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00" r:id="rId2"/>
    <p:sldId id="346" r:id="rId3"/>
    <p:sldId id="361" r:id="rId4"/>
    <p:sldId id="345" r:id="rId5"/>
    <p:sldId id="348" r:id="rId6"/>
    <p:sldId id="360" r:id="rId7"/>
    <p:sldId id="349" r:id="rId8"/>
    <p:sldId id="351" r:id="rId9"/>
    <p:sldId id="352" r:id="rId10"/>
    <p:sldId id="353" r:id="rId11"/>
    <p:sldId id="356" r:id="rId12"/>
    <p:sldId id="357" r:id="rId13"/>
    <p:sldId id="329" r:id="rId14"/>
  </p:sldIdLst>
  <p:sldSz cx="9144000" cy="6858000" type="screen4x3"/>
  <p:notesSz cx="6946900" cy="9207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0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38" autoAdjust="0"/>
    <p:restoredTop sz="86410" autoAdjust="0"/>
  </p:normalViewPr>
  <p:slideViewPr>
    <p:cSldViewPr>
      <p:cViewPr varScale="1">
        <p:scale>
          <a:sx n="76" d="100"/>
          <a:sy n="76" d="100"/>
        </p:scale>
        <p:origin x="-1498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02" y="66"/>
      </p:cViewPr>
      <p:guideLst>
        <p:guide orient="horz" pos="290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ondal-pc\ed_dmr\Estiaque\2014GHI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Comparision</a:t>
            </a:r>
            <a:r>
              <a:rPr lang="en-US" sz="12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of Global Hunger Index (1990-2014)</a:t>
            </a:r>
            <a:endParaRPr lang="en-US" sz="1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Sheet3!$B$3</c:f>
              <c:strCache>
                <c:ptCount val="1"/>
                <c:pt idx="0">
                  <c:v>Global Hunger Index-1990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Sheet3!$A$4:$A$8</c:f>
              <c:strCache>
                <c:ptCount val="5"/>
                <c:pt idx="0">
                  <c:v>Bangladesh</c:v>
                </c:pt>
                <c:pt idx="1">
                  <c:v>India</c:v>
                </c:pt>
                <c:pt idx="2">
                  <c:v>Nepal</c:v>
                </c:pt>
                <c:pt idx="3">
                  <c:v>Pakistan</c:v>
                </c:pt>
                <c:pt idx="4">
                  <c:v>Srilanka</c:v>
                </c:pt>
              </c:strCache>
            </c:strRef>
          </c:cat>
          <c:val>
            <c:numRef>
              <c:f>Sheet3!$B$4:$B$8</c:f>
              <c:numCache>
                <c:formatCode>General</c:formatCode>
                <c:ptCount val="5"/>
                <c:pt idx="0">
                  <c:v>36.6</c:v>
                </c:pt>
                <c:pt idx="1">
                  <c:v>31.2</c:v>
                </c:pt>
                <c:pt idx="2">
                  <c:v>28.4</c:v>
                </c:pt>
                <c:pt idx="3">
                  <c:v>26.7</c:v>
                </c:pt>
                <c:pt idx="4">
                  <c:v>22.2</c:v>
                </c:pt>
              </c:numCache>
            </c:numRef>
          </c:val>
        </c:ser>
        <c:ser>
          <c:idx val="1"/>
          <c:order val="1"/>
          <c:tx>
            <c:strRef>
              <c:f>Sheet3!$C$3</c:f>
              <c:strCache>
                <c:ptCount val="1"/>
                <c:pt idx="0">
                  <c:v>Global Hunger Index-2014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Sheet3!$A$4:$A$8</c:f>
              <c:strCache>
                <c:ptCount val="5"/>
                <c:pt idx="0">
                  <c:v>Bangladesh</c:v>
                </c:pt>
                <c:pt idx="1">
                  <c:v>India</c:v>
                </c:pt>
                <c:pt idx="2">
                  <c:v>Nepal</c:v>
                </c:pt>
                <c:pt idx="3">
                  <c:v>Pakistan</c:v>
                </c:pt>
                <c:pt idx="4">
                  <c:v>Srilanka</c:v>
                </c:pt>
              </c:strCache>
            </c:strRef>
          </c:cat>
          <c:val>
            <c:numRef>
              <c:f>Sheet3!$C$4:$C$8</c:f>
              <c:numCache>
                <c:formatCode>General</c:formatCode>
                <c:ptCount val="5"/>
                <c:pt idx="0">
                  <c:v>19.100000000000001</c:v>
                </c:pt>
                <c:pt idx="1">
                  <c:v>17.8</c:v>
                </c:pt>
                <c:pt idx="2">
                  <c:v>16.399999999999999</c:v>
                </c:pt>
                <c:pt idx="3">
                  <c:v>19.100000000000001</c:v>
                </c:pt>
                <c:pt idx="4">
                  <c:v>15.1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33927168"/>
        <c:axId val="33929088"/>
      </c:barChart>
      <c:catAx>
        <c:axId val="3392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29088"/>
        <c:crosses val="autoZero"/>
        <c:auto val="1"/>
        <c:lblAlgn val="ctr"/>
        <c:lblOffset val="100"/>
        <c:noMultiLvlLbl val="0"/>
      </c:catAx>
      <c:valAx>
        <c:axId val="339290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27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75" y="4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745531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75" y="8745531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 anchor="b"/>
          <a:lstStyle>
            <a:lvl1pPr algn="r">
              <a:defRPr sz="1200"/>
            </a:lvl1pPr>
          </a:lstStyle>
          <a:p>
            <a:fld id="{BB362F5D-F0AA-4163-A102-603CDCE757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439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4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4975" y="4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/>
          <a:lstStyle>
            <a:lvl1pPr algn="r">
              <a:defRPr sz="1200"/>
            </a:lvl1pPr>
          </a:lstStyle>
          <a:p>
            <a:fld id="{C695B264-394C-44F0-A1B2-BD59DC68C756}" type="datetimeFigureOut">
              <a:rPr lang="en-US" smtClean="0"/>
              <a:pPr/>
              <a:t>28-Apr-15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692150"/>
            <a:ext cx="4600575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4" tIns="45370" rIns="90734" bIns="453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691" y="4373568"/>
            <a:ext cx="5557520" cy="4143376"/>
          </a:xfrm>
          <a:prstGeom prst="rect">
            <a:avLst/>
          </a:prstGeom>
        </p:spPr>
        <p:txBody>
          <a:bodyPr vert="horz" lIns="90734" tIns="45370" rIns="90734" bIns="4537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745531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4975" y="8745531"/>
            <a:ext cx="3010323" cy="460376"/>
          </a:xfrm>
          <a:prstGeom prst="rect">
            <a:avLst/>
          </a:prstGeom>
        </p:spPr>
        <p:txBody>
          <a:bodyPr vert="horz" lIns="90734" tIns="45370" rIns="90734" bIns="45370" rtlCol="0" anchor="b"/>
          <a:lstStyle>
            <a:lvl1pPr algn="r">
              <a:defRPr sz="1200"/>
            </a:lvl1pPr>
          </a:lstStyle>
          <a:p>
            <a:fld id="{D6F472B0-AFB3-4106-ACA7-DE29C9CB3A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2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72B0-AFB3-4106-ACA7-DE29C9CB3AE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96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155448" y="6324600"/>
            <a:ext cx="8833104" cy="3048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accent4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5">
                <a:lumMod val="50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7E1FF-AA94-43A8-87C0-431D5035A0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1736" y="6306807"/>
            <a:ext cx="457200" cy="441325"/>
          </a:xfrm>
        </p:spPr>
        <p:txBody>
          <a:bodyPr/>
          <a:lstStyle/>
          <a:p>
            <a:fld id="{C157E1FF-AA94-43A8-87C0-431D5035A0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57720" y="992681"/>
            <a:ext cx="8557680" cy="5534788"/>
          </a:xfrm>
        </p:spPr>
        <p:txBody>
          <a:bodyPr/>
          <a:lstStyle>
            <a:lvl1pPr marL="274320" indent="-27432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i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777" y="298330"/>
            <a:ext cx="455023" cy="438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PMR (2015): Areas and Scope for Agricultural Cooperation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448" y="6309926"/>
            <a:ext cx="8833104" cy="3095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336792"/>
            <a:ext cx="7086600" cy="36576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1635252" y="2432587"/>
            <a:ext cx="5867400" cy="16002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en-US" dirty="0" smtClean="0"/>
          </a:p>
          <a:p>
            <a:pPr lvl="0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57E1FF-AA94-43A8-87C0-431D5035A0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PMR (2015): Areas and Scope for Agricultural Cooperation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7749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16200000">
            <a:off x="-2583975" y="3501378"/>
            <a:ext cx="5824870" cy="6509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4034" y="6556388"/>
            <a:ext cx="7086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i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7"/>
            <a:ext cx="8833104" cy="6643623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155448" y="914397"/>
            <a:ext cx="8827008" cy="2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8610600" y="63246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29794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57E1FF-AA94-43A8-87C0-431D5035A05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28600" y="86596"/>
            <a:ext cx="86868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96" y="964014"/>
            <a:ext cx="8613604" cy="55282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3200" i="1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07674"/>
            <a:ext cx="8001000" cy="2097725"/>
          </a:xfrm>
        </p:spPr>
        <p:txBody>
          <a:bodyPr>
            <a:noAutofit/>
          </a:bodyPr>
          <a:lstStyle/>
          <a:p>
            <a:pPr algn="ctr"/>
            <a:r>
              <a:rPr lang="en-US" sz="2000" i="0" dirty="0" smtClean="0">
                <a:solidFill>
                  <a:schemeClr val="tx1"/>
                </a:solidFill>
              </a:rPr>
              <a:t/>
            </a:r>
            <a:br>
              <a:rPr lang="en-US" sz="2000" i="0" dirty="0" smtClean="0">
                <a:solidFill>
                  <a:schemeClr val="tx1"/>
                </a:solidFill>
              </a:rPr>
            </a:br>
            <a:r>
              <a:rPr lang="en-US" sz="1800" i="0" dirty="0">
                <a:solidFill>
                  <a:schemeClr val="tx1"/>
                </a:solidFill>
              </a:rPr>
              <a:t>Presentation by</a:t>
            </a:r>
            <a:br>
              <a:rPr lang="en-US" sz="1800" i="0" dirty="0">
                <a:solidFill>
                  <a:schemeClr val="tx1"/>
                </a:solidFill>
              </a:rPr>
            </a:br>
            <a:r>
              <a:rPr lang="en-US" sz="2000" i="0" dirty="0">
                <a:solidFill>
                  <a:schemeClr val="tx1"/>
                </a:solidFill>
              </a:rPr>
              <a:t>Professor Mustafizur Rahman </a:t>
            </a:r>
            <a:r>
              <a:rPr lang="en-US" sz="2800" i="0" dirty="0" smtClean="0">
                <a:solidFill>
                  <a:schemeClr val="tx1"/>
                </a:solidFill>
              </a:rPr>
              <a:t/>
            </a:r>
            <a:br>
              <a:rPr lang="en-US" sz="2800" i="0" dirty="0" smtClean="0">
                <a:solidFill>
                  <a:schemeClr val="tx1"/>
                </a:solidFill>
              </a:rPr>
            </a:br>
            <a:r>
              <a:rPr lang="en-US" sz="1800" i="0" dirty="0" smtClean="0">
                <a:solidFill>
                  <a:schemeClr val="tx1"/>
                </a:solidFill>
              </a:rPr>
              <a:t>Executive Director</a:t>
            </a:r>
            <a:r>
              <a:rPr lang="en-US" sz="2000" i="0" dirty="0" smtClean="0">
                <a:solidFill>
                  <a:schemeClr val="tx1"/>
                </a:solidFill>
              </a:rPr>
              <a:t/>
            </a:r>
            <a:br>
              <a:rPr lang="en-US" sz="2000" i="0" dirty="0" smtClean="0">
                <a:solidFill>
                  <a:schemeClr val="tx1"/>
                </a:solidFill>
              </a:rPr>
            </a:br>
            <a:r>
              <a:rPr lang="en-US" sz="1600" i="0" dirty="0" smtClean="0">
                <a:solidFill>
                  <a:schemeClr val="tx1"/>
                </a:solidFill>
              </a:rPr>
              <a:t>CPD, Bangladesh</a:t>
            </a:r>
            <a:br>
              <a:rPr lang="en-US" sz="1600" i="0" dirty="0" smtClean="0">
                <a:solidFill>
                  <a:schemeClr val="tx1"/>
                </a:solidFill>
              </a:rPr>
            </a:br>
            <a:r>
              <a:rPr lang="en-US" sz="2800" i="0" dirty="0">
                <a:solidFill>
                  <a:schemeClr val="tx1"/>
                </a:solidFill>
              </a:rPr>
              <a:t/>
            </a:r>
            <a:br>
              <a:rPr lang="en-US" sz="2800" i="0" dirty="0">
                <a:solidFill>
                  <a:schemeClr val="tx1"/>
                </a:solidFill>
              </a:rPr>
            </a:br>
            <a:r>
              <a:rPr lang="en-US" sz="1400" i="0" dirty="0">
                <a:solidFill>
                  <a:schemeClr val="tx1"/>
                </a:solidFill>
              </a:rPr>
              <a:t>New Delhi: April 30, </a:t>
            </a:r>
            <a:r>
              <a:rPr lang="en-US" sz="1400" i="0" dirty="0" smtClean="0">
                <a:solidFill>
                  <a:schemeClr val="tx1"/>
                </a:solidFill>
              </a:rPr>
              <a:t>2015</a:t>
            </a:r>
            <a:endParaRPr lang="en-US" sz="2800" i="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Avra\Desktop\CPD Logo\Untitled-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155314"/>
            <a:ext cx="4187282" cy="929397"/>
          </a:xfrm>
          <a:prstGeom prst="rect">
            <a:avLst/>
          </a:prstGeom>
          <a:noFill/>
        </p:spPr>
      </p:pic>
      <p:pic>
        <p:nvPicPr>
          <p:cNvPr id="22" name="Picture 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2286000"/>
            <a:ext cx="313723" cy="30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381000"/>
            <a:ext cx="9144000" cy="3200399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200" i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i="0" dirty="0">
                <a:solidFill>
                  <a:schemeClr val="tx1"/>
                </a:solidFill>
              </a:rPr>
              <a:t>Dissemination and Advocacy Meeting</a:t>
            </a:r>
            <a:endParaRPr lang="en-US" sz="1800" i="0" dirty="0">
              <a:solidFill>
                <a:schemeClr val="tx1"/>
              </a:solidFill>
            </a:endParaRPr>
          </a:p>
          <a:p>
            <a:pPr algn="ctr"/>
            <a:r>
              <a:rPr lang="en-US" sz="1800" b="1" i="0" dirty="0">
                <a:solidFill>
                  <a:schemeClr val="tx1"/>
                </a:solidFill>
              </a:rPr>
              <a:t>Trade and Knowledge Sharing in HYV Rice Seeds</a:t>
            </a:r>
            <a:endParaRPr lang="en-US" sz="1800" i="0" dirty="0">
              <a:solidFill>
                <a:schemeClr val="tx1"/>
              </a:solidFill>
            </a:endParaRP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Scope for Agricultural Cooperation between Bangladesh and India</a:t>
            </a:r>
            <a:endParaRPr lang="en-US" sz="1800" dirty="0">
              <a:solidFill>
                <a:schemeClr val="tx1"/>
              </a:solidFill>
            </a:endParaRPr>
          </a:p>
          <a:p>
            <a:pPr algn="ctr">
              <a:spcAft>
                <a:spcPts val="600"/>
              </a:spcAft>
            </a:pPr>
            <a:endParaRPr lang="en-US" sz="2800" i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Aft>
                <a:spcPts val="600"/>
              </a:spcAft>
            </a:pPr>
            <a:r>
              <a:rPr lang="en-US" sz="2600" b="1" i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Areas and Scope for Agricultural Cooperation</a:t>
            </a:r>
          </a:p>
          <a:p>
            <a:pPr algn="ctr">
              <a:spcAft>
                <a:spcPts val="600"/>
              </a:spcAft>
            </a:pPr>
            <a:r>
              <a:rPr lang="en-US" sz="2800" i="0" dirty="0" smtClean="0">
                <a:solidFill>
                  <a:schemeClr val="tx1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1066209"/>
            <a:ext cx="8557680" cy="5461259"/>
          </a:xfrm>
        </p:spPr>
        <p:txBody>
          <a:bodyPr>
            <a:normAutofit/>
          </a:bodyPr>
          <a:lstStyle/>
          <a:p>
            <a:pPr marL="594360" lvl="2" indent="0">
              <a:lnSpc>
                <a:spcPct val="114000"/>
              </a:lnSpc>
              <a:spcAft>
                <a:spcPts val="100"/>
              </a:spcAft>
              <a:buNone/>
            </a:pP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comprehensive SPS Agreement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Bangladesh and India to deal with sanitary and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phytosanitary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issues through standardization, harmonization,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 mutual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standards, certification and laboratory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tests to remove current bottlenecks in bilateral trade countries</a:t>
            </a:r>
          </a:p>
          <a:p>
            <a:pPr lvl="2">
              <a:lnSpc>
                <a:spcPct val="150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of infrastructure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LCS to promote bilateral trade in agriculture between Bangladesh and India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capacity building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(both private and public) and training of custom officials on certification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standards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lvl="2">
              <a:lnSpc>
                <a:spcPct val="11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endParaRPr lang="en-US" sz="1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Section II: Prospective Areas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9188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1066209"/>
            <a:ext cx="8557680" cy="5461259"/>
          </a:xfrm>
        </p:spPr>
        <p:txBody>
          <a:bodyPr>
            <a:normAutofit/>
          </a:bodyPr>
          <a:lstStyle/>
          <a:p>
            <a:pPr lvl="2">
              <a:lnSpc>
                <a:spcPct val="11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endParaRPr lang="en-US" sz="2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1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Resolving </a:t>
            </a:r>
            <a:r>
              <a:rPr lang="en-US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Sharing Disputes</a:t>
            </a: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Rivers have become a bone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contention in bilateral relations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drought and flood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water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wastage have the potential to create a major water crisis in the region</a:t>
            </a: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 among the South Asian countries is required in the areas of water sharing, building dams, joint hydro-electric projects and watershed management</a:t>
            </a: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forward looking, strategic vision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  <a:p>
            <a:pPr marL="0" indent="0">
              <a:buNone/>
            </a:pPr>
            <a:endParaRPr lang="en-US" sz="2400" dirty="0" smtClean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Section II: Prospective Areas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229885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1066209"/>
            <a:ext cx="8557680" cy="5461259"/>
          </a:xfrm>
        </p:spPr>
        <p:txBody>
          <a:bodyPr>
            <a:normAutofit/>
          </a:bodyPr>
          <a:lstStyle/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Leveraging Existing SAARC Institutions (SAARC Food Bank; SAARC Seed Bank, SDF etc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Water Management through Permanent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Movement of professionals across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borders (SATIS)</a:t>
            </a: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Collaboration on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 basis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Dimensions: Agro-</a:t>
            </a:r>
            <a:r>
              <a:rPr lang="en-US" sz="1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Ecoregion</a:t>
            </a: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versus Political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Boundaries</a:t>
            </a:r>
          </a:p>
          <a:p>
            <a:pPr marL="274320" lvl="1" indent="0">
              <a:lnSpc>
                <a:spcPct val="114000"/>
              </a:lnSpc>
              <a:buNone/>
            </a:pPr>
            <a:endParaRPr lang="en-US" sz="5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Agro-</a:t>
            </a:r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Ecoregions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South Asia and Their Characteristics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Section III: Challenges to be Addressed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054862"/>
            <a:ext cx="7285013" cy="3472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4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4267200" y="6324600"/>
            <a:ext cx="609600" cy="441324"/>
          </a:xfrm>
        </p:spPr>
        <p:txBody>
          <a:bodyPr/>
          <a:lstStyle/>
          <a:p>
            <a:fld id="{C157E1FF-AA94-43A8-87C0-431D5035A05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21392" y="2667000"/>
            <a:ext cx="8701216" cy="1371600"/>
          </a:xfrm>
          <a:prstGeom prst="rect">
            <a:avLst/>
          </a:prstGeom>
        </p:spPr>
        <p:txBody>
          <a:bodyPr/>
          <a:lstStyle/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36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spcAft>
                <a:spcPts val="1200"/>
              </a:spcAft>
            </a:pPr>
            <a:r>
              <a:rPr lang="en-US" dirty="0" smtClean="0"/>
              <a:t>Section I: </a:t>
            </a:r>
            <a:r>
              <a:rPr lang="en-US" sz="2800" dirty="0"/>
              <a:t>Newly Emerging </a:t>
            </a:r>
            <a:r>
              <a:rPr lang="en-US" sz="2800" dirty="0" smtClean="0"/>
              <a:t>Factors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Section II: Prospective Areas of Cooperation</a:t>
            </a:r>
          </a:p>
          <a:p>
            <a:pPr>
              <a:spcAft>
                <a:spcPts val="1200"/>
              </a:spcAft>
            </a:pPr>
            <a:r>
              <a:rPr lang="en-US" dirty="0"/>
              <a:t>Section III: </a:t>
            </a:r>
            <a:r>
              <a:rPr lang="en-US" dirty="0" smtClean="0"/>
              <a:t>Challenges to be Addressed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2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1066209"/>
            <a:ext cx="8557680" cy="5461259"/>
          </a:xfrm>
        </p:spPr>
        <p:txBody>
          <a:bodyPr>
            <a:normAutofit/>
          </a:bodyPr>
          <a:lstStyle/>
          <a:p>
            <a:pPr algn="just"/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Global Hunger Index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over the last two decades performance of Bangladesh and India in terms of GHI was the best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Asia. However, many challenges need to be addressed because of the newly emerging factors. Hence the overriding need for deepening Bangladesh-India bilateral cooperation in Agriculture.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Section I: </a:t>
            </a:r>
            <a:r>
              <a:rPr lang="en-US" sz="2400" dirty="0"/>
              <a:t>Newly Emerging Factors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7533216"/>
              </p:ext>
            </p:extLst>
          </p:nvPr>
        </p:nvGraphicFramePr>
        <p:xfrm>
          <a:off x="1295400" y="2895600"/>
          <a:ext cx="63246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76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306807"/>
            <a:ext cx="8701216" cy="216724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534400" cy="5079668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Apart from the traditional factors, new ones are driving the cause of deepening Bangladesh-India bilateral cooperation in agriculture related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Trapped in technological frontier, and the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graduation into new technological frontier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price volatility in agricultural commodities and the fallouts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increasing need for  shared water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Climatological factors, land diversion and the need for new agro-practices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egotiations on Agriculture in the WTO and the needs of marginal farmers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DF-QF MA offer by India and emerging trends in trade in agricultural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cooperation as means of implementation of the SDGs (rights-based approach hunger and food security, poverty alleviation and extreme poverty)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agricultural diversification and commercialization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WTO decision on public food stockholding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 deficits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inspite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increasing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endeavours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Section I: Newly Emerging Factors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72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762000" y="6417138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955879"/>
            <a:ext cx="8557680" cy="5461259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of Interventions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Level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Institutional, Sector-wide </a:t>
            </a: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Micro-project Level</a:t>
            </a:r>
          </a:p>
          <a:p>
            <a:pPr>
              <a:lnSpc>
                <a:spcPct val="114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from others, Lessons for us</a:t>
            </a: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EU-China Cooperation for an Agricultural Quality </a:t>
            </a:r>
            <a:r>
              <a:rPr lang="en-US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  <a:endParaRPr lang="en-US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field of organic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agriculture: 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farming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regards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recognition in organic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of each other's organic laws and regulations 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each other's system enabling an improved market access for organic products for both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Establishing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contacts and communication concerning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legislation, technical standards, procedures and controls in the field of organic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agriculture and agro-practices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 smtClean="0"/>
              <a:t>Section II: Prospective Areas of Cooperation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339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762000" y="6417138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955879"/>
            <a:ext cx="8557680" cy="5461259"/>
          </a:xfrm>
        </p:spPr>
        <p:txBody>
          <a:bodyPr>
            <a:normAutofit/>
          </a:bodyPr>
          <a:lstStyle/>
          <a:p>
            <a:pPr lvl="2">
              <a:lnSpc>
                <a:spcPct val="13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3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through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China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pursue a common quality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in the field of agriculture.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of both countries will be helped to project a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quality and high value image in each other's territory. This would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help promote the interests of both consumers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exporters 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Arriving at a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meaningful Geographical Indications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protect products from both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parties</a:t>
            </a: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lnSpc>
                <a:spcPct val="13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Raising awareness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consumers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a healthy lifestyle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through consumption of agro-products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Areas of action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include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 quality and food safety, through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new food quality schemes.</a:t>
            </a: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campaigns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publicise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health related issues in consuming agro-products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Section II: Prospective Areas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148732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1066209"/>
            <a:ext cx="8557680" cy="5461259"/>
          </a:xfrm>
        </p:spPr>
        <p:txBody>
          <a:bodyPr>
            <a:normAutofit/>
          </a:bodyPr>
          <a:lstStyle/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endParaRPr lang="en-US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Triangulation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FAO support: China and Africa</a:t>
            </a:r>
          </a:p>
          <a:p>
            <a:pPr lvl="2">
              <a:lnSpc>
                <a:spcPct val="13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Chinese Experts -   </a:t>
            </a: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helped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popularise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practical techniques in Nigeria and achieved 42 major results in cooperation with the local counterparts</a:t>
            </a: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facilitated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45 practical techniques and achieved 14 major results in cooperation with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counterparts in Nigeria</a:t>
            </a:r>
          </a:p>
          <a:p>
            <a:pPr lvl="3">
              <a:lnSpc>
                <a:spcPct val="150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demonstrated the advantages 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high-yielding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cultivation techniques in Sierra Leone which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helped a three-fold rise in the yield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rice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Section II: Prospective Areas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1214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1066209"/>
            <a:ext cx="8557680" cy="5461259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24000"/>
              </a:lnSpc>
              <a:buFont typeface="Arial" panose="020B0604020202020204" pitchFamily="34" charset="0"/>
              <a:buChar char="•"/>
            </a:pPr>
            <a:r>
              <a:rPr lang="en-US" sz="2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FAO and SSC</a:t>
            </a:r>
          </a:p>
          <a:p>
            <a:pPr lvl="2">
              <a:lnSpc>
                <a:spcPct val="14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South-South Cooperation (SSC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mutual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and exchange of development solutions - knowledge, experiences and good practices, policies, technology and resources - between and among countries in the global South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3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</a:t>
            </a:r>
            <a:r>
              <a:rPr lang="en-US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exchange </a:t>
            </a: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sharing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development solutions, providing practical guidance and support to ensure high quality knowledge sharing (short-, medium- and long-term exchanges, learning routes, study tours and training);</a:t>
            </a:r>
          </a:p>
          <a:p>
            <a:pPr lvl="3">
              <a:lnSpc>
                <a:spcPct val="13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fostering knowledge management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networks, connecting South-South solution providers with seekers (supply and demand), scaling up knowledge sharing and enhancing two-way learning among a wide range of southern actors; </a:t>
            </a:r>
          </a:p>
          <a:p>
            <a:pPr lvl="3">
              <a:lnSpc>
                <a:spcPct val="13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upstream policy support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including policy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dialogues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knowledge sharing among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policy-makers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3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fostering an enabling environment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mobilizing broader partnerships and resources and raising the visibility of the value of SSC.</a:t>
            </a:r>
          </a:p>
          <a:p>
            <a:pPr lvl="2">
              <a:lnSpc>
                <a:spcPct val="14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2400" dirty="0" smtClean="0"/>
          </a:p>
          <a:p>
            <a:endParaRPr lang="en-US" sz="2400" dirty="0" smtClean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Section II: Prospective Areas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33119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>
          <a:xfrm>
            <a:off x="685800" y="6527469"/>
            <a:ext cx="8701216" cy="36576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mtClean="0"/>
              <a:t>PMR (2015): Areas and Scope for Agricultural Cooperation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E1FF-AA94-43A8-87C0-431D5035A05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57720" y="1066209"/>
            <a:ext cx="8557680" cy="5461259"/>
          </a:xfrm>
        </p:spPr>
        <p:txBody>
          <a:bodyPr>
            <a:normAutofit/>
          </a:bodyPr>
          <a:lstStyle/>
          <a:p>
            <a:pPr lvl="1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Modalities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Advance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Cooperation</a:t>
            </a:r>
          </a:p>
          <a:p>
            <a:pPr lvl="2">
              <a:lnSpc>
                <a:spcPct val="11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cooperation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agricultural development in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would call for: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working bodies and networks</a:t>
            </a: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work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Series of agreements on specific issues</a:t>
            </a: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Regular monitoring and evaluation system</a:t>
            </a: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Leveraging existing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 such as SAARC Agriculture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Centre towards more effective bilateral cooperation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lnSpc>
                <a:spcPct val="114000"/>
              </a:lnSpc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of Regional Institutes (designate existing institutes with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bilateral mandates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>
              <a:lnSpc>
                <a:spcPct val="114000"/>
              </a:lnSpc>
              <a:spcAft>
                <a:spcPts val="100"/>
              </a:spcAft>
              <a:buFont typeface="Wingdings" panose="05000000000000000000" pitchFamily="2" charset="2"/>
              <a:buChar char="Ø"/>
            </a:pP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Agricultural Development Strategy should be implemented through 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triangulation of public-private-civil society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partnership</a:t>
            </a:r>
          </a:p>
          <a:p>
            <a:pPr marL="0" indent="0">
              <a:buNone/>
            </a:pPr>
            <a:endParaRPr lang="en-US" sz="2400" dirty="0" smtClean="0"/>
          </a:p>
          <a:p>
            <a:pPr marL="274320" lvl="1" indent="0">
              <a:buNone/>
            </a:pPr>
            <a:endParaRPr lang="en-US" sz="2400" dirty="0"/>
          </a:p>
          <a:p>
            <a:pPr marL="274320" lvl="1" indent="0">
              <a:buNone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73717"/>
            <a:ext cx="8686800" cy="75895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Section II: Prospective Areas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270546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2109</TotalTime>
  <Words>1051</Words>
  <Application>Microsoft Office PowerPoint</Application>
  <PresentationFormat>On-screen Show (4:3)</PresentationFormat>
  <Paragraphs>135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 Presentation by Professor Mustafizur Rahman  Executive Director CPD, Bangladesh  New Delhi: April 30, 2015</vt:lpstr>
      <vt:lpstr>Contents</vt:lpstr>
      <vt:lpstr>Section I: Newly Emerging Factors</vt:lpstr>
      <vt:lpstr>Section I: Newly Emerging Factors</vt:lpstr>
      <vt:lpstr>Section II: Prospective Areas of Cooperation</vt:lpstr>
      <vt:lpstr>Section II: Prospective Areas of Cooperation</vt:lpstr>
      <vt:lpstr>Section II: Prospective Areas of Cooperation</vt:lpstr>
      <vt:lpstr>Section II: Prospective Areas of Cooperation</vt:lpstr>
      <vt:lpstr>Section II: Prospective Areas of Cooperation</vt:lpstr>
      <vt:lpstr>Section II: Prospective Areas of Cooperation</vt:lpstr>
      <vt:lpstr>Section II: Prospective Areas of Cooperation</vt:lpstr>
      <vt:lpstr>Section III: Challenges to be Addressed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sanjay kathuria</dc:creator>
  <cp:lastModifiedBy>GIGABYTE</cp:lastModifiedBy>
  <cp:revision>331</cp:revision>
  <cp:lastPrinted>2015-04-28T06:19:41Z</cp:lastPrinted>
  <dcterms:created xsi:type="dcterms:W3CDTF">2012-07-25T04:17:33Z</dcterms:created>
  <dcterms:modified xsi:type="dcterms:W3CDTF">2015-04-28T06:34:45Z</dcterms:modified>
</cp:coreProperties>
</file>