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44"/>
  </p:notesMasterIdLst>
  <p:sldIdLst>
    <p:sldId id="256" r:id="rId2"/>
    <p:sldId id="288" r:id="rId3"/>
    <p:sldId id="317" r:id="rId4"/>
    <p:sldId id="318" r:id="rId5"/>
    <p:sldId id="287" r:id="rId6"/>
    <p:sldId id="289" r:id="rId7"/>
    <p:sldId id="259" r:id="rId8"/>
    <p:sldId id="262" r:id="rId9"/>
    <p:sldId id="264" r:id="rId10"/>
    <p:sldId id="263" r:id="rId11"/>
    <p:sldId id="292" r:id="rId12"/>
    <p:sldId id="293" r:id="rId13"/>
    <p:sldId id="294" r:id="rId14"/>
    <p:sldId id="275" r:id="rId15"/>
    <p:sldId id="274" r:id="rId16"/>
    <p:sldId id="273" r:id="rId17"/>
    <p:sldId id="272" r:id="rId18"/>
    <p:sldId id="291" r:id="rId19"/>
    <p:sldId id="303" r:id="rId20"/>
    <p:sldId id="302" r:id="rId21"/>
    <p:sldId id="304" r:id="rId22"/>
    <p:sldId id="290" r:id="rId23"/>
    <p:sldId id="296" r:id="rId24"/>
    <p:sldId id="295" r:id="rId25"/>
    <p:sldId id="297" r:id="rId26"/>
    <p:sldId id="314" r:id="rId27"/>
    <p:sldId id="316" r:id="rId28"/>
    <p:sldId id="284" r:id="rId29"/>
    <p:sldId id="298" r:id="rId30"/>
    <p:sldId id="299" r:id="rId31"/>
    <p:sldId id="285" r:id="rId32"/>
    <p:sldId id="280" r:id="rId33"/>
    <p:sldId id="282" r:id="rId34"/>
    <p:sldId id="283" r:id="rId35"/>
    <p:sldId id="286" r:id="rId36"/>
    <p:sldId id="300" r:id="rId37"/>
    <p:sldId id="301" r:id="rId38"/>
    <p:sldId id="277" r:id="rId39"/>
    <p:sldId id="276" r:id="rId40"/>
    <p:sldId id="311" r:id="rId41"/>
    <p:sldId id="312" r:id="rId42"/>
    <p:sldId id="31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02" autoAdjust="0"/>
    <p:restoredTop sz="94689" autoAdjust="0"/>
  </p:normalViewPr>
  <p:slideViewPr>
    <p:cSldViewPr>
      <p:cViewPr>
        <p:scale>
          <a:sx n="66" d="100"/>
          <a:sy n="66" d="100"/>
        </p:scale>
        <p:origin x="-1692" y="-180"/>
      </p:cViewPr>
      <p:guideLst>
        <p:guide orient="horz" pos="2160"/>
        <p:guide pos="2880"/>
      </p:guideLst>
    </p:cSldViewPr>
  </p:slideViewPr>
  <p:outlineViewPr>
    <p:cViewPr>
      <p:scale>
        <a:sx n="33" d="100"/>
        <a:sy n="33" d="100"/>
      </p:scale>
      <p:origin x="48" y="24672"/>
    </p:cViewPr>
  </p:outlineViewPr>
  <p:notesTextViewPr>
    <p:cViewPr>
      <p:scale>
        <a:sx n="100" d="100"/>
        <a:sy n="100" d="100"/>
      </p:scale>
      <p:origin x="0" y="0"/>
    </p:cViewPr>
  </p:notesTextViewPr>
  <p:sorterViewPr>
    <p:cViewPr>
      <p:scale>
        <a:sx n="66" d="100"/>
        <a:sy n="66" d="100"/>
      </p:scale>
      <p:origin x="0" y="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D0530-51AA-4EAE-8BA7-36EEEC1D9C18}" type="datetimeFigureOut">
              <a:rPr lang="en-US" smtClean="0"/>
              <a:t>12/13/2013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5F372-75C4-403D-A9DC-AA7C2BE95853}" type="slidenum">
              <a:rPr lang="en-US" smtClean="0"/>
              <a:t>‹#›</a:t>
            </a:fld>
            <a:endParaRPr lang="en-US"/>
          </a:p>
        </p:txBody>
      </p:sp>
    </p:spTree>
    <p:extLst>
      <p:ext uri="{BB962C8B-B14F-4D97-AF65-F5344CB8AC3E}">
        <p14:creationId xmlns:p14="http://schemas.microsoft.com/office/powerpoint/2010/main" val="318650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A93072-EEE2-480A-8230-AD6DCCE530FE}" type="datetime1">
              <a:rPr lang="en-US" smtClean="0"/>
              <a:t>12/13/2013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A57444-AA9F-43EA-B048-E4B39000CDBC}" type="datetime1">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7EBB28-1486-4A62-9348-1084994AC334}" type="datetime1">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DB885F-9A3B-48DA-890A-7BB9ECE6D12D}" type="datetime1">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66C146-5EE2-45DA-BD13-62953492A2D7}" type="datetime1">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869FDA-BD77-40FB-A5A8-3C00FB2F5BBB}" type="datetime1">
              <a:rPr lang="en-US" smtClean="0"/>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5EC2B8-F589-44F5-B22A-7EF8D1F8E7C4}" type="datetime1">
              <a:rPr lang="en-US" smtClean="0"/>
              <a:t>12/13/2013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089E12-070E-45FE-A1FA-A7FB917E23C5}" type="datetime1">
              <a:rPr lang="en-US" smtClean="0"/>
              <a:t>12/13/2013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8BDB1-A860-4524-828D-9365384F6BD2}" type="datetime1">
              <a:rPr lang="en-US" smtClean="0"/>
              <a:t>12/13/2013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409DA9-E1BE-42F9-AF49-75758D4A3216}" type="datetime1">
              <a:rPr lang="en-US" smtClean="0"/>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39E4C-8762-490F-9B20-345553BBB5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97CA7A-6BEF-47EC-99BA-08A991D15798}" type="datetime1">
              <a:rPr lang="en-US" smtClean="0"/>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DC39E4C-8762-490F-9B20-345553BBB5C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D017FB-84E5-48DF-B446-830EA817CBBC}" type="datetime1">
              <a:rPr lang="en-US" smtClean="0"/>
              <a:t>12/13/2013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C39E4C-8762-490F-9B20-345553BBB5C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92175"/>
            <a:ext cx="9144000" cy="1470025"/>
          </a:xfrm>
        </p:spPr>
        <p:txBody>
          <a:bodyPr>
            <a:noAutofit/>
          </a:bodyPr>
          <a:lstStyle/>
          <a:p>
            <a:pPr algn="ctr"/>
            <a:r>
              <a:rPr lang="en-US" sz="2400" b="1" dirty="0"/>
              <a:t>Assessment of Bangladesh-India Trade Potentiality</a:t>
            </a:r>
            <a:r>
              <a:rPr lang="en-US" sz="2400" dirty="0"/>
              <a:t/>
            </a:r>
            <a:br>
              <a:rPr lang="en-US" sz="2400" dirty="0"/>
            </a:br>
            <a:r>
              <a:rPr lang="en-US" sz="2400" b="1" i="1" dirty="0"/>
              <a:t>Need for Cross-Border Transport Facilitation &amp; Mutual Recognition of </a:t>
            </a:r>
            <a:r>
              <a:rPr lang="en-US" sz="2400" b="1" i="1" dirty="0" smtClean="0"/>
              <a:t>Standards</a:t>
            </a:r>
            <a:endParaRPr lang="en-US" sz="2400" dirty="0"/>
          </a:p>
        </p:txBody>
      </p:sp>
      <p:sp>
        <p:nvSpPr>
          <p:cNvPr id="3" name="Subtitle 2"/>
          <p:cNvSpPr>
            <a:spLocks noGrp="1"/>
          </p:cNvSpPr>
          <p:nvPr>
            <p:ph type="subTitle" idx="1"/>
          </p:nvPr>
        </p:nvSpPr>
        <p:spPr>
          <a:xfrm>
            <a:off x="0" y="3581400"/>
            <a:ext cx="9144000" cy="1752600"/>
          </a:xfrm>
        </p:spPr>
        <p:txBody>
          <a:bodyPr>
            <a:normAutofit fontScale="92500" lnSpcReduction="10000"/>
          </a:bodyPr>
          <a:lstStyle/>
          <a:p>
            <a:pPr algn="ctr"/>
            <a:r>
              <a:rPr lang="en-US" dirty="0" smtClean="0"/>
              <a:t>Dr K G </a:t>
            </a:r>
            <a:r>
              <a:rPr lang="en-US" dirty="0" err="1" smtClean="0"/>
              <a:t>Moazzem</a:t>
            </a:r>
            <a:endParaRPr lang="en-US" dirty="0" smtClean="0"/>
          </a:p>
          <a:p>
            <a:pPr algn="ctr"/>
            <a:r>
              <a:rPr lang="en-US" dirty="0" smtClean="0"/>
              <a:t>Additional Research Director</a:t>
            </a:r>
          </a:p>
          <a:p>
            <a:pPr algn="ctr"/>
            <a:r>
              <a:rPr lang="en-US" dirty="0" smtClean="0"/>
              <a:t>Centre for Policy Dialogue (CPD)</a:t>
            </a:r>
          </a:p>
          <a:p>
            <a:pPr algn="ctr"/>
            <a:r>
              <a:rPr lang="en-US" dirty="0" smtClean="0"/>
              <a:t>Bangladesh</a:t>
            </a:r>
            <a:endParaRPr lang="en-US" dirty="0"/>
          </a:p>
        </p:txBody>
      </p:sp>
      <p:sp>
        <p:nvSpPr>
          <p:cNvPr id="4" name="TextBox 3"/>
          <p:cNvSpPr txBox="1"/>
          <p:nvPr/>
        </p:nvSpPr>
        <p:spPr>
          <a:xfrm>
            <a:off x="0" y="838200"/>
            <a:ext cx="9144000" cy="461665"/>
          </a:xfrm>
          <a:prstGeom prst="rect">
            <a:avLst/>
          </a:prstGeom>
          <a:noFill/>
        </p:spPr>
        <p:txBody>
          <a:bodyPr wrap="square" rtlCol="0">
            <a:spAutoFit/>
          </a:bodyPr>
          <a:lstStyle/>
          <a:p>
            <a:pPr algn="ctr"/>
            <a:r>
              <a:rPr lang="en-US" sz="2400" b="1" dirty="0" smtClean="0">
                <a:solidFill>
                  <a:srgbClr val="FFC000"/>
                </a:solidFill>
              </a:rPr>
              <a:t>Stakeholders’ Conference</a:t>
            </a:r>
            <a:endParaRPr lang="en-US" sz="2400" b="1" dirty="0">
              <a:solidFill>
                <a:srgbClr val="FFC000"/>
              </a:solidFill>
            </a:endParaRPr>
          </a:p>
        </p:txBody>
      </p:sp>
      <p:sp>
        <p:nvSpPr>
          <p:cNvPr id="5" name="TextBox 4"/>
          <p:cNvSpPr txBox="1"/>
          <p:nvPr/>
        </p:nvSpPr>
        <p:spPr>
          <a:xfrm>
            <a:off x="0" y="2983468"/>
            <a:ext cx="9144000" cy="369332"/>
          </a:xfrm>
          <a:prstGeom prst="rect">
            <a:avLst/>
          </a:prstGeom>
          <a:noFill/>
        </p:spPr>
        <p:txBody>
          <a:bodyPr wrap="square" rtlCol="0">
            <a:spAutoFit/>
          </a:bodyPr>
          <a:lstStyle/>
          <a:p>
            <a:pPr algn="ctr"/>
            <a:r>
              <a:rPr lang="en-US" dirty="0" smtClean="0"/>
              <a:t>Presentation by</a:t>
            </a:r>
            <a:endParaRPr lang="en-US" dirty="0"/>
          </a:p>
        </p:txBody>
      </p:sp>
      <p:sp>
        <p:nvSpPr>
          <p:cNvPr id="6" name="TextBox 5"/>
          <p:cNvSpPr txBox="1"/>
          <p:nvPr/>
        </p:nvSpPr>
        <p:spPr>
          <a:xfrm>
            <a:off x="0" y="2438400"/>
            <a:ext cx="9144000" cy="369332"/>
          </a:xfrm>
          <a:prstGeom prst="rect">
            <a:avLst/>
          </a:prstGeom>
          <a:noFill/>
        </p:spPr>
        <p:txBody>
          <a:bodyPr wrap="square" rtlCol="0">
            <a:spAutoFit/>
          </a:bodyPr>
          <a:lstStyle/>
          <a:p>
            <a:pPr algn="ctr"/>
            <a:r>
              <a:rPr lang="en-US" dirty="0" smtClean="0">
                <a:solidFill>
                  <a:srgbClr val="00B050"/>
                </a:solidFill>
              </a:rPr>
              <a:t>Kolkata; 16 November, 2013</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1. Key Findings from the First Phase of the Study</a:t>
            </a:r>
            <a:endParaRPr lang="en-US" sz="2400" dirty="0"/>
          </a:p>
        </p:txBody>
      </p:sp>
      <p:sp>
        <p:nvSpPr>
          <p:cNvPr id="3" name="Content Placeholder 2"/>
          <p:cNvSpPr>
            <a:spLocks noGrp="1"/>
          </p:cNvSpPr>
          <p:nvPr>
            <p:ph idx="1"/>
          </p:nvPr>
        </p:nvSpPr>
        <p:spPr>
          <a:xfrm>
            <a:off x="228600" y="1143000"/>
            <a:ext cx="8686800" cy="5410200"/>
          </a:xfrm>
        </p:spPr>
        <p:txBody>
          <a:bodyPr>
            <a:noAutofit/>
          </a:bodyPr>
          <a:lstStyle/>
          <a:p>
            <a:pPr marL="400050"/>
            <a:r>
              <a:rPr lang="en-US" sz="1600" dirty="0" smtClean="0"/>
              <a:t>Bangladesh’s </a:t>
            </a:r>
            <a:r>
              <a:rPr lang="en-US" sz="1600" dirty="0"/>
              <a:t>entrepreneurs often complain about beyond the border taxes/</a:t>
            </a:r>
            <a:r>
              <a:rPr lang="en-US" sz="1600" dirty="0" err="1"/>
              <a:t>cess</a:t>
            </a:r>
            <a:r>
              <a:rPr lang="en-US" sz="1600" dirty="0"/>
              <a:t>/levies in</a:t>
            </a:r>
          </a:p>
          <a:p>
            <a:pPr marL="400050">
              <a:buNone/>
            </a:pPr>
            <a:r>
              <a:rPr lang="en-US" sz="1600" dirty="0" smtClean="0"/>
              <a:t>	India</a:t>
            </a:r>
            <a:r>
              <a:rPr lang="en-US" sz="1600" dirty="0"/>
              <a:t>. </a:t>
            </a:r>
            <a:r>
              <a:rPr lang="en-US" sz="1600" dirty="0" smtClean="0"/>
              <a:t>These duties </a:t>
            </a:r>
            <a:r>
              <a:rPr lang="en-US" sz="1600" dirty="0"/>
              <a:t>include:</a:t>
            </a:r>
          </a:p>
          <a:p>
            <a:pPr marL="400050"/>
            <a:r>
              <a:rPr lang="en-US" sz="1600" i="1" dirty="0" smtClean="0"/>
              <a:t>Additional </a:t>
            </a:r>
            <a:r>
              <a:rPr lang="en-US" sz="1600" i="1" dirty="0"/>
              <a:t>Duty (Countervailing Duty) (CVD)</a:t>
            </a:r>
            <a:r>
              <a:rPr lang="en-US" sz="1600" dirty="0"/>
              <a:t>: This additional duty is levied </a:t>
            </a:r>
            <a:r>
              <a:rPr lang="en-US" sz="1600" dirty="0" smtClean="0"/>
              <a:t>under section </a:t>
            </a:r>
            <a:r>
              <a:rPr lang="en-US" sz="1600" dirty="0"/>
              <a:t>3 (1) of the Custom Tariff Act and is equal to excise duty levied on a like </a:t>
            </a:r>
            <a:r>
              <a:rPr lang="en-US" sz="1600" dirty="0" smtClean="0"/>
              <a:t>product manufactured </a:t>
            </a:r>
            <a:r>
              <a:rPr lang="en-US" sz="1600" dirty="0"/>
              <a:t>or produced in India (generally ranging between 4% to 8% of </a:t>
            </a:r>
            <a:r>
              <a:rPr lang="en-US" sz="1600" dirty="0" smtClean="0"/>
              <a:t>assessed value</a:t>
            </a:r>
            <a:r>
              <a:rPr lang="en-US" sz="1600" dirty="0"/>
              <a:t>).</a:t>
            </a:r>
          </a:p>
          <a:p>
            <a:pPr marL="400050"/>
            <a:r>
              <a:rPr lang="en-US" sz="1600" i="1" dirty="0" smtClean="0"/>
              <a:t>Secondary </a:t>
            </a:r>
            <a:r>
              <a:rPr lang="en-US" sz="1600" i="1" dirty="0"/>
              <a:t>and Higher Education </a:t>
            </a:r>
            <a:r>
              <a:rPr lang="en-US" sz="1600" i="1" dirty="0" err="1"/>
              <a:t>Cess</a:t>
            </a:r>
            <a:r>
              <a:rPr lang="en-US" sz="1600" dirty="0"/>
              <a:t>: 2% and 1% respectively on customs </a:t>
            </a:r>
            <a:r>
              <a:rPr lang="en-US" sz="1600" dirty="0" smtClean="0"/>
              <a:t>duties(CD+CVD</a:t>
            </a:r>
            <a:r>
              <a:rPr lang="en-US" sz="1600" dirty="0"/>
              <a:t>).</a:t>
            </a:r>
          </a:p>
          <a:p>
            <a:pPr marL="400050"/>
            <a:r>
              <a:rPr lang="en-US" sz="1600" i="1" dirty="0" smtClean="0"/>
              <a:t>Additional </a:t>
            </a:r>
            <a:r>
              <a:rPr lang="en-US" sz="1600" i="1" dirty="0"/>
              <a:t>Excise Duty</a:t>
            </a:r>
            <a:r>
              <a:rPr lang="en-US" sz="1600" dirty="0"/>
              <a:t>: 4%, paid at customs point but </a:t>
            </a:r>
            <a:r>
              <a:rPr lang="en-US" sz="1600" dirty="0" err="1"/>
              <a:t>rebatable</a:t>
            </a:r>
            <a:r>
              <a:rPr lang="en-US" sz="1600" dirty="0"/>
              <a:t> when VAT is paid</a:t>
            </a:r>
            <a:r>
              <a:rPr lang="en-US" sz="1600" dirty="0" smtClean="0"/>
              <a:t>.</a:t>
            </a:r>
            <a:endParaRPr lang="en-US" sz="1600" dirty="0"/>
          </a:p>
          <a:p>
            <a:pPr marL="400050"/>
            <a:r>
              <a:rPr lang="en-US" sz="1600" dirty="0" smtClean="0"/>
              <a:t>Total </a:t>
            </a:r>
            <a:r>
              <a:rPr lang="en-US" sz="1600" dirty="0"/>
              <a:t>tax incidence could vary between 8.3% to 12.7% (4.4% to 8.6% if additional excise</a:t>
            </a:r>
          </a:p>
          <a:p>
            <a:pPr marL="400050">
              <a:buNone/>
            </a:pPr>
            <a:r>
              <a:rPr lang="en-US" sz="1600" dirty="0" smtClean="0"/>
              <a:t>	Duty is </a:t>
            </a:r>
            <a:r>
              <a:rPr lang="en-US" sz="1600" dirty="0"/>
              <a:t>excluded</a:t>
            </a:r>
            <a:r>
              <a:rPr lang="en-US" sz="1600" dirty="0" smtClean="0"/>
              <a:t>).</a:t>
            </a:r>
          </a:p>
          <a:p>
            <a:pPr marL="400050"/>
            <a:r>
              <a:rPr lang="en-US" sz="1600" dirty="0" smtClean="0"/>
              <a:t>However</a:t>
            </a:r>
            <a:r>
              <a:rPr lang="en-US" sz="1600" dirty="0"/>
              <a:t>, it needs to be pointed out that Indian producers are also subject to </a:t>
            </a:r>
            <a:r>
              <a:rPr lang="en-US" sz="1600" dirty="0" smtClean="0"/>
              <a:t>these taxes </a:t>
            </a:r>
            <a:r>
              <a:rPr lang="en-US" sz="1600" dirty="0"/>
              <a:t>It is unlikely that Bangladeshi exporters will receive more </a:t>
            </a:r>
            <a:r>
              <a:rPr lang="en-US" sz="1600" dirty="0" err="1" smtClean="0"/>
              <a:t>favourable</a:t>
            </a:r>
            <a:r>
              <a:rPr lang="en-US" sz="1600" dirty="0" smtClean="0"/>
              <a:t> taxes </a:t>
            </a:r>
            <a:r>
              <a:rPr lang="en-US" sz="1600" dirty="0"/>
              <a:t>treatment than the Indian producers.</a:t>
            </a:r>
          </a:p>
          <a:p>
            <a:pPr marL="400050"/>
            <a:r>
              <a:rPr lang="en-US" sz="1600" dirty="0" smtClean="0"/>
              <a:t>However</a:t>
            </a:r>
            <a:r>
              <a:rPr lang="en-US" sz="1600" dirty="0"/>
              <a:t>, Bangladesh has a strong case for withdrawal of the additional excise </a:t>
            </a:r>
            <a:r>
              <a:rPr lang="en-US" sz="1600" dirty="0" smtClean="0"/>
              <a:t>duty which </a:t>
            </a:r>
            <a:r>
              <a:rPr lang="en-US" sz="1600" dirty="0"/>
              <a:t>is eligible for duty drawback at the time of payment of VAT</a:t>
            </a:r>
            <a:r>
              <a:rPr lang="en-US" sz="1600" dirty="0" smtClean="0"/>
              <a:t>. </a:t>
            </a:r>
          </a:p>
          <a:p>
            <a:pPr marL="400050"/>
            <a:r>
              <a:rPr lang="en-US" sz="1600" dirty="0" smtClean="0"/>
              <a:t>Bangladesh </a:t>
            </a:r>
            <a:r>
              <a:rPr lang="en-US" sz="1600" dirty="0"/>
              <a:t>could argue for withdrawal of additional duties on the </a:t>
            </a:r>
            <a:r>
              <a:rPr lang="en-US" sz="1600" dirty="0" smtClean="0"/>
              <a:t>following grounds</a:t>
            </a:r>
            <a:r>
              <a:rPr lang="en-US" sz="1600" dirty="0"/>
              <a:t>:</a:t>
            </a:r>
          </a:p>
          <a:p>
            <a:pPr marL="400050">
              <a:buNone/>
            </a:pPr>
            <a:r>
              <a:rPr lang="en-US" sz="1600" dirty="0" smtClean="0"/>
              <a:t>	– </a:t>
            </a:r>
            <a:r>
              <a:rPr lang="en-US" sz="1600" dirty="0"/>
              <a:t>Importers tend to set price for items imported from Bangladesh by taking </a:t>
            </a:r>
            <a:r>
              <a:rPr lang="en-US" sz="1600" dirty="0" smtClean="0"/>
              <a:t>into </a:t>
            </a:r>
            <a:r>
              <a:rPr lang="en-US" sz="1600" dirty="0" err="1" smtClean="0"/>
              <a:t>cognisance</a:t>
            </a:r>
            <a:r>
              <a:rPr lang="en-US" sz="1600" dirty="0" smtClean="0"/>
              <a:t> </a:t>
            </a:r>
            <a:r>
              <a:rPr lang="en-US" sz="1600" dirty="0"/>
              <a:t>the duties paid at the customs point, which make </a:t>
            </a:r>
            <a:r>
              <a:rPr lang="en-US" sz="1600" dirty="0" smtClean="0"/>
              <a:t>Bangladeshi goods </a:t>
            </a:r>
            <a:r>
              <a:rPr lang="en-US" sz="1600" dirty="0"/>
              <a:t>less </a:t>
            </a:r>
            <a:r>
              <a:rPr lang="en-US" sz="1600" dirty="0" smtClean="0"/>
              <a:t>competitive.</a:t>
            </a:r>
          </a:p>
          <a:p>
            <a:pPr marL="400050"/>
            <a:r>
              <a:rPr lang="en-US" sz="1600" dirty="0" smtClean="0"/>
              <a:t>A </a:t>
            </a:r>
            <a:r>
              <a:rPr lang="en-US" sz="1600" dirty="0"/>
              <a:t>part of importers’ capital is stuck on account of duties </a:t>
            </a:r>
            <a:r>
              <a:rPr lang="en-US" sz="1600" dirty="0" smtClean="0"/>
              <a:t>paid.</a:t>
            </a:r>
          </a:p>
        </p:txBody>
      </p:sp>
      <p:sp>
        <p:nvSpPr>
          <p:cNvPr id="4" name="Rectangle 3"/>
          <p:cNvSpPr/>
          <p:nvPr/>
        </p:nvSpPr>
        <p:spPr>
          <a:xfrm>
            <a:off x="228600" y="838200"/>
            <a:ext cx="6781800" cy="369332"/>
          </a:xfrm>
          <a:prstGeom prst="rect">
            <a:avLst/>
          </a:prstGeom>
        </p:spPr>
        <p:txBody>
          <a:bodyPr wrap="square">
            <a:spAutoFit/>
          </a:bodyPr>
          <a:lstStyle/>
          <a:p>
            <a:r>
              <a:rPr lang="en-US" b="1" dirty="0" smtClean="0"/>
              <a:t>2. Trade Cost in connection with Bangladesh-India Trade</a:t>
            </a:r>
            <a:endParaRPr lang="en-US" dirty="0"/>
          </a:p>
        </p:txBody>
      </p:sp>
      <p:sp>
        <p:nvSpPr>
          <p:cNvPr id="5" name="Slide Number Placeholder 4"/>
          <p:cNvSpPr>
            <a:spLocks noGrp="1"/>
          </p:cNvSpPr>
          <p:nvPr>
            <p:ph type="sldNum" sz="quarter" idx="12"/>
          </p:nvPr>
        </p:nvSpPr>
        <p:spPr/>
        <p:txBody>
          <a:bodyPr/>
          <a:lstStyle/>
          <a:p>
            <a:fld id="{ADC39E4C-8762-490F-9B20-345553BBB5C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381000"/>
          </a:xfrm>
        </p:spPr>
        <p:txBody>
          <a:bodyPr>
            <a:noAutofit/>
          </a:bodyPr>
          <a:lstStyle/>
          <a:p>
            <a:pPr algn="l"/>
            <a:r>
              <a:rPr lang="en-US" sz="2000" b="1" dirty="0" smtClean="0">
                <a:latin typeface="+mn-lt"/>
              </a:rPr>
              <a:t>NTBs in Bilateral Trade</a:t>
            </a:r>
            <a:endParaRPr lang="en-US" sz="2000" b="1" dirty="0">
              <a:latin typeface="+mn-lt"/>
            </a:endParaRPr>
          </a:p>
        </p:txBody>
      </p:sp>
      <p:sp>
        <p:nvSpPr>
          <p:cNvPr id="3" name="Content Placeholder 2"/>
          <p:cNvSpPr>
            <a:spLocks noGrp="1"/>
          </p:cNvSpPr>
          <p:nvPr>
            <p:ph idx="1"/>
          </p:nvPr>
        </p:nvSpPr>
        <p:spPr>
          <a:xfrm>
            <a:off x="457200" y="1143000"/>
            <a:ext cx="4114800" cy="5257800"/>
          </a:xfrm>
        </p:spPr>
        <p:txBody>
          <a:bodyPr>
            <a:noAutofit/>
          </a:bodyPr>
          <a:lstStyle/>
          <a:p>
            <a:r>
              <a:rPr lang="en-US" sz="2000" dirty="0"/>
              <a:t>A survey of NTBs reported by SAARC member countries to the Committee of Experts (</a:t>
            </a:r>
            <a:r>
              <a:rPr lang="en-US" sz="2000" dirty="0" err="1"/>
              <a:t>CoE</a:t>
            </a:r>
            <a:r>
              <a:rPr lang="en-US" sz="2000" dirty="0"/>
              <a:t>) shows that most frequently imposed NTBs in the SAARC </a:t>
            </a:r>
            <a:r>
              <a:rPr lang="en-US" sz="2000" dirty="0" smtClean="0"/>
              <a:t>countries relate to </a:t>
            </a:r>
          </a:p>
          <a:p>
            <a:pPr lvl="1"/>
            <a:r>
              <a:rPr lang="en-US" sz="2000" dirty="0" smtClean="0"/>
              <a:t>SPS; TBT; Quotas; Antidumping measures ; License requirements ; Countervailing measures</a:t>
            </a:r>
          </a:p>
          <a:p>
            <a:r>
              <a:rPr lang="en-US" sz="2000" dirty="0"/>
              <a:t>The overwhelming majority </a:t>
            </a:r>
            <a:r>
              <a:rPr lang="en-US" sz="2000" dirty="0" smtClean="0"/>
              <a:t>of NTBs </a:t>
            </a:r>
            <a:r>
              <a:rPr lang="en-US" sz="2000" dirty="0"/>
              <a:t>indeed relate to </a:t>
            </a:r>
            <a:r>
              <a:rPr lang="en-US" sz="2000" dirty="0" smtClean="0"/>
              <a:t>compliance with </a:t>
            </a:r>
            <a:r>
              <a:rPr lang="en-US" sz="2000" dirty="0"/>
              <a:t>SPS and TBT </a:t>
            </a:r>
            <a:r>
              <a:rPr lang="en-US" sz="2000" dirty="0" smtClean="0"/>
              <a:t>requirements.</a:t>
            </a:r>
            <a:endParaRPr lang="en-US" sz="2000" dirty="0"/>
          </a:p>
          <a:p>
            <a:endParaRPr lang="en-US" sz="2000" dirty="0"/>
          </a:p>
        </p:txBody>
      </p:sp>
      <p:graphicFrame>
        <p:nvGraphicFramePr>
          <p:cNvPr id="4" name="Table 3"/>
          <p:cNvGraphicFramePr>
            <a:graphicFrameLocks noGrp="1"/>
          </p:cNvGraphicFramePr>
          <p:nvPr/>
        </p:nvGraphicFramePr>
        <p:xfrm>
          <a:off x="4495800" y="1447800"/>
          <a:ext cx="4419600" cy="2942965"/>
        </p:xfrm>
        <a:graphic>
          <a:graphicData uri="http://schemas.openxmlformats.org/drawingml/2006/table">
            <a:tbl>
              <a:tblPr/>
              <a:tblGrid>
                <a:gridCol w="3364771"/>
                <a:gridCol w="1054829"/>
              </a:tblGrid>
              <a:tr h="409315">
                <a:tc>
                  <a:txBody>
                    <a:bodyPr/>
                    <a:lstStyle/>
                    <a:p>
                      <a:pPr algn="l" fontAlgn="b"/>
                      <a:r>
                        <a:rPr lang="en-US" sz="1800" b="0" i="0" u="none" strike="noStrike" dirty="0" smtClean="0">
                          <a:solidFill>
                            <a:srgbClr val="000000"/>
                          </a:solidFill>
                          <a:latin typeface="+mn-lt"/>
                        </a:rPr>
                        <a:t>Types of NTBs</a:t>
                      </a:r>
                      <a:endParaRPr lang="en-US" sz="18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rPr>
                        <a:t>% of total no. of NTBs</a:t>
                      </a:r>
                      <a:endParaRPr lang="en-US" sz="18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15">
                <a:tc>
                  <a:txBody>
                    <a:bodyPr/>
                    <a:lstStyle/>
                    <a:p>
                      <a:pPr algn="l" fontAlgn="b"/>
                      <a:r>
                        <a:rPr lang="en-US" sz="1800" b="0" i="0" u="none" strike="noStrike" dirty="0">
                          <a:solidFill>
                            <a:srgbClr val="000000"/>
                          </a:solidFill>
                          <a:latin typeface="+mn-lt"/>
                        </a:rPr>
                        <a:t>SPS, TBT, and Other Related Measures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rPr>
                        <a:t>86.3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15">
                <a:tc>
                  <a:txBody>
                    <a:bodyPr/>
                    <a:lstStyle/>
                    <a:p>
                      <a:pPr algn="l" fontAlgn="b"/>
                      <a:r>
                        <a:rPr lang="en-US" sz="1800" b="0" i="0" u="none" strike="noStrike" dirty="0">
                          <a:solidFill>
                            <a:srgbClr val="000000"/>
                          </a:solidFill>
                          <a:latin typeface="+mn-lt"/>
                        </a:rPr>
                        <a:t>Tariff Quota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mn-lt"/>
                        </a:rPr>
                        <a:t>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370">
                <a:tc>
                  <a:txBody>
                    <a:bodyPr/>
                    <a:lstStyle/>
                    <a:p>
                      <a:pPr algn="l" fontAlgn="b"/>
                      <a:r>
                        <a:rPr lang="en-US" sz="1800" b="0" i="0" u="none" strike="noStrike" dirty="0">
                          <a:solidFill>
                            <a:srgbClr val="000000"/>
                          </a:solidFill>
                          <a:latin typeface="+mn-lt"/>
                        </a:rPr>
                        <a:t>Anti Dumping </a:t>
                      </a:r>
                      <a:r>
                        <a:rPr lang="en-US" sz="1800" b="0" i="0" u="none" strike="noStrike" dirty="0" smtClean="0">
                          <a:solidFill>
                            <a:srgbClr val="000000"/>
                          </a:solidFill>
                          <a:latin typeface="+mn-lt"/>
                        </a:rPr>
                        <a:t>Measures</a:t>
                      </a:r>
                      <a:endParaRPr lang="en-US" sz="18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mn-lt"/>
                        </a:rPr>
                        <a:t>47.4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15">
                <a:tc>
                  <a:txBody>
                    <a:bodyPr/>
                    <a:lstStyle/>
                    <a:p>
                      <a:pPr algn="l" fontAlgn="b"/>
                      <a:r>
                        <a:rPr lang="en-US" sz="1800" b="0" i="0" u="none" strike="noStrike" dirty="0">
                          <a:solidFill>
                            <a:srgbClr val="000000"/>
                          </a:solidFill>
                          <a:latin typeface="+mn-lt"/>
                        </a:rPr>
                        <a:t>License Requirement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mn-lt"/>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15">
                <a:tc>
                  <a:txBody>
                    <a:bodyPr/>
                    <a:lstStyle/>
                    <a:p>
                      <a:pPr algn="l" fontAlgn="b"/>
                      <a:r>
                        <a:rPr lang="en-US" sz="1800" b="0" i="0" u="none" strike="noStrike" dirty="0">
                          <a:solidFill>
                            <a:srgbClr val="000000"/>
                          </a:solidFill>
                          <a:latin typeface="+mn-lt"/>
                        </a:rPr>
                        <a:t>Countervailing Measures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itle 1"/>
          <p:cNvSpPr txBox="1">
            <a:spLocks/>
          </p:cNvSpPr>
          <p:nvPr/>
        </p:nvSpPr>
        <p:spPr>
          <a:xfrm>
            <a:off x="457200" y="274638"/>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4876800" y="1143000"/>
            <a:ext cx="3581400" cy="338554"/>
          </a:xfrm>
          <a:prstGeom prst="rect">
            <a:avLst/>
          </a:prstGeom>
          <a:noFill/>
        </p:spPr>
        <p:txBody>
          <a:bodyPr wrap="square" rtlCol="0">
            <a:spAutoFit/>
          </a:bodyPr>
          <a:lstStyle/>
          <a:p>
            <a:pPr algn="ctr"/>
            <a:r>
              <a:rPr lang="en-US" sz="1600" dirty="0" smtClean="0"/>
              <a:t>Major NTBs in SAARC Region</a:t>
            </a:r>
            <a:endParaRPr lang="en-US" sz="1600" dirty="0"/>
          </a:p>
        </p:txBody>
      </p:sp>
      <p:sp>
        <p:nvSpPr>
          <p:cNvPr id="7" name="TextBox 6"/>
          <p:cNvSpPr txBox="1"/>
          <p:nvPr/>
        </p:nvSpPr>
        <p:spPr>
          <a:xfrm>
            <a:off x="4572000" y="3505200"/>
            <a:ext cx="2819400" cy="369332"/>
          </a:xfrm>
          <a:prstGeom prst="rect">
            <a:avLst/>
          </a:prstGeom>
          <a:noFill/>
        </p:spPr>
        <p:txBody>
          <a:bodyPr wrap="square" rtlCol="0">
            <a:spAutoFit/>
          </a:bodyPr>
          <a:lstStyle/>
          <a:p>
            <a:r>
              <a:rPr lang="en-US" dirty="0" smtClean="0"/>
              <a:t>Source: </a:t>
            </a:r>
            <a:r>
              <a:rPr lang="en-US" dirty="0" err="1" smtClean="0"/>
              <a:t>Mustafiz</a:t>
            </a:r>
            <a:r>
              <a:rPr lang="en-US" dirty="0" smtClean="0"/>
              <a:t> (2012)</a:t>
            </a:r>
            <a:endParaRPr lang="en-US" dirty="0"/>
          </a:p>
        </p:txBody>
      </p:sp>
      <p:sp>
        <p:nvSpPr>
          <p:cNvPr id="8" name="Slide Number Placeholder 7"/>
          <p:cNvSpPr>
            <a:spLocks noGrp="1"/>
          </p:cNvSpPr>
          <p:nvPr>
            <p:ph type="sldNum" sz="quarter" idx="12"/>
          </p:nvPr>
        </p:nvSpPr>
        <p:spPr/>
        <p:txBody>
          <a:bodyPr/>
          <a:lstStyle/>
          <a:p>
            <a:fld id="{ADC39E4C-8762-490F-9B20-345553BBB5C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334962"/>
          </a:xfrm>
        </p:spPr>
        <p:txBody>
          <a:bodyPr>
            <a:normAutofit fontScale="90000"/>
          </a:bodyPr>
          <a:lstStyle/>
          <a:p>
            <a:pPr algn="l"/>
            <a:r>
              <a:rPr lang="en-US" sz="2000" b="1" dirty="0"/>
              <a:t>NTBs: Complaints and Responses Submitted at the Meeting of </a:t>
            </a:r>
            <a:r>
              <a:rPr lang="en-US" sz="2000" b="1" dirty="0" err="1" smtClean="0"/>
              <a:t>CoE</a:t>
            </a:r>
            <a:endParaRPr lang="en-US" sz="2000" dirty="0"/>
          </a:p>
        </p:txBody>
      </p:sp>
      <p:graphicFrame>
        <p:nvGraphicFramePr>
          <p:cNvPr id="4" name="Content Placeholder 3"/>
          <p:cNvGraphicFramePr>
            <a:graphicFrameLocks noGrp="1"/>
          </p:cNvGraphicFramePr>
          <p:nvPr>
            <p:ph idx="1"/>
          </p:nvPr>
        </p:nvGraphicFramePr>
        <p:xfrm>
          <a:off x="304800" y="990600"/>
          <a:ext cx="8610601" cy="5849112"/>
        </p:xfrm>
        <a:graphic>
          <a:graphicData uri="http://schemas.openxmlformats.org/drawingml/2006/table">
            <a:tbl>
              <a:tblPr/>
              <a:tblGrid>
                <a:gridCol w="3886200"/>
                <a:gridCol w="4724401"/>
              </a:tblGrid>
              <a:tr h="381000">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Times New Roman"/>
                        </a:rPr>
                        <a:t>Type of NTB </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Response from India </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000">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Times New Roman"/>
                        </a:rPr>
                        <a:t>Detailed product information (all prepackaged </a:t>
                      </a:r>
                      <a:r>
                        <a:rPr lang="en-US" sz="1200" dirty="0" smtClean="0">
                          <a:solidFill>
                            <a:srgbClr val="000000"/>
                          </a:solidFill>
                          <a:latin typeface="Calibri"/>
                          <a:ea typeface="Times New Roman"/>
                          <a:cs typeface="Times New Roman"/>
                        </a:rPr>
                        <a:t>goods)</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Times New Roman"/>
                        </a:rPr>
                        <a:t>These are statutory requirement under the Consumer </a:t>
                      </a:r>
                      <a:r>
                        <a:rPr lang="en-US" sz="1200" dirty="0" smtClean="0">
                          <a:solidFill>
                            <a:srgbClr val="000000"/>
                          </a:solidFill>
                          <a:latin typeface="Calibri"/>
                          <a:ea typeface="Times New Roman"/>
                          <a:cs typeface="Times New Roman"/>
                        </a:rPr>
                        <a:t>Protection </a:t>
                      </a:r>
                      <a:r>
                        <a:rPr lang="en-US" sz="1200" dirty="0">
                          <a:solidFill>
                            <a:srgbClr val="000000"/>
                          </a:solidFill>
                          <a:latin typeface="Calibri"/>
                          <a:ea typeface="Times New Roman"/>
                          <a:cs typeface="Times New Roman"/>
                        </a:rPr>
                        <a:t>Act. </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000">
                <a:tc>
                  <a:txBody>
                    <a:bodyPr/>
                    <a:lstStyle/>
                    <a:p>
                      <a:pPr marL="0" marR="0">
                        <a:lnSpc>
                          <a:spcPct val="115000"/>
                        </a:lnSpc>
                        <a:spcBef>
                          <a:spcPts val="0"/>
                        </a:spcBef>
                        <a:spcAft>
                          <a:spcPts val="0"/>
                        </a:spcAft>
                      </a:pPr>
                      <a:r>
                        <a:rPr lang="en-US" sz="1200" dirty="0" smtClean="0">
                          <a:solidFill>
                            <a:srgbClr val="000000"/>
                          </a:solidFill>
                          <a:latin typeface="Calibri"/>
                          <a:ea typeface="Times New Roman"/>
                          <a:cs typeface="Times New Roman"/>
                        </a:rPr>
                        <a:t>Bio-security </a:t>
                      </a:r>
                      <a:r>
                        <a:rPr lang="en-US" sz="1200" dirty="0">
                          <a:solidFill>
                            <a:srgbClr val="000000"/>
                          </a:solidFill>
                          <a:latin typeface="Calibri"/>
                          <a:ea typeface="Times New Roman"/>
                          <a:cs typeface="Times New Roman"/>
                        </a:rPr>
                        <a:t>and sanitary permit (Primary </a:t>
                      </a:r>
                      <a:r>
                        <a:rPr lang="en-US" sz="1200" dirty="0" smtClean="0">
                          <a:solidFill>
                            <a:srgbClr val="000000"/>
                          </a:solidFill>
                          <a:latin typeface="Calibri"/>
                          <a:ea typeface="Times New Roman"/>
                          <a:cs typeface="Times New Roman"/>
                        </a:rPr>
                        <a:t>agricultural </a:t>
                      </a:r>
                      <a:r>
                        <a:rPr lang="en-US" sz="1200" dirty="0">
                          <a:solidFill>
                            <a:srgbClr val="000000"/>
                          </a:solidFill>
                          <a:latin typeface="Calibri"/>
                          <a:ea typeface="Times New Roman"/>
                          <a:cs typeface="Times New Roman"/>
                        </a:rPr>
                        <a:t>products) </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Times New Roman"/>
                        </a:rPr>
                        <a:t>Requirement has been set as per Articles 2 of the </a:t>
                      </a:r>
                      <a:r>
                        <a:rPr lang="en-US" sz="1200" dirty="0" smtClean="0">
                          <a:solidFill>
                            <a:srgbClr val="000000"/>
                          </a:solidFill>
                          <a:latin typeface="Calibri"/>
                          <a:ea typeface="Times New Roman"/>
                          <a:cs typeface="Times New Roman"/>
                        </a:rPr>
                        <a:t> Agreement </a:t>
                      </a:r>
                      <a:r>
                        <a:rPr lang="en-US" sz="1200" dirty="0">
                          <a:solidFill>
                            <a:srgbClr val="000000"/>
                          </a:solidFill>
                          <a:latin typeface="Calibri"/>
                          <a:ea typeface="Times New Roman"/>
                          <a:cs typeface="Times New Roman"/>
                        </a:rPr>
                        <a:t>on Sanitary and </a:t>
                      </a:r>
                      <a:r>
                        <a:rPr lang="en-US" sz="1200" dirty="0" err="1">
                          <a:solidFill>
                            <a:srgbClr val="000000"/>
                          </a:solidFill>
                          <a:latin typeface="Calibri"/>
                          <a:ea typeface="Times New Roman"/>
                          <a:cs typeface="Times New Roman"/>
                        </a:rPr>
                        <a:t>Phyto</a:t>
                      </a:r>
                      <a:r>
                        <a:rPr lang="en-US" sz="1200" dirty="0">
                          <a:solidFill>
                            <a:srgbClr val="000000"/>
                          </a:solidFill>
                          <a:latin typeface="Calibri"/>
                          <a:ea typeface="Times New Roman"/>
                          <a:cs typeface="Times New Roman"/>
                        </a:rPr>
                        <a:t> Sanitary Measures (SPS) under WTO. </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Times New Roman"/>
                        </a:rPr>
                        <a:t>Compliance of Food Adulteration Act regarding </a:t>
                      </a:r>
                      <a:r>
                        <a:rPr lang="en-US" sz="1200" dirty="0" smtClean="0">
                          <a:solidFill>
                            <a:srgbClr val="000000"/>
                          </a:solidFill>
                          <a:latin typeface="Calibri"/>
                          <a:ea typeface="Times New Roman"/>
                          <a:cs typeface="Times New Roman"/>
                        </a:rPr>
                        <a:t> shelf </a:t>
                      </a:r>
                      <a:r>
                        <a:rPr lang="en-US" sz="1200" dirty="0">
                          <a:solidFill>
                            <a:srgbClr val="000000"/>
                          </a:solidFill>
                          <a:latin typeface="Calibri"/>
                          <a:ea typeface="Times New Roman"/>
                          <a:cs typeface="Times New Roman"/>
                        </a:rPr>
                        <a:t>life of goods (processed food products) </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Times New Roman"/>
                        </a:rPr>
                        <a:t>Compliance of shelf life is mandatory for all processed </a:t>
                      </a:r>
                      <a:r>
                        <a:rPr lang="en-US" sz="1200" dirty="0" smtClean="0">
                          <a:solidFill>
                            <a:srgbClr val="000000"/>
                          </a:solidFill>
                          <a:latin typeface="Calibri"/>
                          <a:ea typeface="Times New Roman"/>
                          <a:cs typeface="Times New Roman"/>
                        </a:rPr>
                        <a:t> food </a:t>
                      </a:r>
                      <a:r>
                        <a:rPr lang="en-US" sz="1200" dirty="0">
                          <a:solidFill>
                            <a:srgbClr val="000000"/>
                          </a:solidFill>
                          <a:latin typeface="Calibri"/>
                          <a:ea typeface="Times New Roman"/>
                          <a:cs typeface="Times New Roman"/>
                        </a:rPr>
                        <a:t>item but </a:t>
                      </a:r>
                      <a:r>
                        <a:rPr lang="en-US" sz="1200" dirty="0" smtClean="0">
                          <a:solidFill>
                            <a:srgbClr val="000000"/>
                          </a:solidFill>
                          <a:latin typeface="Calibri"/>
                          <a:ea typeface="Times New Roman"/>
                          <a:cs typeface="Times New Roman"/>
                        </a:rPr>
                        <a:t>determination </a:t>
                      </a:r>
                      <a:r>
                        <a:rPr lang="en-US" sz="1200" dirty="0">
                          <a:solidFill>
                            <a:srgbClr val="000000"/>
                          </a:solidFill>
                          <a:latin typeface="Calibri"/>
                          <a:ea typeface="Times New Roman"/>
                          <a:cs typeface="Times New Roman"/>
                        </a:rPr>
                        <a:t>is not arbitrary. It is based </a:t>
                      </a:r>
                      <a:r>
                        <a:rPr lang="en-US" sz="1200" dirty="0" smtClean="0">
                          <a:solidFill>
                            <a:srgbClr val="000000"/>
                          </a:solidFill>
                          <a:latin typeface="Calibri"/>
                          <a:ea typeface="Times New Roman"/>
                          <a:cs typeface="Times New Roman"/>
                        </a:rPr>
                        <a:t> on </a:t>
                      </a:r>
                      <a:r>
                        <a:rPr lang="en-US" sz="1200" dirty="0">
                          <a:solidFill>
                            <a:srgbClr val="000000"/>
                          </a:solidFill>
                          <a:latin typeface="Calibri"/>
                          <a:ea typeface="Times New Roman"/>
                          <a:cs typeface="Times New Roman"/>
                        </a:rPr>
                        <a:t>PFA Rules 1955. </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698">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Times New Roman"/>
                        </a:rPr>
                        <a:t>Special labeling of country of origin (jute Special labeling of country of origin (jute </a:t>
                      </a:r>
                      <a:r>
                        <a:rPr lang="en-US" sz="1200" dirty="0" smtClean="0">
                          <a:solidFill>
                            <a:srgbClr val="000000"/>
                          </a:solidFill>
                          <a:latin typeface="Calibri"/>
                          <a:ea typeface="Times New Roman"/>
                          <a:cs typeface="Times New Roman"/>
                        </a:rPr>
                        <a:t>bags/sacks</a:t>
                      </a:r>
                      <a:r>
                        <a:rPr lang="en-US" sz="1200" dirty="0">
                          <a:solidFill>
                            <a:srgbClr val="000000"/>
                          </a:solidFill>
                          <a:latin typeface="Calibri"/>
                          <a:ea typeface="Times New Roman"/>
                          <a:cs typeface="Times New Roman"/>
                        </a:rPr>
                        <a:t>) </a:t>
                      </a:r>
                      <a:endParaRPr lang="en-US" sz="1200" dirty="0">
                        <a:latin typeface="Times New Roman"/>
                        <a:ea typeface="Times New Roman"/>
                        <a:cs typeface="Times New Roman"/>
                      </a:endParaRPr>
                    </a:p>
                    <a:p>
                      <a:pPr marL="0" marR="0">
                        <a:lnSpc>
                          <a:spcPct val="115000"/>
                        </a:lnSpc>
                        <a:spcBef>
                          <a:spcPts val="0"/>
                        </a:spcBef>
                        <a:spcAft>
                          <a:spcPts val="0"/>
                        </a:spcAft>
                      </a:pP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000000"/>
                          </a:solidFill>
                          <a:latin typeface="Calibri"/>
                          <a:ea typeface="Times New Roman"/>
                          <a:cs typeface="Times New Roman"/>
                        </a:rPr>
                        <a:t>The </a:t>
                      </a:r>
                      <a:r>
                        <a:rPr lang="en-US" sz="1200" dirty="0">
                          <a:solidFill>
                            <a:srgbClr val="000000"/>
                          </a:solidFill>
                          <a:latin typeface="Calibri"/>
                          <a:ea typeface="Times New Roman"/>
                          <a:cs typeface="Times New Roman"/>
                        </a:rPr>
                        <a:t>rationale is that the country of origin on product is </a:t>
                      </a:r>
                      <a:r>
                        <a:rPr lang="en-US" sz="1200" dirty="0" smtClean="0">
                          <a:solidFill>
                            <a:srgbClr val="000000"/>
                          </a:solidFill>
                          <a:latin typeface="Calibri"/>
                          <a:ea typeface="Times New Roman"/>
                          <a:cs typeface="Times New Roman"/>
                        </a:rPr>
                        <a:t>to </a:t>
                      </a:r>
                      <a:r>
                        <a:rPr lang="en-US" sz="1200" dirty="0">
                          <a:solidFill>
                            <a:srgbClr val="000000"/>
                          </a:solidFill>
                          <a:latin typeface="Calibri"/>
                          <a:ea typeface="Times New Roman"/>
                          <a:cs typeface="Times New Roman"/>
                        </a:rPr>
                        <a:t>be mentioned because if there is any irregularity </a:t>
                      </a:r>
                      <a:r>
                        <a:rPr lang="en-US" sz="1200" dirty="0" smtClean="0">
                          <a:solidFill>
                            <a:srgbClr val="000000"/>
                          </a:solidFill>
                          <a:latin typeface="Calibri"/>
                          <a:ea typeface="Times New Roman"/>
                          <a:cs typeface="Times New Roman"/>
                        </a:rPr>
                        <a:t>in the </a:t>
                      </a:r>
                      <a:r>
                        <a:rPr lang="en-US" sz="1200" dirty="0">
                          <a:solidFill>
                            <a:srgbClr val="000000"/>
                          </a:solidFill>
                          <a:latin typeface="Calibri"/>
                          <a:ea typeface="Times New Roman"/>
                          <a:cs typeface="Times New Roman"/>
                        </a:rPr>
                        <a:t>quality of the imported item, the source could be </a:t>
                      </a:r>
                      <a:r>
                        <a:rPr lang="en-US" sz="1200" dirty="0" smtClean="0">
                          <a:solidFill>
                            <a:srgbClr val="000000"/>
                          </a:solidFill>
                          <a:latin typeface="Calibri"/>
                          <a:ea typeface="Times New Roman"/>
                          <a:cs typeface="Times New Roman"/>
                        </a:rPr>
                        <a:t>tracked</a:t>
                      </a:r>
                      <a:r>
                        <a:rPr lang="en-US" sz="1200" dirty="0">
                          <a:solidFill>
                            <a:srgbClr val="000000"/>
                          </a:solidFill>
                          <a:latin typeface="Calibri"/>
                          <a:ea typeface="Times New Roman"/>
                          <a:cs typeface="Times New Roman"/>
                        </a:rPr>
                        <a:t>. </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732">
                <a:tc>
                  <a:txBody>
                    <a:bodyPr/>
                    <a:lstStyle/>
                    <a:p>
                      <a:pPr marL="0" marR="0">
                        <a:lnSpc>
                          <a:spcPct val="115000"/>
                        </a:lnSpc>
                        <a:spcBef>
                          <a:spcPts val="0"/>
                        </a:spcBef>
                        <a:spcAft>
                          <a:spcPts val="0"/>
                        </a:spcAft>
                      </a:pPr>
                      <a:r>
                        <a:rPr lang="en-US" sz="1200" dirty="0" smtClean="0">
                          <a:solidFill>
                            <a:srgbClr val="000000"/>
                          </a:solidFill>
                          <a:latin typeface="+mn-lt"/>
                          <a:ea typeface="Times New Roman"/>
                          <a:cs typeface="Times New Roman"/>
                        </a:rPr>
                        <a:t>License from Bureau of Indian Standards cement, gelatin, condensed milk, electrical appliances,  mineral water, steel products, leather products] ray equipments, dry cell battery, thermometers, helmets and gas cylinders) Requirement of laboratory testing (all products) </a:t>
                      </a:r>
                      <a:endParaRPr lang="en-US" sz="1200" dirty="0" smtClean="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000000"/>
                          </a:solidFill>
                          <a:latin typeface="+mn-lt"/>
                          <a:ea typeface="Times New Roman"/>
                          <a:cs typeface="Times New Roman"/>
                        </a:rPr>
                        <a:t>The following steps have been taken: 1) number of  items for which certification is needed has been  reduced from 109 to 68, 2) marking fees for BIS  license has been reduced for SAARC countries, and  3) processing charge for SAARC countries has been  abolished. 100% checks are done on only 14 high risk food items. </a:t>
                      </a:r>
                      <a:endParaRPr lang="en-US" sz="1200" dirty="0" smtClean="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nSpc>
                          <a:spcPct val="115000"/>
                        </a:lnSpc>
                        <a:spcBef>
                          <a:spcPts val="0"/>
                        </a:spcBef>
                        <a:spcAft>
                          <a:spcPts val="0"/>
                        </a:spcAft>
                      </a:pPr>
                      <a:r>
                        <a:rPr lang="en-US" sz="1200" dirty="0" smtClean="0">
                          <a:solidFill>
                            <a:srgbClr val="000000"/>
                          </a:solidFill>
                          <a:latin typeface="+mn-lt"/>
                          <a:ea typeface="Times New Roman"/>
                          <a:cs typeface="Times New Roman"/>
                        </a:rPr>
                        <a:t>Requirement of chemical testing (leather and melamine)</a:t>
                      </a:r>
                      <a:endParaRPr lang="en-US" sz="1200" dirty="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solidFill>
                            <a:srgbClr val="000000"/>
                          </a:solidFill>
                          <a:latin typeface="+mn-lt"/>
                          <a:ea typeface="Times New Roman"/>
                          <a:cs typeface="Times New Roman"/>
                        </a:rPr>
                        <a:t>The following steps have been taken; 1) mandatory license is required only for safety boots and shoes for minors, 2) license for safety boots and shoes for minors can be obtained from BIS, and 3) every consignment is not required to be checked by BIS consignment is not required to be checked by BIS. </a:t>
                      </a:r>
                      <a:endParaRPr lang="en-US" sz="1200" dirty="0" smtClean="0">
                        <a:latin typeface="Times New Roman"/>
                        <a:ea typeface="Times New Roman"/>
                        <a:cs typeface="Times New Roman"/>
                      </a:endParaRPr>
                    </a:p>
                  </a:txBody>
                  <a:tcPr marL="22589" marR="225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Certificate of </a:t>
                      </a:r>
                      <a:r>
                        <a:rPr lang="en-US" sz="1200" dirty="0" err="1" smtClean="0">
                          <a:solidFill>
                            <a:srgbClr val="000000"/>
                          </a:solidFill>
                          <a:latin typeface="+mn-lt"/>
                          <a:ea typeface="Times New Roman"/>
                          <a:cs typeface="Times New Roman"/>
                        </a:rPr>
                        <a:t>nonhalogenated</a:t>
                      </a:r>
                      <a:r>
                        <a:rPr lang="en-US" sz="1200" dirty="0" smtClean="0">
                          <a:solidFill>
                            <a:srgbClr val="000000"/>
                          </a:solidFill>
                          <a:latin typeface="+mn-lt"/>
                          <a:ea typeface="Times New Roman"/>
                          <a:cs typeface="Times New Roman"/>
                        </a:rPr>
                        <a:t> </a:t>
                      </a:r>
                      <a:r>
                        <a:rPr lang="en-US" sz="1200" dirty="0">
                          <a:solidFill>
                            <a:srgbClr val="000000"/>
                          </a:solidFill>
                          <a:latin typeface="+mn-lt"/>
                          <a:ea typeface="Times New Roman"/>
                          <a:cs typeface="Times New Roman"/>
                        </a:rPr>
                        <a:t>hydrocarbon (jute products) </a:t>
                      </a:r>
                      <a:endParaRPr lang="en-US" sz="1200" dirty="0">
                        <a:latin typeface="+mn-lt"/>
                        <a:ea typeface="Times New Roman"/>
                        <a:cs typeface="Times New Roman"/>
                      </a:endParaRPr>
                    </a:p>
                  </a:txBody>
                  <a:tcPr marL="19287" marR="192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Domestic producers face the same stipulation.  </a:t>
                      </a:r>
                      <a:endParaRPr lang="en-US" sz="1200" dirty="0">
                        <a:latin typeface="+mn-lt"/>
                        <a:ea typeface="Times New Roman"/>
                        <a:cs typeface="Times New Roman"/>
                      </a:endParaRPr>
                    </a:p>
                  </a:txBody>
                  <a:tcPr marL="19287" marR="192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nSpc>
                          <a:spcPct val="115000"/>
                        </a:lnSpc>
                        <a:spcBef>
                          <a:spcPts val="0"/>
                        </a:spcBef>
                        <a:spcAft>
                          <a:spcPts val="0"/>
                        </a:spcAft>
                      </a:pPr>
                      <a:r>
                        <a:rPr lang="en-US" sz="1200" dirty="0" err="1" smtClean="0">
                          <a:solidFill>
                            <a:srgbClr val="000000"/>
                          </a:solidFill>
                          <a:latin typeface="+mn-lt"/>
                          <a:ea typeface="Times New Roman"/>
                          <a:cs typeface="Times New Roman"/>
                        </a:rPr>
                        <a:t>Preshipment</a:t>
                      </a:r>
                      <a:r>
                        <a:rPr lang="en-US" sz="1200" dirty="0" smtClean="0">
                          <a:solidFill>
                            <a:srgbClr val="000000"/>
                          </a:solidFill>
                          <a:latin typeface="+mn-lt"/>
                          <a:ea typeface="Times New Roman"/>
                          <a:cs typeface="Times New Roman"/>
                        </a:rPr>
                        <a:t> </a:t>
                      </a:r>
                      <a:r>
                        <a:rPr lang="en-US" sz="1200" dirty="0">
                          <a:solidFill>
                            <a:srgbClr val="000000"/>
                          </a:solidFill>
                          <a:latin typeface="+mn-lt"/>
                          <a:ea typeface="Times New Roman"/>
                          <a:cs typeface="Times New Roman"/>
                        </a:rPr>
                        <a:t>certificate about presence of no </a:t>
                      </a:r>
                      <a:r>
                        <a:rPr lang="en-US" sz="1200" dirty="0" smtClean="0">
                          <a:solidFill>
                            <a:srgbClr val="000000"/>
                          </a:solidFill>
                          <a:latin typeface="+mn-lt"/>
                          <a:ea typeface="Times New Roman"/>
                          <a:cs typeface="Times New Roman"/>
                        </a:rPr>
                        <a:t>hazardous </a:t>
                      </a:r>
                      <a:r>
                        <a:rPr lang="en-US" sz="1200" dirty="0">
                          <a:solidFill>
                            <a:srgbClr val="000000"/>
                          </a:solidFill>
                          <a:latin typeface="+mn-lt"/>
                          <a:ea typeface="Times New Roman"/>
                          <a:cs typeface="Times New Roman"/>
                        </a:rPr>
                        <a:t>dyes ( textile and textile products) </a:t>
                      </a:r>
                      <a:endParaRPr lang="en-US" sz="1200" dirty="0">
                        <a:latin typeface="+mn-lt"/>
                        <a:ea typeface="Times New Roman"/>
                        <a:cs typeface="Times New Roman"/>
                      </a:endParaRPr>
                    </a:p>
                  </a:txBody>
                  <a:tcPr marL="19287" marR="192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The provisions are also in effect for domestic industries. </a:t>
                      </a:r>
                      <a:endParaRPr lang="en-US" sz="1200" dirty="0">
                        <a:latin typeface="+mn-lt"/>
                        <a:ea typeface="Times New Roman"/>
                        <a:cs typeface="Times New Roman"/>
                      </a:endParaRPr>
                    </a:p>
                  </a:txBody>
                  <a:tcPr marL="19287" marR="192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Registration of the drug with the Central Drug </a:t>
                      </a:r>
                      <a:r>
                        <a:rPr lang="en-US" sz="1200" dirty="0" smtClean="0">
                          <a:solidFill>
                            <a:srgbClr val="000000"/>
                          </a:solidFill>
                          <a:latin typeface="+mn-lt"/>
                          <a:ea typeface="Times New Roman"/>
                          <a:cs typeface="Times New Roman"/>
                        </a:rPr>
                        <a:t>Standard </a:t>
                      </a:r>
                      <a:r>
                        <a:rPr lang="en-US" sz="1200" dirty="0">
                          <a:solidFill>
                            <a:srgbClr val="000000"/>
                          </a:solidFill>
                          <a:latin typeface="+mn-lt"/>
                          <a:ea typeface="Times New Roman"/>
                          <a:cs typeface="Times New Roman"/>
                        </a:rPr>
                        <a:t>Control Organization (pharmaceutical </a:t>
                      </a:r>
                      <a:r>
                        <a:rPr lang="en-US" sz="1200" dirty="0" smtClean="0">
                          <a:solidFill>
                            <a:srgbClr val="000000"/>
                          </a:solidFill>
                          <a:latin typeface="+mn-lt"/>
                          <a:ea typeface="Times New Roman"/>
                          <a:cs typeface="Times New Roman"/>
                        </a:rPr>
                        <a:t>products</a:t>
                      </a:r>
                      <a:r>
                        <a:rPr lang="en-US" sz="1200" dirty="0">
                          <a:solidFill>
                            <a:srgbClr val="000000"/>
                          </a:solidFill>
                          <a:latin typeface="+mn-lt"/>
                          <a:ea typeface="Times New Roman"/>
                          <a:cs typeface="Times New Roman"/>
                        </a:rPr>
                        <a:t>) </a:t>
                      </a:r>
                      <a:endParaRPr lang="en-US" sz="1200" dirty="0">
                        <a:latin typeface="+mn-lt"/>
                        <a:ea typeface="Times New Roman"/>
                        <a:cs typeface="Times New Roman"/>
                      </a:endParaRPr>
                    </a:p>
                  </a:txBody>
                  <a:tcPr marL="19287" marR="192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No import license is required for import of pharmaceuticals. All import of bulk drugs are set as per the EXIM policy 2004]2009. </a:t>
                      </a:r>
                      <a:endParaRPr lang="en-US" sz="1200" dirty="0">
                        <a:latin typeface="+mn-lt"/>
                        <a:ea typeface="Times New Roman"/>
                        <a:cs typeface="Times New Roman"/>
                      </a:endParaRPr>
                    </a:p>
                  </a:txBody>
                  <a:tcPr marL="19287" marR="192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Requirement of import license (mostly consumer goods) </a:t>
                      </a:r>
                      <a:endParaRPr lang="en-US" sz="1200" dirty="0">
                        <a:latin typeface="+mn-lt"/>
                        <a:ea typeface="Times New Roman"/>
                        <a:cs typeface="Times New Roman"/>
                      </a:endParaRPr>
                    </a:p>
                  </a:txBody>
                  <a:tcPr marL="19287" marR="192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Requirement of import licenses are under exception clauses of Article XX and Article XXI of p  GATT. </a:t>
                      </a:r>
                      <a:endParaRPr lang="en-US" sz="1200" dirty="0">
                        <a:latin typeface="+mn-lt"/>
                        <a:ea typeface="Times New Roman"/>
                        <a:cs typeface="Times New Roman"/>
                      </a:endParaRPr>
                    </a:p>
                  </a:txBody>
                  <a:tcPr marL="19287" marR="192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457200" y="697468"/>
            <a:ext cx="8305800" cy="369332"/>
          </a:xfrm>
          <a:prstGeom prst="rect">
            <a:avLst/>
          </a:prstGeom>
          <a:noFill/>
        </p:spPr>
        <p:txBody>
          <a:bodyPr wrap="square" rtlCol="0">
            <a:spAutoFit/>
          </a:bodyPr>
          <a:lstStyle/>
          <a:p>
            <a:pPr algn="ctr"/>
            <a:r>
              <a:rPr lang="en-US" b="1" dirty="0"/>
              <a:t>Exporting Country: Bangladesh; Responding Country: India</a:t>
            </a:r>
            <a:endParaRPr lang="en-US" dirty="0"/>
          </a:p>
        </p:txBody>
      </p:sp>
      <p:sp>
        <p:nvSpPr>
          <p:cNvPr id="6" name="Title 1"/>
          <p:cNvSpPr txBox="1">
            <a:spLocks/>
          </p:cNvSpPr>
          <p:nvPr/>
        </p:nvSpPr>
        <p:spPr>
          <a:xfrm>
            <a:off x="533400" y="0"/>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ADC39E4C-8762-490F-9B20-345553BBB5C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28600" y="838200"/>
          <a:ext cx="8686800" cy="5753227"/>
        </p:xfrm>
        <a:graphic>
          <a:graphicData uri="http://schemas.openxmlformats.org/drawingml/2006/table">
            <a:tbl>
              <a:tblPr/>
              <a:tblGrid>
                <a:gridCol w="2550253"/>
                <a:gridCol w="6136547"/>
              </a:tblGrid>
              <a:tr h="43070">
                <a:tc>
                  <a:txBody>
                    <a:bodyPr/>
                    <a:lstStyle/>
                    <a:p>
                      <a:pPr marL="0" marR="0" algn="ctr">
                        <a:lnSpc>
                          <a:spcPct val="115000"/>
                        </a:lnSpc>
                        <a:spcBef>
                          <a:spcPts val="0"/>
                        </a:spcBef>
                        <a:spcAft>
                          <a:spcPts val="0"/>
                        </a:spcAft>
                      </a:pPr>
                      <a:r>
                        <a:rPr lang="en-US" sz="1200" dirty="0">
                          <a:solidFill>
                            <a:srgbClr val="000000"/>
                          </a:solidFill>
                          <a:latin typeface="+mn-lt"/>
                          <a:ea typeface="Times New Roman"/>
                          <a:cs typeface="Times New Roman"/>
                        </a:rPr>
                        <a:t>Type of NTB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mn-lt"/>
                          <a:ea typeface="Times New Roman"/>
                          <a:cs typeface="Times New Roman"/>
                        </a:rPr>
                        <a:t>Response from Bangladesh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209">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Ban on import (poultry related </a:t>
                      </a:r>
                      <a:r>
                        <a:rPr lang="en-US" sz="1200" dirty="0" smtClean="0">
                          <a:solidFill>
                            <a:srgbClr val="000000"/>
                          </a:solidFill>
                          <a:latin typeface="+mn-lt"/>
                          <a:ea typeface="Times New Roman"/>
                          <a:cs typeface="Times New Roman"/>
                        </a:rPr>
                        <a:t>products</a:t>
                      </a:r>
                      <a:r>
                        <a:rPr lang="en-US" sz="1200" dirty="0">
                          <a:solidFill>
                            <a:srgbClr val="000000"/>
                          </a:solidFill>
                          <a:latin typeface="+mn-lt"/>
                          <a:ea typeface="Times New Roman"/>
                          <a:cs typeface="Times New Roman"/>
                        </a:rPr>
                        <a:t>)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To protect human and animal/health. In view of recent partial spread </a:t>
                      </a:r>
                      <a:r>
                        <a:rPr lang="en-US" sz="1200" dirty="0" smtClean="0">
                          <a:solidFill>
                            <a:srgbClr val="000000"/>
                          </a:solidFill>
                          <a:latin typeface="+mn-lt"/>
                          <a:ea typeface="Times New Roman"/>
                          <a:cs typeface="Times New Roman"/>
                        </a:rPr>
                        <a:t>of </a:t>
                      </a:r>
                      <a:r>
                        <a:rPr lang="en-US" sz="1200" dirty="0">
                          <a:solidFill>
                            <a:srgbClr val="000000"/>
                          </a:solidFill>
                          <a:latin typeface="+mn-lt"/>
                          <a:ea typeface="Times New Roman"/>
                          <a:cs typeface="Times New Roman"/>
                        </a:rPr>
                        <a:t>Avian Influenza, Bangladesh needs to continue such measures.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58">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Same name registration of drug in </a:t>
                      </a:r>
                      <a:r>
                        <a:rPr lang="en-US" sz="1200" dirty="0" smtClean="0">
                          <a:solidFill>
                            <a:srgbClr val="000000"/>
                          </a:solidFill>
                          <a:latin typeface="+mn-lt"/>
                          <a:ea typeface="Times New Roman"/>
                          <a:cs typeface="Times New Roman"/>
                        </a:rPr>
                        <a:t>a developed </a:t>
                      </a:r>
                      <a:r>
                        <a:rPr lang="en-US" sz="1200" dirty="0">
                          <a:solidFill>
                            <a:srgbClr val="000000"/>
                          </a:solidFill>
                          <a:latin typeface="+mn-lt"/>
                          <a:ea typeface="Times New Roman"/>
                          <a:cs typeface="Times New Roman"/>
                        </a:rPr>
                        <a:t>country (drugs) </a:t>
                      </a:r>
                      <a:r>
                        <a:rPr lang="en-US" sz="1200" dirty="0" smtClean="0">
                          <a:solidFill>
                            <a:srgbClr val="000000"/>
                          </a:solidFill>
                          <a:latin typeface="+mn-lt"/>
                          <a:ea typeface="Times New Roman"/>
                          <a:cs typeface="Times New Roman"/>
                        </a:rPr>
                        <a:t>15</a:t>
                      </a:r>
                      <a:r>
                        <a:rPr lang="en-US" sz="1200" dirty="0">
                          <a:solidFill>
                            <a:srgbClr val="000000"/>
                          </a:solidFill>
                          <a:latin typeface="+mn-lt"/>
                          <a:ea typeface="Times New Roman"/>
                          <a:cs typeface="Times New Roman"/>
                        </a:rPr>
                        <a:t>% VAT (all goods)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Registration and Free Sale Certificate (FSC) duly signed in original </a:t>
                      </a:r>
                      <a:r>
                        <a:rPr lang="en-US" sz="1200" dirty="0" smtClean="0">
                          <a:solidFill>
                            <a:srgbClr val="000000"/>
                          </a:solidFill>
                          <a:latin typeface="+mn-lt"/>
                          <a:ea typeface="Times New Roman"/>
                          <a:cs typeface="Times New Roman"/>
                        </a:rPr>
                        <a:t>by the </a:t>
                      </a:r>
                      <a:r>
                        <a:rPr lang="en-US" sz="1200" dirty="0">
                          <a:solidFill>
                            <a:srgbClr val="000000"/>
                          </a:solidFill>
                          <a:latin typeface="+mn-lt"/>
                          <a:ea typeface="Times New Roman"/>
                          <a:cs typeface="Times New Roman"/>
                        </a:rPr>
                        <a:t>Health Authority of the country of origin and at least one FSC </a:t>
                      </a:r>
                      <a:r>
                        <a:rPr lang="en-US" sz="1200" dirty="0" smtClean="0">
                          <a:solidFill>
                            <a:srgbClr val="000000"/>
                          </a:solidFill>
                          <a:latin typeface="+mn-lt"/>
                          <a:ea typeface="Times New Roman"/>
                          <a:cs typeface="Times New Roman"/>
                        </a:rPr>
                        <a:t>from </a:t>
                      </a:r>
                      <a:r>
                        <a:rPr lang="en-US" sz="1200" dirty="0">
                          <a:solidFill>
                            <a:srgbClr val="000000"/>
                          </a:solidFill>
                          <a:latin typeface="+mn-lt"/>
                          <a:ea typeface="Times New Roman"/>
                          <a:cs typeface="Times New Roman"/>
                        </a:rPr>
                        <a:t>a developed country. </a:t>
                      </a:r>
                      <a:r>
                        <a:rPr lang="en-US" sz="1200" dirty="0" smtClean="0">
                          <a:solidFill>
                            <a:srgbClr val="000000"/>
                          </a:solidFill>
                          <a:latin typeface="+mn-lt"/>
                          <a:ea typeface="Times New Roman"/>
                          <a:cs typeface="Times New Roman"/>
                        </a:rPr>
                        <a:t>15</a:t>
                      </a:r>
                      <a:r>
                        <a:rPr lang="en-US" sz="1200" dirty="0">
                          <a:solidFill>
                            <a:srgbClr val="000000"/>
                          </a:solidFill>
                          <a:latin typeface="+mn-lt"/>
                          <a:ea typeface="Times New Roman"/>
                          <a:cs typeface="Times New Roman"/>
                        </a:rPr>
                        <a:t>% VAT is also imposed on domestic products. Therefore, </a:t>
                      </a:r>
                      <a:r>
                        <a:rPr lang="en-US" sz="1200" dirty="0" smtClean="0">
                          <a:solidFill>
                            <a:srgbClr val="000000"/>
                          </a:solidFill>
                          <a:latin typeface="+mn-lt"/>
                          <a:ea typeface="Times New Roman"/>
                          <a:cs typeface="Times New Roman"/>
                        </a:rPr>
                        <a:t>imposition </a:t>
                      </a:r>
                      <a:r>
                        <a:rPr lang="en-US" sz="1200" dirty="0">
                          <a:solidFill>
                            <a:srgbClr val="000000"/>
                          </a:solidFill>
                          <a:latin typeface="+mn-lt"/>
                          <a:ea typeface="Times New Roman"/>
                          <a:cs typeface="Times New Roman"/>
                        </a:rPr>
                        <a:t>of VAT should not be treated as </a:t>
                      </a:r>
                      <a:r>
                        <a:rPr lang="en-US" sz="1200" dirty="0" err="1">
                          <a:solidFill>
                            <a:srgbClr val="000000"/>
                          </a:solidFill>
                          <a:latin typeface="+mn-lt"/>
                          <a:ea typeface="Times New Roman"/>
                          <a:cs typeface="Times New Roman"/>
                        </a:rPr>
                        <a:t>para</a:t>
                      </a:r>
                      <a:r>
                        <a:rPr lang="en-US" sz="1200" dirty="0" smtClean="0">
                          <a:solidFill>
                            <a:srgbClr val="000000"/>
                          </a:solidFill>
                          <a:latin typeface="+mn-lt"/>
                          <a:ea typeface="Times New Roman"/>
                          <a:cs typeface="Times New Roman"/>
                        </a:rPr>
                        <a:t></a:t>
                      </a:r>
                      <a:r>
                        <a:rPr lang="en-US" sz="1200" baseline="0" dirty="0" smtClean="0">
                          <a:solidFill>
                            <a:srgbClr val="000000"/>
                          </a:solidFill>
                          <a:latin typeface="+mn-lt"/>
                          <a:ea typeface="Times New Roman"/>
                          <a:cs typeface="Times New Roman"/>
                        </a:rPr>
                        <a:t> </a:t>
                      </a:r>
                      <a:r>
                        <a:rPr lang="en-US" sz="1200" dirty="0" smtClean="0">
                          <a:solidFill>
                            <a:srgbClr val="000000"/>
                          </a:solidFill>
                          <a:latin typeface="+mn-lt"/>
                          <a:ea typeface="Times New Roman"/>
                          <a:cs typeface="Times New Roman"/>
                        </a:rPr>
                        <a:t>tariff</a:t>
                      </a:r>
                      <a:r>
                        <a:rPr lang="en-US" sz="1200" dirty="0">
                          <a:solidFill>
                            <a:srgbClr val="000000"/>
                          </a:solidFill>
                          <a:latin typeface="+mn-lt"/>
                          <a:ea typeface="Times New Roman"/>
                          <a:cs typeface="Times New Roman"/>
                        </a:rPr>
                        <a:t>.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278">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Non</a:t>
                      </a:r>
                      <a:r>
                        <a:rPr lang="en-US" sz="1200" dirty="0" smtClean="0">
                          <a:solidFill>
                            <a:srgbClr val="000000"/>
                          </a:solidFill>
                          <a:latin typeface="+mn-lt"/>
                          <a:ea typeface="Times New Roman"/>
                          <a:cs typeface="Times New Roman"/>
                        </a:rPr>
                        <a:t></a:t>
                      </a:r>
                      <a:r>
                        <a:rPr lang="en-US" sz="1200" baseline="0" dirty="0" smtClean="0">
                          <a:solidFill>
                            <a:srgbClr val="000000"/>
                          </a:solidFill>
                          <a:latin typeface="+mn-lt"/>
                          <a:ea typeface="Times New Roman"/>
                          <a:cs typeface="Times New Roman"/>
                        </a:rPr>
                        <a:t>-</a:t>
                      </a:r>
                      <a:r>
                        <a:rPr lang="en-US" sz="1200" dirty="0" smtClean="0">
                          <a:solidFill>
                            <a:srgbClr val="000000"/>
                          </a:solidFill>
                          <a:latin typeface="+mn-lt"/>
                          <a:ea typeface="Times New Roman"/>
                          <a:cs typeface="Times New Roman"/>
                        </a:rPr>
                        <a:t>issue </a:t>
                      </a:r>
                      <a:r>
                        <a:rPr lang="en-US" sz="1200" dirty="0">
                          <a:solidFill>
                            <a:srgbClr val="000000"/>
                          </a:solidFill>
                          <a:latin typeface="+mn-lt"/>
                          <a:ea typeface="Times New Roman"/>
                          <a:cs typeface="Times New Roman"/>
                        </a:rPr>
                        <a:t>of </a:t>
                      </a:r>
                      <a:r>
                        <a:rPr lang="en-US" sz="1200" dirty="0" err="1" smtClean="0">
                          <a:solidFill>
                            <a:srgbClr val="000000"/>
                          </a:solidFill>
                          <a:latin typeface="+mn-lt"/>
                          <a:ea typeface="Times New Roman"/>
                          <a:cs typeface="Times New Roman"/>
                        </a:rPr>
                        <a:t>Khamarbari</a:t>
                      </a:r>
                      <a:r>
                        <a:rPr lang="en-US" sz="1200" dirty="0" smtClean="0">
                          <a:solidFill>
                            <a:srgbClr val="000000"/>
                          </a:solidFill>
                          <a:latin typeface="+mn-lt"/>
                          <a:ea typeface="Times New Roman"/>
                          <a:cs typeface="Times New Roman"/>
                        </a:rPr>
                        <a:t> </a:t>
                      </a:r>
                      <a:r>
                        <a:rPr lang="en-US" sz="1200" dirty="0">
                          <a:solidFill>
                            <a:srgbClr val="000000"/>
                          </a:solidFill>
                          <a:latin typeface="+mn-lt"/>
                          <a:ea typeface="Times New Roman"/>
                          <a:cs typeface="Times New Roman"/>
                        </a:rPr>
                        <a:t>Certificate (Potatoes)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Potatoes are not allowed to be imported into Bangladesh from any country; (because of three serious pests, namely Black wart, Golden nematode and potato beetle) unless this is accompanied </a:t>
                      </a:r>
                      <a:r>
                        <a:rPr lang="en-US" sz="1200" dirty="0" smtClean="0">
                          <a:solidFill>
                            <a:srgbClr val="000000"/>
                          </a:solidFill>
                          <a:latin typeface="+mn-lt"/>
                          <a:ea typeface="Times New Roman"/>
                          <a:cs typeface="Times New Roman"/>
                        </a:rPr>
                        <a:t>by </a:t>
                      </a:r>
                      <a:r>
                        <a:rPr lang="en-US" sz="1200" dirty="0" err="1" smtClean="0">
                          <a:solidFill>
                            <a:srgbClr val="000000"/>
                          </a:solidFill>
                          <a:latin typeface="+mn-lt"/>
                          <a:ea typeface="Times New Roman"/>
                          <a:cs typeface="Times New Roman"/>
                        </a:rPr>
                        <a:t>Phytosanitary</a:t>
                      </a:r>
                      <a:r>
                        <a:rPr lang="en-US" sz="1200" dirty="0" smtClean="0">
                          <a:solidFill>
                            <a:srgbClr val="000000"/>
                          </a:solidFill>
                          <a:latin typeface="+mn-lt"/>
                          <a:ea typeface="Times New Roman"/>
                          <a:cs typeface="Times New Roman"/>
                        </a:rPr>
                        <a:t> </a:t>
                      </a:r>
                      <a:r>
                        <a:rPr lang="en-US" sz="1200" dirty="0">
                          <a:solidFill>
                            <a:srgbClr val="000000"/>
                          </a:solidFill>
                          <a:latin typeface="+mn-lt"/>
                          <a:ea typeface="Times New Roman"/>
                          <a:cs typeface="Times New Roman"/>
                        </a:rPr>
                        <a:t>Certificate from the country of origin.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9">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Allowed through land route only </a:t>
                      </a:r>
                      <a:endParaRPr lang="en-US" sz="1200" dirty="0">
                        <a:latin typeface="+mn-lt"/>
                        <a:ea typeface="Times New Roman"/>
                        <a:cs typeface="Times New Roman"/>
                      </a:endParaRPr>
                    </a:p>
                    <a:p>
                      <a:pPr marL="0" marR="0">
                        <a:lnSpc>
                          <a:spcPct val="115000"/>
                        </a:lnSpc>
                        <a:spcBef>
                          <a:spcPts val="0"/>
                        </a:spcBef>
                        <a:spcAft>
                          <a:spcPts val="0"/>
                        </a:spcAft>
                      </a:pPr>
                      <a:r>
                        <a:rPr lang="en-US" sz="1200" dirty="0">
                          <a:solidFill>
                            <a:srgbClr val="000000"/>
                          </a:solidFill>
                          <a:latin typeface="+mn-lt"/>
                          <a:ea typeface="Times New Roman"/>
                          <a:cs typeface="Times New Roman"/>
                        </a:rPr>
                        <a:t>(Yarn)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This measure is not applicable for a specific country. The provision </a:t>
                      </a:r>
                      <a:r>
                        <a:rPr lang="en-US" sz="1200" dirty="0" smtClean="0">
                          <a:solidFill>
                            <a:srgbClr val="000000"/>
                          </a:solidFill>
                          <a:latin typeface="+mn-lt"/>
                          <a:ea typeface="Times New Roman"/>
                          <a:cs typeface="Times New Roman"/>
                        </a:rPr>
                        <a:t>has </a:t>
                      </a:r>
                      <a:r>
                        <a:rPr lang="en-US" sz="1200" dirty="0">
                          <a:solidFill>
                            <a:srgbClr val="000000"/>
                          </a:solidFill>
                          <a:latin typeface="+mn-lt"/>
                          <a:ea typeface="Times New Roman"/>
                          <a:cs typeface="Times New Roman"/>
                        </a:rPr>
                        <a:t>been relaxed for yarn imported under back]to]back LC through </a:t>
                      </a:r>
                      <a:r>
                        <a:rPr lang="en-US" sz="1200" dirty="0" smtClean="0">
                          <a:solidFill>
                            <a:srgbClr val="000000"/>
                          </a:solidFill>
                          <a:latin typeface="+mn-lt"/>
                          <a:ea typeface="Times New Roman"/>
                          <a:cs typeface="Times New Roman"/>
                        </a:rPr>
                        <a:t>land </a:t>
                      </a:r>
                      <a:r>
                        <a:rPr lang="en-US" sz="1200" dirty="0">
                          <a:solidFill>
                            <a:srgbClr val="000000"/>
                          </a:solidFill>
                          <a:latin typeface="+mn-lt"/>
                          <a:ea typeface="Times New Roman"/>
                          <a:cs typeface="Times New Roman"/>
                        </a:rPr>
                        <a:t>customs. </a:t>
                      </a:r>
                      <a:endParaRPr lang="en-US" sz="1200" dirty="0">
                        <a:latin typeface="+mn-lt"/>
                        <a:ea typeface="Times New Roman"/>
                        <a:cs typeface="Times New Roman"/>
                      </a:endParaRPr>
                    </a:p>
                  </a:txBody>
                  <a:tcPr marL="15321" marR="153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279">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Non acceptance of cargo by road/rail/rover routes (all goods) </a:t>
                      </a:r>
                      <a:endParaRPr lang="en-US" sz="1200"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Currently, necessary equipments and physical infrastructure are not available to handle </a:t>
                      </a:r>
                      <a:r>
                        <a:rPr lang="en-US" sz="1200" dirty="0" smtClean="0">
                          <a:solidFill>
                            <a:srgbClr val="000000"/>
                          </a:solidFill>
                          <a:latin typeface="+mn-lt"/>
                          <a:ea typeface="Times New Roman"/>
                          <a:cs typeface="Times New Roman"/>
                        </a:rPr>
                        <a:t>containerized </a:t>
                      </a:r>
                      <a:r>
                        <a:rPr lang="en-US" sz="1200" dirty="0">
                          <a:solidFill>
                            <a:srgbClr val="000000"/>
                          </a:solidFill>
                          <a:latin typeface="+mn-lt"/>
                          <a:ea typeface="Times New Roman"/>
                          <a:cs typeface="Times New Roman"/>
                        </a:rPr>
                        <a:t>cargoes. Thus, containerized cargoes via land, river and rail routes are not permitted. </a:t>
                      </a:r>
                      <a:endParaRPr lang="en-US" sz="1200"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279">
                <a:tc>
                  <a:txBody>
                    <a:bodyPr/>
                    <a:lstStyle/>
                    <a:p>
                      <a:pPr marL="0" marR="0">
                        <a:lnSpc>
                          <a:spcPct val="115000"/>
                        </a:lnSpc>
                        <a:spcBef>
                          <a:spcPts val="0"/>
                        </a:spcBef>
                        <a:spcAft>
                          <a:spcPts val="0"/>
                        </a:spcAft>
                      </a:pPr>
                      <a:r>
                        <a:rPr lang="en-US" sz="1200">
                          <a:solidFill>
                            <a:srgbClr val="000000"/>
                          </a:solidFill>
                          <a:latin typeface="+mn-lt"/>
                          <a:ea typeface="Times New Roman"/>
                          <a:cs typeface="Times New Roman"/>
                        </a:rPr>
                        <a:t>L/C requirement (all products) </a:t>
                      </a:r>
                      <a:endParaRPr lang="en-US" sz="120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mn-lt"/>
                          <a:ea typeface="Times New Roman"/>
                          <a:cs typeface="Times New Roman"/>
                        </a:rPr>
                        <a:t>Bangladesh Bank feels that this instruction is necessary to ensure entry of imported materials/goods into the country against paidentry of imported materials/goods into the country against paid money and this has not been applied as a non]tariff barrier. </a:t>
                      </a:r>
                      <a:endParaRPr lang="en-US" sz="120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279">
                <a:tc>
                  <a:txBody>
                    <a:bodyPr/>
                    <a:lstStyle/>
                    <a:p>
                      <a:pPr marL="0" marR="0">
                        <a:lnSpc>
                          <a:spcPct val="115000"/>
                        </a:lnSpc>
                        <a:spcBef>
                          <a:spcPts val="0"/>
                        </a:spcBef>
                        <a:spcAft>
                          <a:spcPts val="0"/>
                        </a:spcAft>
                      </a:pPr>
                      <a:r>
                        <a:rPr lang="en-US" sz="1200">
                          <a:solidFill>
                            <a:srgbClr val="000000"/>
                          </a:solidFill>
                          <a:latin typeface="+mn-lt"/>
                          <a:ea typeface="Times New Roman"/>
                          <a:cs typeface="Times New Roman"/>
                        </a:rPr>
                        <a:t>Radioactivity test (directly consumable stuff) </a:t>
                      </a:r>
                      <a:endParaRPr lang="en-US" sz="120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All imports of food items require radioactivity test report. However, radioactivity test requirement has been relaxed for SAARC countries. </a:t>
                      </a:r>
                      <a:endParaRPr lang="en-US" sz="1200"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279">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PSI certificate </a:t>
                      </a:r>
                      <a:endParaRPr lang="en-US" sz="1200"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Any exporter from any part of North East India can get the service of the PSI office in </a:t>
                      </a:r>
                      <a:r>
                        <a:rPr lang="en-US" sz="1200" dirty="0" err="1">
                          <a:solidFill>
                            <a:srgbClr val="000000"/>
                          </a:solidFill>
                          <a:latin typeface="+mn-lt"/>
                          <a:ea typeface="Times New Roman"/>
                          <a:cs typeface="Times New Roman"/>
                        </a:rPr>
                        <a:t>Shilong</a:t>
                      </a:r>
                      <a:r>
                        <a:rPr lang="en-US" sz="1200" dirty="0">
                          <a:solidFill>
                            <a:srgbClr val="000000"/>
                          </a:solidFill>
                          <a:latin typeface="+mn-lt"/>
                          <a:ea typeface="Times New Roman"/>
                          <a:cs typeface="Times New Roman"/>
                        </a:rPr>
                        <a:t> within 24 hours. Moreover, it must be noted that most of the products exported to Bangladesh from North East India are non]PSI items India are non PSI items </a:t>
                      </a:r>
                      <a:endParaRPr lang="en-US" sz="1200"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279">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Non</a:t>
                      </a:r>
                      <a:r>
                        <a:rPr lang="en-US" sz="1200" dirty="0" smtClean="0">
                          <a:solidFill>
                            <a:srgbClr val="000000"/>
                          </a:solidFill>
                          <a:latin typeface="+mn-lt"/>
                          <a:ea typeface="Times New Roman"/>
                          <a:cs typeface="Times New Roman"/>
                        </a:rPr>
                        <a:t></a:t>
                      </a:r>
                      <a:r>
                        <a:rPr lang="en-US" sz="1200" baseline="0" dirty="0" smtClean="0">
                          <a:solidFill>
                            <a:srgbClr val="000000"/>
                          </a:solidFill>
                          <a:latin typeface="+mn-lt"/>
                          <a:ea typeface="Times New Roman"/>
                          <a:cs typeface="Times New Roman"/>
                        </a:rPr>
                        <a:t> </a:t>
                      </a:r>
                      <a:r>
                        <a:rPr lang="en-US" sz="1200" dirty="0" smtClean="0">
                          <a:solidFill>
                            <a:srgbClr val="000000"/>
                          </a:solidFill>
                          <a:latin typeface="+mn-lt"/>
                          <a:ea typeface="Times New Roman"/>
                          <a:cs typeface="Times New Roman"/>
                        </a:rPr>
                        <a:t>payment </a:t>
                      </a:r>
                      <a:r>
                        <a:rPr lang="en-US" sz="1200" dirty="0">
                          <a:solidFill>
                            <a:srgbClr val="000000"/>
                          </a:solidFill>
                          <a:latin typeface="+mn-lt"/>
                          <a:ea typeface="Times New Roman"/>
                          <a:cs typeface="Times New Roman"/>
                        </a:rPr>
                        <a:t>of irrevocable L/Cs by various banks in (all exports) </a:t>
                      </a:r>
                      <a:endParaRPr lang="en-US" sz="1200"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mn-lt"/>
                          <a:ea typeface="Times New Roman"/>
                          <a:cs typeface="Times New Roman"/>
                        </a:rPr>
                        <a:t>The issue is being addressed by a joint group on Banking sector. </a:t>
                      </a:r>
                      <a:endParaRPr lang="en-US" sz="1200"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279">
                <a:tc>
                  <a:txBody>
                    <a:bodyPr/>
                    <a:lstStyle/>
                    <a:p>
                      <a:pPr marL="0" marR="0">
                        <a:lnSpc>
                          <a:spcPct val="115000"/>
                        </a:lnSpc>
                        <a:spcBef>
                          <a:spcPts val="0"/>
                        </a:spcBef>
                        <a:spcAft>
                          <a:spcPts val="0"/>
                        </a:spcAft>
                      </a:pPr>
                      <a:r>
                        <a:rPr lang="en-US" sz="1200">
                          <a:solidFill>
                            <a:srgbClr val="000000"/>
                          </a:solidFill>
                          <a:latin typeface="+mn-lt"/>
                          <a:ea typeface="Times New Roman"/>
                          <a:cs typeface="Times New Roman"/>
                        </a:rPr>
                        <a:t>Reluctance to open new trade routes and certain notified Land routes and certain notified Land Customs Stations </a:t>
                      </a:r>
                      <a:endParaRPr lang="en-US" sz="120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err="1">
                          <a:solidFill>
                            <a:srgbClr val="000000"/>
                          </a:solidFill>
                          <a:latin typeface="+mn-lt"/>
                          <a:ea typeface="Times New Roman"/>
                          <a:cs typeface="Times New Roman"/>
                        </a:rPr>
                        <a:t>Teghamukh</a:t>
                      </a:r>
                      <a:r>
                        <a:rPr lang="en-US" sz="1200" dirty="0">
                          <a:solidFill>
                            <a:srgbClr val="000000"/>
                          </a:solidFill>
                          <a:latin typeface="+mn-lt"/>
                          <a:ea typeface="Times New Roman"/>
                          <a:cs typeface="Times New Roman"/>
                        </a:rPr>
                        <a:t> and </a:t>
                      </a:r>
                      <a:r>
                        <a:rPr lang="en-US" sz="1200" dirty="0" err="1">
                          <a:solidFill>
                            <a:srgbClr val="000000"/>
                          </a:solidFill>
                          <a:latin typeface="+mn-lt"/>
                          <a:ea typeface="Times New Roman"/>
                          <a:cs typeface="Times New Roman"/>
                        </a:rPr>
                        <a:t>Ramgarh</a:t>
                      </a:r>
                      <a:r>
                        <a:rPr lang="en-US" sz="1200" dirty="0">
                          <a:solidFill>
                            <a:srgbClr val="000000"/>
                          </a:solidFill>
                          <a:latin typeface="+mn-lt"/>
                          <a:ea typeface="Times New Roman"/>
                          <a:cs typeface="Times New Roman"/>
                        </a:rPr>
                        <a:t> are situated in remote areas where traveling and communication is very difficult Besides there are 4/5 traveling and communication is very difficult. Besides, there are 4/5 land customs stations close to these places, which can cover the trade with Mizoram. </a:t>
                      </a:r>
                      <a:endParaRPr lang="en-US" sz="1200"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2209800" y="457200"/>
            <a:ext cx="4810125" cy="340093"/>
          </a:xfrm>
          <a:prstGeom prst="rect">
            <a:avLst/>
          </a:prstGeom>
        </p:spPr>
        <p:txBody>
          <a:bodyPr wrap="square">
            <a:spAutoFit/>
          </a:bodyPr>
          <a:lstStyle/>
          <a:p>
            <a:pPr lvl="0">
              <a:lnSpc>
                <a:spcPct val="115000"/>
              </a:lnSpc>
            </a:pPr>
            <a:r>
              <a:rPr lang="en-US" sz="1400" dirty="0">
                <a:solidFill>
                  <a:srgbClr val="000000"/>
                </a:solidFill>
                <a:ea typeface="Times New Roman"/>
                <a:cs typeface="Times New Roman"/>
              </a:rPr>
              <a:t>Exporting Country: India; Responding Country: Bangladesh </a:t>
            </a:r>
            <a:endParaRPr lang="en-US" sz="1400" dirty="0">
              <a:solidFill>
                <a:prstClr val="black"/>
              </a:solidFill>
              <a:latin typeface="Times New Roman"/>
              <a:ea typeface="Times New Roman"/>
              <a:cs typeface="Times New Roman"/>
            </a:endParaRPr>
          </a:p>
        </p:txBody>
      </p:sp>
      <p:sp>
        <p:nvSpPr>
          <p:cNvPr id="5" name="Title 1"/>
          <p:cNvSpPr txBox="1">
            <a:spLocks/>
          </p:cNvSpPr>
          <p:nvPr/>
        </p:nvSpPr>
        <p:spPr>
          <a:xfrm>
            <a:off x="533400" y="0"/>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ADC39E4C-8762-490F-9B20-345553BBB5C9}"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411162"/>
          </a:xfrm>
        </p:spPr>
        <p:txBody>
          <a:bodyPr>
            <a:normAutofit/>
          </a:bodyPr>
          <a:lstStyle/>
          <a:p>
            <a:pPr algn="l"/>
            <a:r>
              <a:rPr lang="en-US" sz="1600" b="1" dirty="0" smtClean="0">
                <a:latin typeface="+mn-lt"/>
              </a:rPr>
              <a:t> Standards and </a:t>
            </a:r>
            <a:r>
              <a:rPr lang="en-US" sz="1600" b="1" dirty="0">
                <a:latin typeface="+mn-lt"/>
              </a:rPr>
              <a:t>SPS related issues in case of export to </a:t>
            </a:r>
            <a:r>
              <a:rPr lang="en-US" sz="1600" b="1" dirty="0" smtClean="0">
                <a:latin typeface="+mn-lt"/>
              </a:rPr>
              <a:t>India</a:t>
            </a:r>
            <a:endParaRPr lang="en-US" sz="1600" b="1" dirty="0">
              <a:latin typeface="+mn-lt"/>
            </a:endParaRPr>
          </a:p>
        </p:txBody>
      </p:sp>
      <p:graphicFrame>
        <p:nvGraphicFramePr>
          <p:cNvPr id="4" name="Content Placeholder 3"/>
          <p:cNvGraphicFramePr>
            <a:graphicFrameLocks noGrp="1"/>
          </p:cNvGraphicFramePr>
          <p:nvPr>
            <p:ph idx="1"/>
          </p:nvPr>
        </p:nvGraphicFramePr>
        <p:xfrm>
          <a:off x="228600" y="4495800"/>
          <a:ext cx="8534400" cy="736092"/>
        </p:xfrm>
        <a:graphic>
          <a:graphicData uri="http://schemas.openxmlformats.org/drawingml/2006/table">
            <a:tbl>
              <a:tblPr/>
              <a:tblGrid>
                <a:gridCol w="3733800"/>
                <a:gridCol w="1244600"/>
                <a:gridCol w="1778000"/>
                <a:gridCol w="1778000"/>
              </a:tblGrid>
              <a:tr h="0">
                <a:tc>
                  <a:txBody>
                    <a:bodyPr/>
                    <a:lstStyle/>
                    <a:p>
                      <a:pPr marL="0" marR="0">
                        <a:lnSpc>
                          <a:spcPct val="115000"/>
                        </a:lnSpc>
                        <a:spcBef>
                          <a:spcPts val="300"/>
                        </a:spcBef>
                        <a:spcAft>
                          <a:spcPts val="300"/>
                        </a:spcAft>
                      </a:pPr>
                      <a:endParaRPr lang="en-US" sz="1400" dirty="0">
                        <a:latin typeface="+mn-lt"/>
                        <a:ea typeface="Times New Roman"/>
                        <a:cs typeface="Times New Roman"/>
                      </a:endParaRPr>
                    </a:p>
                  </a:txBody>
                  <a:tcPr marL="68580" marR="68580" marT="0" marB="0">
                    <a:lnL w="28575" cap="flat" cmpd="dbl"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b="1">
                          <a:latin typeface="+mn-lt"/>
                          <a:ea typeface="Times New Roman"/>
                          <a:cs typeface="Times New Roman"/>
                        </a:rPr>
                        <a:t>2007/08</a:t>
                      </a:r>
                      <a:endParaRPr lang="en-US" sz="1400">
                        <a:latin typeface="+mn-lt"/>
                        <a:ea typeface="Times New Roman"/>
                        <a:cs typeface="Times New Roman"/>
                      </a:endParaRPr>
                    </a:p>
                  </a:txBody>
                  <a:tcPr marL="68580" marR="68580"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b="1">
                          <a:latin typeface="+mn-lt"/>
                          <a:ea typeface="Times New Roman"/>
                          <a:cs typeface="Times New Roman"/>
                        </a:rPr>
                        <a:t>2008/09</a:t>
                      </a:r>
                      <a:endParaRPr lang="en-US" sz="1400">
                        <a:latin typeface="+mn-lt"/>
                        <a:ea typeface="Times New Roman"/>
                        <a:cs typeface="Times New Roman"/>
                      </a:endParaRPr>
                    </a:p>
                  </a:txBody>
                  <a:tcPr marL="68580" marR="68580"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b="1" dirty="0" smtClean="0">
                          <a:latin typeface="+mn-lt"/>
                          <a:ea typeface="Times New Roman"/>
                          <a:cs typeface="Times New Roman"/>
                        </a:rPr>
                        <a:t>2009/10</a:t>
                      </a:r>
                      <a:endParaRPr lang="en-US" sz="1400" dirty="0">
                        <a:latin typeface="+mn-lt"/>
                        <a:ea typeface="Times New Roman"/>
                        <a:cs typeface="Times New Roman"/>
                      </a:endParaRPr>
                    </a:p>
                  </a:txBody>
                  <a:tcPr marL="68580" marR="68580" marT="0" marB="0">
                    <a:lnL>
                      <a:noFill/>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0">
                <a:tc>
                  <a:txBody>
                    <a:bodyPr/>
                    <a:lstStyle/>
                    <a:p>
                      <a:pPr marL="0" marR="0">
                        <a:lnSpc>
                          <a:spcPct val="115000"/>
                        </a:lnSpc>
                        <a:spcBef>
                          <a:spcPts val="150"/>
                        </a:spcBef>
                        <a:spcAft>
                          <a:spcPts val="150"/>
                        </a:spcAft>
                      </a:pPr>
                      <a:r>
                        <a:rPr lang="en-US" sz="1400" dirty="0">
                          <a:latin typeface="+mn-lt"/>
                          <a:ea typeface="Times New Roman"/>
                          <a:cs typeface="Times New Roman"/>
                        </a:rPr>
                        <a:t>Total number of Indian standards in force</a:t>
                      </a:r>
                    </a:p>
                  </a:txBody>
                  <a:tcPr marL="68580" marR="68580" marT="0" marB="0">
                    <a:lnL w="28575" cap="flat" cmpd="dbl"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a:noFill/>
                    </a:lnB>
                  </a:tcPr>
                </a:tc>
                <a:tc>
                  <a:txBody>
                    <a:bodyPr/>
                    <a:lstStyle/>
                    <a:p>
                      <a:pPr marL="0" marR="431800" algn="r">
                        <a:lnSpc>
                          <a:spcPct val="115000"/>
                        </a:lnSpc>
                        <a:spcBef>
                          <a:spcPts val="150"/>
                        </a:spcBef>
                        <a:spcAft>
                          <a:spcPts val="150"/>
                        </a:spcAft>
                      </a:pPr>
                      <a:r>
                        <a:rPr lang="en-US" sz="1400" dirty="0">
                          <a:latin typeface="+mn-lt"/>
                          <a:ea typeface="Times New Roman"/>
                          <a:cs typeface="Times New Roman"/>
                        </a:rPr>
                        <a:t>18,470</a:t>
                      </a:r>
                    </a:p>
                  </a:txBody>
                  <a:tcPr marL="68580" marR="68580"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431800" algn="r">
                        <a:lnSpc>
                          <a:spcPct val="115000"/>
                        </a:lnSpc>
                        <a:spcBef>
                          <a:spcPts val="150"/>
                        </a:spcBef>
                        <a:spcAft>
                          <a:spcPts val="150"/>
                        </a:spcAft>
                      </a:pPr>
                      <a:r>
                        <a:rPr lang="en-US" sz="1400">
                          <a:latin typeface="+mn-lt"/>
                          <a:ea typeface="Times New Roman"/>
                          <a:cs typeface="Times New Roman"/>
                        </a:rPr>
                        <a:t>18,592</a:t>
                      </a:r>
                    </a:p>
                  </a:txBody>
                  <a:tcPr marL="68580" marR="68580"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431800" algn="r">
                        <a:lnSpc>
                          <a:spcPct val="115000"/>
                        </a:lnSpc>
                        <a:spcBef>
                          <a:spcPts val="150"/>
                        </a:spcBef>
                        <a:spcAft>
                          <a:spcPts val="150"/>
                        </a:spcAft>
                      </a:pPr>
                      <a:r>
                        <a:rPr lang="en-US" sz="1400">
                          <a:latin typeface="+mn-lt"/>
                          <a:ea typeface="Times New Roman"/>
                          <a:cs typeface="Times New Roman"/>
                        </a:rPr>
                        <a:t>18,592</a:t>
                      </a:r>
                    </a:p>
                  </a:txBody>
                  <a:tcPr marL="68580" marR="68580" marT="0" marB="0">
                    <a:lnL>
                      <a:noFill/>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r>
              <a:tr h="0">
                <a:tc>
                  <a:txBody>
                    <a:bodyPr/>
                    <a:lstStyle/>
                    <a:p>
                      <a:pPr marL="71755" marR="0">
                        <a:lnSpc>
                          <a:spcPct val="115000"/>
                        </a:lnSpc>
                        <a:spcBef>
                          <a:spcPts val="150"/>
                        </a:spcBef>
                        <a:spcAft>
                          <a:spcPts val="150"/>
                        </a:spcAft>
                      </a:pPr>
                      <a:r>
                        <a:rPr lang="en-US" sz="1400" dirty="0" smtClean="0">
                          <a:latin typeface="+mn-lt"/>
                          <a:ea typeface="Times New Roman"/>
                          <a:cs typeface="Times New Roman"/>
                        </a:rPr>
                        <a:t>%</a:t>
                      </a:r>
                      <a:r>
                        <a:rPr lang="en-US" sz="1400" baseline="0" dirty="0" smtClean="0">
                          <a:latin typeface="+mn-lt"/>
                          <a:ea typeface="Times New Roman"/>
                          <a:cs typeface="Times New Roman"/>
                        </a:rPr>
                        <a:t> </a:t>
                      </a:r>
                      <a:r>
                        <a:rPr lang="en-US" sz="1400" dirty="0" smtClean="0">
                          <a:latin typeface="+mn-lt"/>
                          <a:ea typeface="Times New Roman"/>
                          <a:cs typeface="Times New Roman"/>
                        </a:rPr>
                        <a:t>equivalent </a:t>
                      </a:r>
                      <a:r>
                        <a:rPr lang="en-US" sz="1400" dirty="0">
                          <a:latin typeface="+mn-lt"/>
                          <a:ea typeface="Times New Roman"/>
                          <a:cs typeface="Times New Roman"/>
                        </a:rPr>
                        <a:t>to international standards</a:t>
                      </a:r>
                    </a:p>
                  </a:txBody>
                  <a:tcPr marL="68580" marR="68580" marT="0" marB="0">
                    <a:lnL w="28575" cap="flat" cmpd="dbl" algn="ctr">
                      <a:solidFill>
                        <a:srgbClr val="000000"/>
                      </a:solidFill>
                      <a:prstDash val="solid"/>
                      <a:round/>
                      <a:headEnd type="none" w="med" len="med"/>
                      <a:tailEnd type="none" w="med" len="med"/>
                    </a:lnL>
                    <a:lnR>
                      <a:noFill/>
                    </a:lnR>
                    <a:lnT>
                      <a:noFill/>
                    </a:lnT>
                    <a:lnB w="28575" cap="flat" cmpd="dbl" algn="ctr">
                      <a:solidFill>
                        <a:srgbClr val="000000"/>
                      </a:solidFill>
                      <a:prstDash val="solid"/>
                      <a:round/>
                      <a:headEnd type="none" w="med" len="med"/>
                      <a:tailEnd type="none" w="med" len="med"/>
                    </a:lnB>
                  </a:tcPr>
                </a:tc>
                <a:tc>
                  <a:txBody>
                    <a:bodyPr/>
                    <a:lstStyle/>
                    <a:p>
                      <a:pPr marL="0" marR="431800" algn="r">
                        <a:lnSpc>
                          <a:spcPct val="115000"/>
                        </a:lnSpc>
                        <a:spcBef>
                          <a:spcPts val="150"/>
                        </a:spcBef>
                        <a:spcAft>
                          <a:spcPts val="150"/>
                        </a:spcAft>
                      </a:pPr>
                      <a:r>
                        <a:rPr lang="en-US" sz="1400" dirty="0">
                          <a:latin typeface="+mn-lt"/>
                          <a:ea typeface="Times New Roman"/>
                          <a:cs typeface="Times New Roman"/>
                        </a:rPr>
                        <a:t>..</a:t>
                      </a:r>
                    </a:p>
                  </a:txBody>
                  <a:tcPr marL="68580" marR="68580"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431800" algn="r">
                        <a:lnSpc>
                          <a:spcPct val="115000"/>
                        </a:lnSpc>
                        <a:spcBef>
                          <a:spcPts val="150"/>
                        </a:spcBef>
                        <a:spcAft>
                          <a:spcPts val="150"/>
                        </a:spcAft>
                      </a:pPr>
                      <a:r>
                        <a:rPr lang="en-US" sz="1400" dirty="0">
                          <a:latin typeface="+mn-lt"/>
                          <a:ea typeface="Times New Roman"/>
                          <a:cs typeface="Times New Roman"/>
                        </a:rPr>
                        <a:t>..</a:t>
                      </a:r>
                    </a:p>
                  </a:txBody>
                  <a:tcPr marL="68580" marR="68580"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431800" algn="r">
                        <a:lnSpc>
                          <a:spcPct val="115000"/>
                        </a:lnSpc>
                        <a:spcBef>
                          <a:spcPts val="150"/>
                        </a:spcBef>
                        <a:spcAft>
                          <a:spcPts val="150"/>
                        </a:spcAft>
                      </a:pPr>
                      <a:r>
                        <a:rPr lang="en-US" sz="1400" dirty="0">
                          <a:latin typeface="+mn-lt"/>
                          <a:ea typeface="Times New Roman"/>
                          <a:cs typeface="Times New Roman"/>
                        </a:rPr>
                        <a:t>84</a:t>
                      </a:r>
                    </a:p>
                  </a:txBody>
                  <a:tcPr marL="68580" marR="68580" marT="0" marB="0">
                    <a:lnL>
                      <a:noFill/>
                    </a:lnL>
                    <a:lnR w="28575" cap="flat" cmpd="dbl" algn="ctr">
                      <a:solidFill>
                        <a:srgbClr val="000000"/>
                      </a:solidFill>
                      <a:prstDash val="solid"/>
                      <a:round/>
                      <a:headEnd type="none" w="med" len="med"/>
                      <a:tailEnd type="none" w="med" len="med"/>
                    </a:lnR>
                    <a:lnT>
                      <a:noFill/>
                    </a:lnT>
                    <a:lnB w="28575" cap="flat" cmpd="dbl"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a:off x="3276600" y="4114800"/>
            <a:ext cx="2715808"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57200" algn="l"/>
              </a:tabLst>
            </a:pP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Indian Standards, 2007‑10</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304800" y="990600"/>
            <a:ext cx="8534400" cy="3139321"/>
          </a:xfrm>
          <a:prstGeom prst="rect">
            <a:avLst/>
          </a:prstGeom>
          <a:noFill/>
        </p:spPr>
        <p:txBody>
          <a:bodyPr wrap="square" rtlCol="0">
            <a:spAutoFit/>
          </a:bodyPr>
          <a:lstStyle/>
          <a:p>
            <a:pPr marL="114300" indent="-114300">
              <a:buFont typeface="Arial" pitchFamily="34" charset="0"/>
              <a:buChar char="•"/>
            </a:pPr>
            <a:r>
              <a:rPr lang="en-US" dirty="0" smtClean="0"/>
              <a:t>Bureau </a:t>
            </a:r>
            <a:r>
              <a:rPr lang="en-US" dirty="0"/>
              <a:t>of Indian Standards (</a:t>
            </a:r>
            <a:r>
              <a:rPr lang="en-US" dirty="0" smtClean="0"/>
              <a:t>BIS) is </a:t>
            </a:r>
            <a:r>
              <a:rPr lang="en-US" dirty="0"/>
              <a:t>responsible for formulating and enforcing standards for 14 </a:t>
            </a:r>
            <a:r>
              <a:rPr lang="en-US" dirty="0" smtClean="0"/>
              <a:t>sectors. </a:t>
            </a:r>
          </a:p>
          <a:p>
            <a:pPr marL="571500" lvl="1" indent="-114300">
              <a:buFont typeface="Arial" pitchFamily="34" charset="0"/>
              <a:buChar char="•"/>
            </a:pPr>
            <a:r>
              <a:rPr lang="en-US" dirty="0" smtClean="0"/>
              <a:t>Production </a:t>
            </a:r>
            <a:r>
              <a:rPr lang="en-US" dirty="0"/>
              <a:t>and </a:t>
            </a:r>
            <a:r>
              <a:rPr lang="en-US" dirty="0" smtClean="0"/>
              <a:t>general </a:t>
            </a:r>
            <a:r>
              <a:rPr lang="en-US" dirty="0"/>
              <a:t>engineering;  civil engineering (as of 1 January 2011);  chemical (15 October 2010);  electro-technical (1 July 2009);  food and agriculture (9 June 2010);  electronics and information technology (1 April 2010);  mechanical engineering (1 April 2010);  management and systems (1 Oct 2010);  metallurgical engineering (6 July 2010);  petroleum, coal, and related products (1 July 2010);  transport engineering (1 January 2011);  textile (1 April 2008);  water resources (1 April 2010);  and medical equipment and hospital </a:t>
            </a:r>
            <a:r>
              <a:rPr lang="en-US" dirty="0" smtClean="0"/>
              <a:t>planning                                                                                                                                                         </a:t>
            </a:r>
            <a:r>
              <a:rPr lang="en-US" dirty="0"/>
              <a:t>(1 January </a:t>
            </a:r>
            <a:r>
              <a:rPr lang="en-US" dirty="0" smtClean="0"/>
              <a:t>2011)</a:t>
            </a:r>
            <a:endParaRPr lang="en-US" dirty="0"/>
          </a:p>
        </p:txBody>
      </p:sp>
      <p:sp>
        <p:nvSpPr>
          <p:cNvPr id="7" name="Title 1"/>
          <p:cNvSpPr txBox="1">
            <a:spLocks/>
          </p:cNvSpPr>
          <p:nvPr/>
        </p:nvSpPr>
        <p:spPr>
          <a:xfrm>
            <a:off x="533400" y="122238"/>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extBox 7"/>
          <p:cNvSpPr txBox="1"/>
          <p:nvPr/>
        </p:nvSpPr>
        <p:spPr>
          <a:xfrm>
            <a:off x="609600" y="5334000"/>
            <a:ext cx="4038600" cy="307777"/>
          </a:xfrm>
          <a:prstGeom prst="rect">
            <a:avLst/>
          </a:prstGeom>
          <a:noFill/>
        </p:spPr>
        <p:txBody>
          <a:bodyPr wrap="square" rtlCol="0">
            <a:spAutoFit/>
          </a:bodyPr>
          <a:lstStyle/>
          <a:p>
            <a:r>
              <a:rPr lang="en-US" sz="1400" dirty="0" smtClean="0"/>
              <a:t>Source: WTO Trade Policy Review – India, 2012</a:t>
            </a:r>
            <a:endParaRPr lang="en-US" sz="1400" dirty="0"/>
          </a:p>
        </p:txBody>
      </p:sp>
      <p:sp>
        <p:nvSpPr>
          <p:cNvPr id="9" name="Slide Number Placeholder 8"/>
          <p:cNvSpPr>
            <a:spLocks noGrp="1"/>
          </p:cNvSpPr>
          <p:nvPr>
            <p:ph type="sldNum" sz="quarter" idx="12"/>
          </p:nvPr>
        </p:nvSpPr>
        <p:spPr/>
        <p:txBody>
          <a:bodyPr/>
          <a:lstStyle/>
          <a:p>
            <a:fld id="{ADC39E4C-8762-490F-9B20-345553BBB5C9}"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895600" y="533400"/>
            <a:ext cx="397070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Sanitary and </a:t>
            </a:r>
            <a:r>
              <a:rPr lang="en-US" sz="1400" b="1" dirty="0" err="1" smtClean="0">
                <a:latin typeface="Arial" pitchFamily="34" charset="0"/>
                <a:ea typeface="Times New Roman" pitchFamily="18" charset="0"/>
                <a:cs typeface="Arial" pitchFamily="34" charset="0"/>
              </a:rPr>
              <a:t>P</a:t>
            </a: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hytosanitary</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400" b="1" dirty="0" smtClean="0">
                <a:latin typeface="Arial" pitchFamily="34" charset="0"/>
                <a:ea typeface="Times New Roman" pitchFamily="18" charset="0"/>
                <a:cs typeface="Arial" pitchFamily="34" charset="0"/>
              </a:rPr>
              <a:t>L</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egislation, 2011</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itle 1"/>
          <p:cNvSpPr txBox="1">
            <a:spLocks noGrp="1"/>
          </p:cNvSpPr>
          <p:nvPr>
            <p:ph type="title"/>
          </p:nvPr>
        </p:nvSpPr>
        <p:spPr>
          <a:xfrm>
            <a:off x="457200" y="152400"/>
            <a:ext cx="8229600" cy="411162"/>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Content Placeholder 6"/>
          <p:cNvGraphicFramePr>
            <a:graphicFrameLocks noGrp="1"/>
          </p:cNvGraphicFramePr>
          <p:nvPr>
            <p:ph idx="1"/>
          </p:nvPr>
        </p:nvGraphicFramePr>
        <p:xfrm>
          <a:off x="76200" y="762000"/>
          <a:ext cx="8991599" cy="6177142"/>
        </p:xfrm>
        <a:graphic>
          <a:graphicData uri="http://schemas.openxmlformats.org/drawingml/2006/table">
            <a:tbl>
              <a:tblPr/>
              <a:tblGrid>
                <a:gridCol w="1876507"/>
                <a:gridCol w="4305218"/>
                <a:gridCol w="2809874"/>
              </a:tblGrid>
              <a:tr h="98390">
                <a:tc>
                  <a:txBody>
                    <a:bodyPr/>
                    <a:lstStyle/>
                    <a:p>
                      <a:pPr marL="0" marR="0" algn="ctr">
                        <a:lnSpc>
                          <a:spcPct val="115000"/>
                        </a:lnSpc>
                        <a:spcBef>
                          <a:spcPts val="300"/>
                        </a:spcBef>
                        <a:spcAft>
                          <a:spcPts val="300"/>
                        </a:spcAft>
                      </a:pPr>
                      <a:r>
                        <a:rPr lang="en-US" sz="1000" b="1" dirty="0">
                          <a:latin typeface="Times New Roman"/>
                          <a:ea typeface="Times New Roman"/>
                          <a:cs typeface="Times New Roman"/>
                        </a:rPr>
                        <a:t>Legislation</a:t>
                      </a:r>
                      <a:endParaRPr lang="en-US" sz="1000" dirty="0">
                        <a:latin typeface="Times New Roman"/>
                        <a:ea typeface="Times New Roman"/>
                        <a:cs typeface="Times New Roman"/>
                      </a:endParaRP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b="1">
                          <a:latin typeface="Times New Roman"/>
                          <a:ea typeface="Times New Roman"/>
                          <a:cs typeface="Times New Roman"/>
                        </a:rPr>
                        <a:t>Description</a:t>
                      </a:r>
                      <a:endParaRPr lang="en-US" sz="1000">
                        <a:latin typeface="Times New Roman"/>
                        <a:ea typeface="Times New Roman"/>
                        <a:cs typeface="Times New Roman"/>
                      </a:endParaRP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b="1" dirty="0">
                          <a:latin typeface="Times New Roman"/>
                          <a:ea typeface="Times New Roman"/>
                          <a:cs typeface="Times New Roman"/>
                        </a:rPr>
                        <a:t>Implementing institution</a:t>
                      </a:r>
                      <a:endParaRPr lang="en-US" sz="1000" dirty="0">
                        <a:latin typeface="Times New Roman"/>
                        <a:ea typeface="Times New Roman"/>
                        <a:cs typeface="Times New Roman"/>
                      </a:endParaRP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952">
                <a:tc>
                  <a:txBody>
                    <a:bodyPr/>
                    <a:lstStyle/>
                    <a:p>
                      <a:pPr marL="0" marR="0">
                        <a:lnSpc>
                          <a:spcPct val="115000"/>
                        </a:lnSpc>
                        <a:spcBef>
                          <a:spcPts val="150"/>
                        </a:spcBef>
                        <a:spcAft>
                          <a:spcPts val="150"/>
                        </a:spcAft>
                      </a:pPr>
                      <a:r>
                        <a:rPr lang="en-US" sz="1000">
                          <a:latin typeface="Times New Roman"/>
                          <a:ea typeface="Times New Roman"/>
                          <a:cs typeface="Times New Roman"/>
                        </a:rPr>
                        <a:t>Prevention of Food Adulteration Act 1954</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dirty="0">
                          <a:latin typeface="Times New Roman"/>
                          <a:ea typeface="Times New Roman"/>
                          <a:cs typeface="Times New Roman"/>
                        </a:rPr>
                        <a:t>Aims to protect consumers against the supply of adulterated food.  It specifies minimum quality level standards for various food products.  The Act is mandatory;  infringement may lead to fines and imprisonment</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Central Committee for Food Standards under the Directorate General of Health Services (Ministry of Health and Family Welfare)</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171">
                <a:tc>
                  <a:txBody>
                    <a:bodyPr/>
                    <a:lstStyle/>
                    <a:p>
                      <a:pPr marL="0" marR="0">
                        <a:lnSpc>
                          <a:spcPct val="115000"/>
                        </a:lnSpc>
                        <a:spcBef>
                          <a:spcPts val="150"/>
                        </a:spcBef>
                        <a:spcAft>
                          <a:spcPts val="150"/>
                        </a:spcAft>
                      </a:pPr>
                      <a:r>
                        <a:rPr lang="en-US" sz="1000">
                          <a:latin typeface="Times New Roman"/>
                          <a:ea typeface="Times New Roman"/>
                          <a:cs typeface="Times New Roman"/>
                        </a:rPr>
                        <a:t>Essential Commodities Act 1954</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Regulates the manufacture, commerce, and distribution of essential commodities, including food.  A number of control orders have been formulated under the provisions of this Act</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Central and state government agencies</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0343">
                <a:tc>
                  <a:txBody>
                    <a:bodyPr/>
                    <a:lstStyle/>
                    <a:p>
                      <a:pPr marL="71755" marR="0">
                        <a:lnSpc>
                          <a:spcPct val="115000"/>
                        </a:lnSpc>
                        <a:spcBef>
                          <a:spcPts val="150"/>
                        </a:spcBef>
                        <a:spcAft>
                          <a:spcPts val="150"/>
                        </a:spcAft>
                      </a:pPr>
                      <a:r>
                        <a:rPr lang="en-US" sz="1000">
                          <a:latin typeface="Times New Roman"/>
                          <a:ea typeface="Times New Roman"/>
                          <a:cs typeface="Times New Roman"/>
                        </a:rPr>
                        <a:t>Fruit Products Order 1955</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dirty="0">
                          <a:latin typeface="Times New Roman"/>
                          <a:ea typeface="Times New Roman"/>
                          <a:cs typeface="Times New Roman"/>
                        </a:rPr>
                        <a:t>Regulates the manufacture and distribution of all fruit and vegetable products, sweetened aerated waters, and vinegar and synthetic syrups.  The manufacture or </a:t>
                      </a:r>
                      <a:r>
                        <a:rPr lang="en-US" sz="1000" dirty="0" err="1">
                          <a:latin typeface="Times New Roman"/>
                          <a:ea typeface="Times New Roman"/>
                          <a:cs typeface="Times New Roman"/>
                        </a:rPr>
                        <a:t>re‑labelling</a:t>
                      </a:r>
                      <a:r>
                        <a:rPr lang="en-US" sz="1000" dirty="0">
                          <a:latin typeface="Times New Roman"/>
                          <a:ea typeface="Times New Roman"/>
                          <a:cs typeface="Times New Roman"/>
                        </a:rPr>
                        <a:t> of products require a </a:t>
                      </a:r>
                      <a:r>
                        <a:rPr lang="en-US" sz="1000" dirty="0" err="1">
                          <a:latin typeface="Times New Roman"/>
                          <a:ea typeface="Times New Roman"/>
                          <a:cs typeface="Times New Roman"/>
                        </a:rPr>
                        <a:t>licence</a:t>
                      </a:r>
                      <a:r>
                        <a:rPr lang="en-US" sz="1000" dirty="0">
                          <a:latin typeface="Times New Roman"/>
                          <a:ea typeface="Times New Roman"/>
                          <a:cs typeface="Times New Roman"/>
                        </a:rPr>
                        <a:t> from the Ministry for Food Processing Industries, which is granted when the quality of products, sanitation, personnel, machinery, and equipment and work area standards are satisfactory</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dirty="0">
                          <a:latin typeface="Times New Roman"/>
                          <a:ea typeface="Times New Roman"/>
                          <a:cs typeface="Times New Roman"/>
                        </a:rPr>
                        <a:t>Ministry for Food </a:t>
                      </a:r>
                      <a:r>
                        <a:rPr lang="en-US" sz="1000" dirty="0">
                          <a:latin typeface="+mn-lt"/>
                          <a:ea typeface="Times New Roman"/>
                          <a:cs typeface="Times New Roman"/>
                        </a:rPr>
                        <a:t>Processing</a:t>
                      </a:r>
                      <a:r>
                        <a:rPr lang="en-US" sz="1000" dirty="0">
                          <a:latin typeface="Times New Roman"/>
                          <a:ea typeface="Times New Roman"/>
                          <a:cs typeface="Times New Roman"/>
                        </a:rPr>
                        <a:t> Industries</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0343">
                <a:tc>
                  <a:txBody>
                    <a:bodyPr/>
                    <a:lstStyle/>
                    <a:p>
                      <a:pPr marL="71755" marR="0">
                        <a:lnSpc>
                          <a:spcPct val="115000"/>
                        </a:lnSpc>
                        <a:spcBef>
                          <a:spcPts val="150"/>
                        </a:spcBef>
                        <a:spcAft>
                          <a:spcPts val="150"/>
                        </a:spcAft>
                      </a:pPr>
                      <a:r>
                        <a:rPr lang="en-US" sz="1000">
                          <a:latin typeface="Times New Roman"/>
                          <a:ea typeface="Times New Roman"/>
                          <a:cs typeface="Times New Roman"/>
                        </a:rPr>
                        <a:t>Solvent Extracted Oils, De‑oiled Meal, and Edible Four Control Order 1967;  </a:t>
                      </a:r>
                      <a:br>
                        <a:rPr lang="en-US" sz="1000">
                          <a:latin typeface="Times New Roman"/>
                          <a:ea typeface="Times New Roman"/>
                          <a:cs typeface="Times New Roman"/>
                        </a:rPr>
                      </a:br>
                      <a:r>
                        <a:rPr lang="en-US" sz="1000">
                          <a:latin typeface="Times New Roman"/>
                          <a:ea typeface="Times New Roman"/>
                          <a:cs typeface="Times New Roman"/>
                        </a:rPr>
                        <a:t>Vegetable Products Control Order 1976</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These orders control the production and distribution of solvent extracted oils, de‑oiled meal, edible flours, and hydrogenated vegetable oils (vanaspati).  Production and distribution of the above‑mentioned products require a licence, which is granted when products conform to the specifications laid down in the schedules.  The Directorate also regulates the price of vanaspati</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Directorate of Vanaspati, Vegetable Oils, and Fats under the Department of Food and Public Distribution (Ministry of Consumer Affairs, Food, and Public Distribution)</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562">
                <a:tc>
                  <a:txBody>
                    <a:bodyPr/>
                    <a:lstStyle/>
                    <a:p>
                      <a:pPr marL="71755" marR="0">
                        <a:lnSpc>
                          <a:spcPct val="115000"/>
                        </a:lnSpc>
                        <a:spcBef>
                          <a:spcPts val="150"/>
                        </a:spcBef>
                        <a:spcAft>
                          <a:spcPts val="150"/>
                        </a:spcAft>
                      </a:pPr>
                      <a:r>
                        <a:rPr lang="en-US" sz="1000">
                          <a:latin typeface="Times New Roman"/>
                          <a:ea typeface="Times New Roman"/>
                          <a:cs typeface="Times New Roman"/>
                        </a:rPr>
                        <a:t>Meat Products Control Order 1973</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Regulates the manufacture, quality, and sales of all meat products</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Directorate of Marketing and Inspection under the Department of Agriculture and Cooperation (Ministry of Agriculture)</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0343">
                <a:tc>
                  <a:txBody>
                    <a:bodyPr/>
                    <a:lstStyle/>
                    <a:p>
                      <a:pPr marL="71755" marR="0">
                        <a:lnSpc>
                          <a:spcPct val="115000"/>
                        </a:lnSpc>
                        <a:spcBef>
                          <a:spcPts val="150"/>
                        </a:spcBef>
                        <a:spcAft>
                          <a:spcPts val="150"/>
                        </a:spcAft>
                      </a:pPr>
                      <a:r>
                        <a:rPr lang="en-US" sz="1000">
                          <a:latin typeface="Times New Roman"/>
                          <a:ea typeface="Times New Roman"/>
                          <a:cs typeface="Times New Roman"/>
                        </a:rPr>
                        <a:t>Milk and Milk Product Order 1992</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Provides for setting up an advisory board to advise the Government on the production, sale, purchase, and distribution of milk powder.  Units with installed capacity for handling milk of over 10,000 litres per day, or milk products containing milk solids in excess of 500 tonnes per year, are required to register with the Department of Animal Husbandry and Dairying</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Department of Animal Husbandry Dairying, and Fisheries (Ministry of Agriculture)</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562">
                <a:tc>
                  <a:txBody>
                    <a:bodyPr/>
                    <a:lstStyle/>
                    <a:p>
                      <a:pPr marL="0" marR="0">
                        <a:lnSpc>
                          <a:spcPct val="115000"/>
                        </a:lnSpc>
                        <a:spcBef>
                          <a:spcPts val="150"/>
                        </a:spcBef>
                        <a:spcAft>
                          <a:spcPts val="150"/>
                        </a:spcAft>
                      </a:pPr>
                      <a:r>
                        <a:rPr lang="en-US" sz="1000" dirty="0">
                          <a:latin typeface="Times New Roman"/>
                          <a:ea typeface="Times New Roman"/>
                          <a:cs typeface="Times New Roman"/>
                        </a:rPr>
                        <a:t>Livestock Importation Act 1898 (amended in 2001)</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dirty="0">
                          <a:latin typeface="Times New Roman"/>
                          <a:ea typeface="Times New Roman"/>
                          <a:cs typeface="Times New Roman"/>
                        </a:rPr>
                        <a:t>Allows the Central Government to regulate, restricts, or prohibits import of animal and animal products into India</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Department of Animal Husbandry, Dairying, and Fisheries (Ministry of Agriculture)</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171">
                <a:tc>
                  <a:txBody>
                    <a:bodyPr/>
                    <a:lstStyle/>
                    <a:p>
                      <a:pPr marL="0" marR="0">
                        <a:lnSpc>
                          <a:spcPct val="115000"/>
                        </a:lnSpc>
                        <a:spcBef>
                          <a:spcPts val="150"/>
                        </a:spcBef>
                        <a:spcAft>
                          <a:spcPts val="150"/>
                        </a:spcAft>
                      </a:pPr>
                      <a:r>
                        <a:rPr lang="en-US" sz="1000">
                          <a:latin typeface="Times New Roman"/>
                          <a:ea typeface="Times New Roman"/>
                          <a:cs typeface="Times New Roman"/>
                        </a:rPr>
                        <a:t>Destructive Insects and Pests Act 1914</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Regulates import of plants to prevent introduction into and the transport from one State to another in India of any insects, fungus or other pest that is or may be destructive to crops</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Directorate of Plant Protection, Quarantine and Storage (Ministry of Agriculture)</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171">
                <a:tc>
                  <a:txBody>
                    <a:bodyPr/>
                    <a:lstStyle/>
                    <a:p>
                      <a:pPr marL="71755" marR="0">
                        <a:lnSpc>
                          <a:spcPct val="115000"/>
                        </a:lnSpc>
                        <a:spcBef>
                          <a:spcPts val="150"/>
                        </a:spcBef>
                        <a:spcAft>
                          <a:spcPts val="150"/>
                        </a:spcAft>
                      </a:pPr>
                      <a:r>
                        <a:rPr lang="en-US" sz="1000">
                          <a:latin typeface="Times New Roman"/>
                          <a:ea typeface="Times New Roman"/>
                          <a:cs typeface="Times New Roman"/>
                        </a:rPr>
                        <a:t>Plant Quarantine (Regulation of Import into India) Order 2003</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dirty="0">
                          <a:latin typeface="Times New Roman"/>
                          <a:ea typeface="Times New Roman"/>
                          <a:cs typeface="Times New Roman"/>
                        </a:rPr>
                        <a:t>It regulates the import of plants and plant materials</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a:latin typeface="Times New Roman"/>
                          <a:ea typeface="Times New Roman"/>
                          <a:cs typeface="Times New Roman"/>
                        </a:rPr>
                        <a:t>Plant Quarantine Division in the Ministry of Agriculture</a:t>
                      </a:r>
                      <a:r>
                        <a:rPr lang="en-US" sz="1000" b="1">
                          <a:latin typeface="Times New Roman"/>
                          <a:ea typeface="Times New Roman"/>
                          <a:cs typeface="Times New Roman"/>
                        </a:rPr>
                        <a:t> </a:t>
                      </a:r>
                      <a:endParaRPr lang="en-US" sz="1000">
                        <a:latin typeface="Times New Roman"/>
                        <a:ea typeface="Times New Roman"/>
                        <a:cs typeface="Times New Roman"/>
                      </a:endParaRP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952">
                <a:tc>
                  <a:txBody>
                    <a:bodyPr/>
                    <a:lstStyle/>
                    <a:p>
                      <a:pPr marL="0" marR="0">
                        <a:lnSpc>
                          <a:spcPct val="115000"/>
                        </a:lnSpc>
                        <a:spcBef>
                          <a:spcPts val="150"/>
                        </a:spcBef>
                        <a:spcAft>
                          <a:spcPts val="150"/>
                        </a:spcAft>
                      </a:pPr>
                      <a:r>
                        <a:rPr lang="en-US" sz="1000">
                          <a:latin typeface="Times New Roman"/>
                          <a:ea typeface="Times New Roman"/>
                          <a:cs typeface="Times New Roman"/>
                        </a:rPr>
                        <a:t>Standards on Weights and Measures (Packaged Commodities) Rules 1977</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dirty="0">
                          <a:latin typeface="Times New Roman"/>
                          <a:ea typeface="Times New Roman"/>
                          <a:cs typeface="Times New Roman"/>
                        </a:rPr>
                        <a:t>They lay down certain obligatory conditions for all commodities in packed form, with respect to declarations on quantities contained</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000" dirty="0">
                          <a:latin typeface="Times New Roman"/>
                          <a:ea typeface="Times New Roman"/>
                          <a:cs typeface="Times New Roman"/>
                        </a:rPr>
                        <a:t>Directorate of Weights and Measures under Department of Consumer Affairs (Ministry of Consumer Affairs, Food, and Public Distribution)</a:t>
                      </a:r>
                    </a:p>
                  </a:txBody>
                  <a:tcPr marL="48126" marR="48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ADC39E4C-8762-490F-9B20-345553BBB5C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274638"/>
            <a:ext cx="8229600" cy="334962"/>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381000" y="685800"/>
            <a:ext cx="8458200" cy="5715000"/>
          </a:xfrm>
        </p:spPr>
        <p:txBody>
          <a:bodyPr>
            <a:noAutofit/>
          </a:bodyPr>
          <a:lstStyle/>
          <a:p>
            <a:r>
              <a:rPr lang="en-US" sz="1800" dirty="0"/>
              <a:t>In August 2006, the Central Government passed the Food Safety and Standards (FSS) Act of 2006 to consolidate separate laws, and to establish the Food Safety and Standards Authority of India (FSSAI).</a:t>
            </a:r>
            <a:r>
              <a:rPr lang="en-US" sz="1800" dirty="0" smtClean="0"/>
              <a:t> </a:t>
            </a:r>
          </a:p>
          <a:p>
            <a:pPr lvl="1"/>
            <a:r>
              <a:rPr lang="en-GB" sz="1800" dirty="0" smtClean="0"/>
              <a:t>These </a:t>
            </a:r>
            <a:r>
              <a:rPr lang="en-GB" sz="1800" dirty="0"/>
              <a:t>laws include:  the Prevention of Food Adulteration Act 1954;  the Fruit Products Order 1955;  the Meat Food Products Order 1973;  the Vegetable Oil Products (Control) Order 1947;  the Edible Oils Packaging (Regulation) Order 1988;  the Solvent Extracted Oil, De-Oiled Meal and Edible Flour (Control) Order 1967;  and the Milk and Milk Products Order 1992</a:t>
            </a:r>
            <a:r>
              <a:rPr lang="en-GB" sz="1800" dirty="0" smtClean="0"/>
              <a:t>.</a:t>
            </a:r>
          </a:p>
          <a:p>
            <a:r>
              <a:rPr lang="en-US" sz="1800" dirty="0"/>
              <a:t>Imports of animal products into India require sanitary import permits issued by the Department of Animal Husbandry, Dairy and Fisheries;  </a:t>
            </a:r>
            <a:endParaRPr lang="en-US" sz="1800" dirty="0" smtClean="0"/>
          </a:p>
          <a:p>
            <a:pPr lvl="1"/>
            <a:r>
              <a:rPr lang="en-US" sz="1800" dirty="0" smtClean="0"/>
              <a:t>Permits </a:t>
            </a:r>
            <a:r>
              <a:rPr lang="en-US" sz="1800" dirty="0"/>
              <a:t>must be obtained prior to shipping from the country of origin</a:t>
            </a:r>
            <a:r>
              <a:rPr lang="en-US" sz="1800" dirty="0" smtClean="0"/>
              <a:t>.</a:t>
            </a:r>
          </a:p>
          <a:p>
            <a:r>
              <a:rPr lang="en-US" sz="1800" dirty="0"/>
              <a:t>Imports of plants and plant materials are regulated under the Destructive Insects and Pests Act 1914, the Plant Quarantine (PQ) (Regulation of Import into India) Order 2003, and international conventions.  </a:t>
            </a:r>
            <a:endParaRPr lang="en-US" sz="1800" dirty="0" smtClean="0"/>
          </a:p>
          <a:p>
            <a:pPr lvl="1"/>
            <a:r>
              <a:rPr lang="en-US" sz="1800" dirty="0" smtClean="0"/>
              <a:t>All </a:t>
            </a:r>
            <a:r>
              <a:rPr lang="en-US" sz="1800" dirty="0"/>
              <a:t>plant and plant material consignments must be accompanied by a </a:t>
            </a:r>
            <a:r>
              <a:rPr lang="en-US" sz="1800" dirty="0" err="1"/>
              <a:t>phytosanitary</a:t>
            </a:r>
            <a:r>
              <a:rPr lang="en-US" sz="1800" dirty="0"/>
              <a:t> certificate issued by the national plant protection organization of the exporting country and an import permit issued by the officer in charge of the plant quarantine station.</a:t>
            </a:r>
            <a:r>
              <a:rPr lang="en-US" sz="1800" dirty="0" smtClean="0"/>
              <a:t> </a:t>
            </a:r>
          </a:p>
          <a:p>
            <a:pPr lvl="1"/>
            <a:r>
              <a:rPr lang="en-GB" sz="1800" dirty="0" smtClean="0"/>
              <a:t>Plant </a:t>
            </a:r>
            <a:r>
              <a:rPr lang="en-GB" sz="1800" dirty="0"/>
              <a:t>Quarantine (Regulation of Import into India) Order 2003.  </a:t>
            </a:r>
            <a:endParaRPr lang="en-US" sz="1800" dirty="0"/>
          </a:p>
          <a:p>
            <a:endParaRPr lang="en-US" sz="1800" dirty="0"/>
          </a:p>
          <a:p>
            <a:endParaRPr lang="en-US" sz="1800" dirty="0"/>
          </a:p>
        </p:txBody>
      </p:sp>
      <p:sp>
        <p:nvSpPr>
          <p:cNvPr id="5" name="Slide Number Placeholder 4"/>
          <p:cNvSpPr>
            <a:spLocks noGrp="1"/>
          </p:cNvSpPr>
          <p:nvPr>
            <p:ph type="sldNum" sz="quarter" idx="12"/>
          </p:nvPr>
        </p:nvSpPr>
        <p:spPr/>
        <p:txBody>
          <a:bodyPr/>
          <a:lstStyle/>
          <a:p>
            <a:fld id="{ADC39E4C-8762-490F-9B20-345553BBB5C9}"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457200" y="76200"/>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4" name="Content Placeholder 3"/>
          <p:cNvGraphicFramePr>
            <a:graphicFrameLocks noGrp="1"/>
          </p:cNvGraphicFramePr>
          <p:nvPr>
            <p:ph idx="1"/>
          </p:nvPr>
        </p:nvGraphicFramePr>
        <p:xfrm>
          <a:off x="304800" y="914400"/>
          <a:ext cx="8610599" cy="2853101"/>
        </p:xfrm>
        <a:graphic>
          <a:graphicData uri="http://schemas.openxmlformats.org/drawingml/2006/table">
            <a:tbl>
              <a:tblPr/>
              <a:tblGrid>
                <a:gridCol w="807718"/>
                <a:gridCol w="6592727"/>
                <a:gridCol w="1210154"/>
              </a:tblGrid>
              <a:tr h="304800">
                <a:tc>
                  <a:txBody>
                    <a:bodyPr/>
                    <a:lstStyle/>
                    <a:p>
                      <a:pPr marL="0" marR="0">
                        <a:lnSpc>
                          <a:spcPct val="115000"/>
                        </a:lnSpc>
                        <a:spcBef>
                          <a:spcPts val="300"/>
                        </a:spcBef>
                        <a:spcAft>
                          <a:spcPts val="300"/>
                        </a:spcAft>
                      </a:pPr>
                      <a:r>
                        <a:rPr lang="en-US" sz="1200" b="1" dirty="0">
                          <a:latin typeface="Times New Roman"/>
                          <a:ea typeface="Times New Roman"/>
                          <a:cs typeface="Times New Roman"/>
                        </a:rPr>
                        <a:t>Schedule No.</a:t>
                      </a:r>
                      <a:endParaRPr lang="en-US" sz="1200" dirty="0">
                        <a:latin typeface="Times New Roman"/>
                        <a:ea typeface="Times New Roman"/>
                        <a:cs typeface="Times New Roman"/>
                      </a:endParaRPr>
                    </a:p>
                  </a:txBody>
                  <a:tcPr marL="47921" marR="47921" marT="0" marB="0" anchor="b">
                    <a:lnL w="28575" cap="flat" cmpd="dbl"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r>
                        <a:rPr lang="en-US" sz="1200" b="1" dirty="0">
                          <a:latin typeface="Times New Roman"/>
                          <a:ea typeface="Times New Roman"/>
                          <a:cs typeface="Times New Roman"/>
                        </a:rPr>
                        <a:t>Description</a:t>
                      </a:r>
                      <a:endParaRPr lang="en-US" sz="1200" dirty="0">
                        <a:latin typeface="Times New Roman"/>
                        <a:ea typeface="Times New Roman"/>
                        <a:cs typeface="Times New Roman"/>
                      </a:endParaRPr>
                    </a:p>
                  </a:txBody>
                  <a:tcPr marL="47921" marR="47921" marT="0" marB="0" anchor="b">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200" b="1">
                          <a:latin typeface="Times New Roman"/>
                          <a:ea typeface="Times New Roman"/>
                          <a:cs typeface="Times New Roman"/>
                        </a:rPr>
                        <a:t>No. of products covered</a:t>
                      </a:r>
                      <a:endParaRPr lang="en-US" sz="1200">
                        <a:latin typeface="Times New Roman"/>
                        <a:ea typeface="Times New Roman"/>
                        <a:cs typeface="Times New Roman"/>
                      </a:endParaRPr>
                    </a:p>
                  </a:txBody>
                  <a:tcPr marL="47921" marR="47921" marT="0" marB="0" anchor="b">
                    <a:lnL>
                      <a:noFill/>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99656">
                <a:tc>
                  <a:txBody>
                    <a:bodyPr/>
                    <a:lstStyle/>
                    <a:p>
                      <a:pPr marL="0" marR="0">
                        <a:lnSpc>
                          <a:spcPct val="115000"/>
                        </a:lnSpc>
                        <a:spcBef>
                          <a:spcPts val="150"/>
                        </a:spcBef>
                        <a:spcAft>
                          <a:spcPts val="150"/>
                        </a:spcAft>
                      </a:pPr>
                      <a:r>
                        <a:rPr lang="en-US" sz="1200">
                          <a:latin typeface="Times New Roman"/>
                          <a:ea typeface="Times New Roman"/>
                          <a:cs typeface="Times New Roman"/>
                        </a:rPr>
                        <a:t>IV</a:t>
                      </a:r>
                    </a:p>
                  </a:txBody>
                  <a:tcPr marL="47921" marR="47921" marT="0" marB="0">
                    <a:lnL w="28575" cap="flat" cmpd="dbl"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a:noFill/>
                    </a:lnB>
                  </a:tcPr>
                </a:tc>
                <a:tc>
                  <a:txBody>
                    <a:bodyPr/>
                    <a:lstStyle/>
                    <a:p>
                      <a:pPr marL="0" marR="0">
                        <a:lnSpc>
                          <a:spcPct val="115000"/>
                        </a:lnSpc>
                        <a:spcBef>
                          <a:spcPts val="150"/>
                        </a:spcBef>
                        <a:spcAft>
                          <a:spcPts val="150"/>
                        </a:spcAft>
                      </a:pPr>
                      <a:r>
                        <a:rPr lang="en-US" sz="1200" dirty="0">
                          <a:latin typeface="Times New Roman"/>
                          <a:ea typeface="Times New Roman"/>
                          <a:cs typeface="Times New Roman"/>
                        </a:rPr>
                        <a:t>List of plants/planting materials and countries from where imports are prohibited along with justifications</a:t>
                      </a:r>
                    </a:p>
                  </a:txBody>
                  <a:tcPr marL="47921" marR="47921"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288290" algn="r">
                        <a:lnSpc>
                          <a:spcPct val="115000"/>
                        </a:lnSpc>
                        <a:spcBef>
                          <a:spcPts val="150"/>
                        </a:spcBef>
                        <a:spcAft>
                          <a:spcPts val="150"/>
                        </a:spcAft>
                      </a:pPr>
                      <a:r>
                        <a:rPr lang="en-US" sz="1200">
                          <a:latin typeface="Times New Roman"/>
                          <a:ea typeface="Times New Roman"/>
                          <a:cs typeface="Times New Roman"/>
                        </a:rPr>
                        <a:t>14</a:t>
                      </a:r>
                    </a:p>
                  </a:txBody>
                  <a:tcPr marL="47921" marR="47921" marT="0" marB="0">
                    <a:lnL>
                      <a:noFill/>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r>
              <a:tr h="463122">
                <a:tc>
                  <a:txBody>
                    <a:bodyPr/>
                    <a:lstStyle/>
                    <a:p>
                      <a:pPr marL="0" marR="0">
                        <a:lnSpc>
                          <a:spcPct val="115000"/>
                        </a:lnSpc>
                        <a:spcBef>
                          <a:spcPts val="150"/>
                        </a:spcBef>
                        <a:spcAft>
                          <a:spcPts val="150"/>
                        </a:spcAft>
                      </a:pPr>
                      <a:r>
                        <a:rPr lang="en-US" sz="1200">
                          <a:latin typeface="Times New Roman"/>
                          <a:ea typeface="Times New Roman"/>
                          <a:cs typeface="Times New Roman"/>
                        </a:rPr>
                        <a:t>V</a:t>
                      </a:r>
                    </a:p>
                  </a:txBody>
                  <a:tcPr marL="47921" marR="47921" marT="0" marB="0">
                    <a:lnL w="28575" cap="flat" cmpd="dbl"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150"/>
                        </a:spcBef>
                        <a:spcAft>
                          <a:spcPts val="150"/>
                        </a:spcAft>
                      </a:pPr>
                      <a:r>
                        <a:rPr lang="en-US" sz="1200">
                          <a:latin typeface="Times New Roman"/>
                          <a:ea typeface="Times New Roman"/>
                          <a:cs typeface="Times New Roman"/>
                        </a:rPr>
                        <a:t>List of plants and plant materials restricted:  imports are permissible only with the recommendation of authorized institutions with additional declarations and special conditions</a:t>
                      </a:r>
                    </a:p>
                  </a:txBody>
                  <a:tcPr marL="47921" marR="47921" marT="0" marB="0">
                    <a:lnL>
                      <a:noFill/>
                    </a:lnL>
                    <a:lnR>
                      <a:noFill/>
                    </a:lnR>
                    <a:lnT>
                      <a:noFill/>
                    </a:lnT>
                    <a:lnB>
                      <a:noFill/>
                    </a:lnB>
                  </a:tcPr>
                </a:tc>
                <a:tc>
                  <a:txBody>
                    <a:bodyPr/>
                    <a:lstStyle/>
                    <a:p>
                      <a:pPr marL="0" marR="288290" algn="r">
                        <a:lnSpc>
                          <a:spcPct val="115000"/>
                        </a:lnSpc>
                        <a:spcBef>
                          <a:spcPts val="150"/>
                        </a:spcBef>
                        <a:spcAft>
                          <a:spcPts val="150"/>
                        </a:spcAft>
                      </a:pPr>
                      <a:r>
                        <a:rPr lang="en-US" sz="1200">
                          <a:latin typeface="Times New Roman"/>
                          <a:ea typeface="Times New Roman"/>
                          <a:cs typeface="Times New Roman"/>
                        </a:rPr>
                        <a:t>17</a:t>
                      </a:r>
                    </a:p>
                  </a:txBody>
                  <a:tcPr marL="47921" marR="47921" marT="0" marB="0">
                    <a:lnL>
                      <a:noFill/>
                    </a:lnL>
                    <a:lnR w="28575" cap="flat" cmpd="dbl" algn="ctr">
                      <a:solidFill>
                        <a:srgbClr val="000000"/>
                      </a:solidFill>
                      <a:prstDash val="solid"/>
                      <a:round/>
                      <a:headEnd type="none" w="med" len="med"/>
                      <a:tailEnd type="none" w="med" len="med"/>
                    </a:lnR>
                    <a:lnT>
                      <a:noFill/>
                    </a:lnT>
                    <a:lnB>
                      <a:noFill/>
                    </a:lnB>
                  </a:tcPr>
                </a:tc>
              </a:tr>
              <a:tr h="299656">
                <a:tc>
                  <a:txBody>
                    <a:bodyPr/>
                    <a:lstStyle/>
                    <a:p>
                      <a:pPr marL="0" marR="0">
                        <a:lnSpc>
                          <a:spcPct val="115000"/>
                        </a:lnSpc>
                        <a:spcBef>
                          <a:spcPts val="150"/>
                        </a:spcBef>
                        <a:spcAft>
                          <a:spcPts val="150"/>
                        </a:spcAft>
                      </a:pPr>
                      <a:r>
                        <a:rPr lang="en-US" sz="1200">
                          <a:latin typeface="Times New Roman"/>
                          <a:ea typeface="Times New Roman"/>
                          <a:cs typeface="Times New Roman"/>
                        </a:rPr>
                        <a:t>VI</a:t>
                      </a:r>
                    </a:p>
                  </a:txBody>
                  <a:tcPr marL="47921" marR="47921" marT="0" marB="0">
                    <a:lnL w="28575" cap="flat" cmpd="dbl"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150"/>
                        </a:spcBef>
                        <a:spcAft>
                          <a:spcPts val="150"/>
                        </a:spcAft>
                      </a:pPr>
                      <a:r>
                        <a:rPr lang="en-US" sz="1200" dirty="0">
                          <a:latin typeface="Times New Roman"/>
                          <a:ea typeface="Times New Roman"/>
                          <a:cs typeface="Times New Roman"/>
                        </a:rPr>
                        <a:t>List of plants/plant materials permitted to be imported with additional declarations and special conditions</a:t>
                      </a:r>
                    </a:p>
                  </a:txBody>
                  <a:tcPr marL="47921" marR="47921" marT="0" marB="0">
                    <a:lnL>
                      <a:noFill/>
                    </a:lnL>
                    <a:lnR>
                      <a:noFill/>
                    </a:lnR>
                    <a:lnT>
                      <a:noFill/>
                    </a:lnT>
                    <a:lnB>
                      <a:noFill/>
                    </a:lnB>
                  </a:tcPr>
                </a:tc>
                <a:tc>
                  <a:txBody>
                    <a:bodyPr/>
                    <a:lstStyle/>
                    <a:p>
                      <a:pPr marL="0" marR="288290" algn="r">
                        <a:lnSpc>
                          <a:spcPct val="115000"/>
                        </a:lnSpc>
                        <a:spcBef>
                          <a:spcPts val="150"/>
                        </a:spcBef>
                        <a:spcAft>
                          <a:spcPts val="150"/>
                        </a:spcAft>
                      </a:pPr>
                      <a:r>
                        <a:rPr lang="en-US" sz="1200">
                          <a:latin typeface="Times New Roman"/>
                          <a:ea typeface="Times New Roman"/>
                          <a:cs typeface="Times New Roman"/>
                        </a:rPr>
                        <a:t>628</a:t>
                      </a:r>
                    </a:p>
                  </a:txBody>
                  <a:tcPr marL="47921" marR="47921" marT="0" marB="0">
                    <a:lnL>
                      <a:noFill/>
                    </a:lnL>
                    <a:lnR w="28575" cap="flat" cmpd="dbl" algn="ctr">
                      <a:solidFill>
                        <a:srgbClr val="000000"/>
                      </a:solidFill>
                      <a:prstDash val="solid"/>
                      <a:round/>
                      <a:headEnd type="none" w="med" len="med"/>
                      <a:tailEnd type="none" w="med" len="med"/>
                    </a:lnR>
                    <a:lnT>
                      <a:noFill/>
                    </a:lnT>
                    <a:lnB>
                      <a:noFill/>
                    </a:lnB>
                  </a:tcPr>
                </a:tc>
              </a:tr>
              <a:tr h="704346">
                <a:tc>
                  <a:txBody>
                    <a:bodyPr/>
                    <a:lstStyle/>
                    <a:p>
                      <a:pPr marL="0" marR="0">
                        <a:lnSpc>
                          <a:spcPct val="115000"/>
                        </a:lnSpc>
                        <a:spcBef>
                          <a:spcPts val="150"/>
                        </a:spcBef>
                        <a:spcAft>
                          <a:spcPts val="150"/>
                        </a:spcAft>
                      </a:pPr>
                      <a:r>
                        <a:rPr lang="en-US" sz="1200">
                          <a:latin typeface="Times New Roman"/>
                          <a:ea typeface="Times New Roman"/>
                          <a:cs typeface="Times New Roman"/>
                        </a:rPr>
                        <a:t>VII</a:t>
                      </a:r>
                    </a:p>
                  </a:txBody>
                  <a:tcPr marL="47921" marR="47921" marT="0" marB="0">
                    <a:lnL w="28575" cap="flat" cmpd="dbl"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150"/>
                        </a:spcBef>
                        <a:spcAft>
                          <a:spcPts val="150"/>
                        </a:spcAft>
                      </a:pPr>
                      <a:r>
                        <a:rPr lang="en-US" sz="1200">
                          <a:latin typeface="Times New Roman"/>
                          <a:ea typeface="Times New Roman"/>
                          <a:cs typeface="Times New Roman"/>
                        </a:rPr>
                        <a:t>List of plants/planting materials where imports are permissible on the basis of phytosanitary certificates issued by the exporting country, the inspection conducted by inspection authority, and fumigation, if required, including all other general conditions</a:t>
                      </a:r>
                    </a:p>
                  </a:txBody>
                  <a:tcPr marL="47921" marR="47921" marT="0" marB="0">
                    <a:lnL>
                      <a:noFill/>
                    </a:lnL>
                    <a:lnR>
                      <a:noFill/>
                    </a:lnR>
                    <a:lnT>
                      <a:noFill/>
                    </a:lnT>
                    <a:lnB>
                      <a:noFill/>
                    </a:lnB>
                  </a:tcPr>
                </a:tc>
                <a:tc>
                  <a:txBody>
                    <a:bodyPr/>
                    <a:lstStyle/>
                    <a:p>
                      <a:pPr marL="0" marR="288290" algn="r">
                        <a:lnSpc>
                          <a:spcPct val="115000"/>
                        </a:lnSpc>
                        <a:spcBef>
                          <a:spcPts val="150"/>
                        </a:spcBef>
                        <a:spcAft>
                          <a:spcPts val="150"/>
                        </a:spcAft>
                      </a:pPr>
                      <a:r>
                        <a:rPr lang="en-US" sz="1200">
                          <a:latin typeface="Times New Roman"/>
                          <a:ea typeface="Times New Roman"/>
                          <a:cs typeface="Times New Roman"/>
                        </a:rPr>
                        <a:t>288</a:t>
                      </a:r>
                    </a:p>
                  </a:txBody>
                  <a:tcPr marL="47921" marR="47921" marT="0" marB="0">
                    <a:lnL>
                      <a:noFill/>
                    </a:lnL>
                    <a:lnR w="28575" cap="flat" cmpd="dbl" algn="ctr">
                      <a:solidFill>
                        <a:srgbClr val="000000"/>
                      </a:solidFill>
                      <a:prstDash val="solid"/>
                      <a:round/>
                      <a:headEnd type="none" w="med" len="med"/>
                      <a:tailEnd type="none" w="med" len="med"/>
                    </a:lnR>
                    <a:lnT>
                      <a:noFill/>
                    </a:lnT>
                    <a:lnB>
                      <a:noFill/>
                    </a:lnB>
                  </a:tcPr>
                </a:tc>
              </a:tr>
              <a:tr h="221899">
                <a:tc>
                  <a:txBody>
                    <a:bodyPr/>
                    <a:lstStyle/>
                    <a:p>
                      <a:pPr marL="0" marR="0">
                        <a:lnSpc>
                          <a:spcPct val="115000"/>
                        </a:lnSpc>
                        <a:spcBef>
                          <a:spcPts val="150"/>
                        </a:spcBef>
                        <a:spcAft>
                          <a:spcPts val="150"/>
                        </a:spcAft>
                      </a:pPr>
                      <a:r>
                        <a:rPr lang="en-US" sz="1200">
                          <a:latin typeface="Times New Roman"/>
                          <a:ea typeface="Times New Roman"/>
                          <a:cs typeface="Times New Roman"/>
                        </a:rPr>
                        <a:t>VIII</a:t>
                      </a:r>
                    </a:p>
                  </a:txBody>
                  <a:tcPr marL="47921" marR="47921" marT="0" marB="0">
                    <a:lnL w="28575" cap="flat" cmpd="dbl"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150"/>
                        </a:spcBef>
                        <a:spcAft>
                          <a:spcPts val="150"/>
                        </a:spcAft>
                      </a:pPr>
                      <a:r>
                        <a:rPr lang="en-US" sz="1200">
                          <a:latin typeface="Times New Roman"/>
                          <a:ea typeface="Times New Roman"/>
                          <a:cs typeface="Times New Roman"/>
                        </a:rPr>
                        <a:t>List of quarantine weed species</a:t>
                      </a:r>
                    </a:p>
                  </a:txBody>
                  <a:tcPr marL="47921" marR="47921" marT="0" marB="0">
                    <a:lnL>
                      <a:noFill/>
                    </a:lnL>
                    <a:lnR>
                      <a:noFill/>
                    </a:lnR>
                    <a:lnT>
                      <a:noFill/>
                    </a:lnT>
                    <a:lnB>
                      <a:noFill/>
                    </a:lnB>
                  </a:tcPr>
                </a:tc>
                <a:tc>
                  <a:txBody>
                    <a:bodyPr/>
                    <a:lstStyle/>
                    <a:p>
                      <a:pPr marL="0" marR="288290" algn="r">
                        <a:lnSpc>
                          <a:spcPct val="115000"/>
                        </a:lnSpc>
                        <a:spcBef>
                          <a:spcPts val="150"/>
                        </a:spcBef>
                        <a:spcAft>
                          <a:spcPts val="150"/>
                        </a:spcAft>
                      </a:pPr>
                      <a:r>
                        <a:rPr lang="en-US" sz="1200">
                          <a:latin typeface="Times New Roman"/>
                          <a:ea typeface="Times New Roman"/>
                          <a:cs typeface="Times New Roman"/>
                        </a:rPr>
                        <a:t>31</a:t>
                      </a:r>
                    </a:p>
                  </a:txBody>
                  <a:tcPr marL="47921" marR="47921" marT="0" marB="0">
                    <a:lnL>
                      <a:noFill/>
                    </a:lnL>
                    <a:lnR w="28575" cap="flat" cmpd="dbl" algn="ctr">
                      <a:solidFill>
                        <a:srgbClr val="000000"/>
                      </a:solidFill>
                      <a:prstDash val="solid"/>
                      <a:round/>
                      <a:headEnd type="none" w="med" len="med"/>
                      <a:tailEnd type="none" w="med" len="med"/>
                    </a:lnR>
                    <a:lnT>
                      <a:noFill/>
                    </a:lnT>
                    <a:lnB>
                      <a:noFill/>
                    </a:lnB>
                  </a:tcPr>
                </a:tc>
              </a:tr>
              <a:tr h="221899">
                <a:tc>
                  <a:txBody>
                    <a:bodyPr/>
                    <a:lstStyle/>
                    <a:p>
                      <a:pPr marL="0" marR="0">
                        <a:lnSpc>
                          <a:spcPct val="115000"/>
                        </a:lnSpc>
                        <a:spcBef>
                          <a:spcPts val="150"/>
                        </a:spcBef>
                        <a:spcAft>
                          <a:spcPts val="150"/>
                        </a:spcAft>
                      </a:pPr>
                      <a:r>
                        <a:rPr lang="en-US" sz="1200">
                          <a:latin typeface="Times New Roman"/>
                          <a:ea typeface="Times New Roman"/>
                          <a:cs typeface="Times New Roman"/>
                        </a:rPr>
                        <a:t>IX</a:t>
                      </a:r>
                    </a:p>
                  </a:txBody>
                  <a:tcPr marL="47921" marR="47921" marT="0" marB="0">
                    <a:lnL w="28575" cap="flat" cmpd="dbl"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150"/>
                        </a:spcBef>
                        <a:spcAft>
                          <a:spcPts val="150"/>
                        </a:spcAft>
                      </a:pPr>
                      <a:r>
                        <a:rPr lang="en-US" sz="1200">
                          <a:latin typeface="Times New Roman"/>
                          <a:ea typeface="Times New Roman"/>
                          <a:cs typeface="Times New Roman"/>
                        </a:rPr>
                        <a:t>Inspection fees</a:t>
                      </a:r>
                    </a:p>
                  </a:txBody>
                  <a:tcPr marL="47921" marR="47921" marT="0" marB="0">
                    <a:lnL>
                      <a:noFill/>
                    </a:lnL>
                    <a:lnR>
                      <a:noFill/>
                    </a:lnR>
                    <a:lnT>
                      <a:noFill/>
                    </a:lnT>
                    <a:lnB>
                      <a:noFill/>
                    </a:lnB>
                  </a:tcPr>
                </a:tc>
                <a:tc>
                  <a:txBody>
                    <a:bodyPr/>
                    <a:lstStyle/>
                    <a:p>
                      <a:pPr marL="0" marR="288290" algn="r">
                        <a:lnSpc>
                          <a:spcPct val="115000"/>
                        </a:lnSpc>
                        <a:spcBef>
                          <a:spcPts val="150"/>
                        </a:spcBef>
                        <a:spcAft>
                          <a:spcPts val="150"/>
                        </a:spcAft>
                      </a:pPr>
                      <a:r>
                        <a:rPr lang="en-US" sz="1200">
                          <a:latin typeface="Times New Roman"/>
                          <a:ea typeface="Times New Roman"/>
                          <a:cs typeface="Times New Roman"/>
                        </a:rPr>
                        <a:t>n.a.</a:t>
                      </a:r>
                    </a:p>
                  </a:txBody>
                  <a:tcPr marL="47921" marR="47921" marT="0" marB="0">
                    <a:lnL>
                      <a:noFill/>
                    </a:lnL>
                    <a:lnR w="28575" cap="flat" cmpd="dbl" algn="ctr">
                      <a:solidFill>
                        <a:srgbClr val="000000"/>
                      </a:solidFill>
                      <a:prstDash val="solid"/>
                      <a:round/>
                      <a:headEnd type="none" w="med" len="med"/>
                      <a:tailEnd type="none" w="med" len="med"/>
                    </a:lnR>
                    <a:lnT>
                      <a:noFill/>
                    </a:lnT>
                    <a:lnB>
                      <a:noFill/>
                    </a:lnB>
                  </a:tcPr>
                </a:tc>
              </a:tr>
              <a:tr h="221899">
                <a:tc>
                  <a:txBody>
                    <a:bodyPr/>
                    <a:lstStyle/>
                    <a:p>
                      <a:pPr marL="0" marR="0">
                        <a:lnSpc>
                          <a:spcPct val="115000"/>
                        </a:lnSpc>
                        <a:spcBef>
                          <a:spcPts val="150"/>
                        </a:spcBef>
                        <a:spcAft>
                          <a:spcPts val="150"/>
                        </a:spcAft>
                      </a:pPr>
                      <a:r>
                        <a:rPr lang="en-US" sz="1200">
                          <a:latin typeface="Times New Roman"/>
                          <a:ea typeface="Times New Roman"/>
                          <a:cs typeface="Times New Roman"/>
                        </a:rPr>
                        <a:t>X</a:t>
                      </a:r>
                    </a:p>
                  </a:txBody>
                  <a:tcPr marL="47921" marR="47921" marT="0" marB="0">
                    <a:lnL w="28575" cap="flat" cmpd="dbl" algn="ctr">
                      <a:solidFill>
                        <a:srgbClr val="000000"/>
                      </a:solidFill>
                      <a:prstDash val="solid"/>
                      <a:round/>
                      <a:headEnd type="none" w="med" len="med"/>
                      <a:tailEnd type="none" w="med" len="med"/>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150"/>
                        </a:spcBef>
                        <a:spcAft>
                          <a:spcPts val="150"/>
                        </a:spcAft>
                      </a:pPr>
                      <a:r>
                        <a:rPr lang="en-US" sz="1200" dirty="0">
                          <a:latin typeface="Times New Roman"/>
                          <a:ea typeface="Times New Roman"/>
                          <a:cs typeface="Times New Roman"/>
                        </a:rPr>
                        <a:t>List of permit issuing authorities for imports of seeds, plants and plant products, and other articles</a:t>
                      </a:r>
                    </a:p>
                  </a:txBody>
                  <a:tcPr marL="47921" marR="47921"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288290" algn="r">
                        <a:lnSpc>
                          <a:spcPct val="115000"/>
                        </a:lnSpc>
                        <a:spcBef>
                          <a:spcPts val="150"/>
                        </a:spcBef>
                        <a:spcAft>
                          <a:spcPts val="150"/>
                        </a:spcAft>
                      </a:pPr>
                      <a:r>
                        <a:rPr lang="en-US" sz="1200" dirty="0" err="1">
                          <a:latin typeface="Times New Roman"/>
                          <a:ea typeface="Times New Roman"/>
                          <a:cs typeface="Times New Roman"/>
                        </a:rPr>
                        <a:t>n.a</a:t>
                      </a:r>
                      <a:r>
                        <a:rPr lang="en-US" sz="1200" dirty="0">
                          <a:latin typeface="Times New Roman"/>
                          <a:ea typeface="Times New Roman"/>
                          <a:cs typeface="Times New Roman"/>
                        </a:rPr>
                        <a:t>.</a:t>
                      </a:r>
                    </a:p>
                  </a:txBody>
                  <a:tcPr marL="47921" marR="47921" marT="0" marB="0">
                    <a:lnL>
                      <a:noFill/>
                    </a:lnL>
                    <a:lnR w="28575" cap="flat" cmpd="dbl" algn="ctr">
                      <a:solidFill>
                        <a:srgbClr val="000000"/>
                      </a:solidFill>
                      <a:prstDash val="solid"/>
                      <a:round/>
                      <a:headEnd type="none" w="med" len="med"/>
                      <a:tailEnd type="none" w="med" len="med"/>
                    </a:lnR>
                    <a:lnT>
                      <a:noFill/>
                    </a:lnT>
                    <a:lnB w="28575" cap="flat" cmpd="dbl" algn="ctr">
                      <a:solidFill>
                        <a:srgbClr val="000000"/>
                      </a:solidFill>
                      <a:prstDash val="solid"/>
                      <a:round/>
                      <a:headEnd type="none" w="med" len="med"/>
                      <a:tailEnd type="none" w="med" len="med"/>
                    </a:lnB>
                  </a:tcPr>
                </a:tc>
              </a:tr>
            </a:tbl>
          </a:graphicData>
        </a:graphic>
      </p:graphicFrame>
      <p:sp>
        <p:nvSpPr>
          <p:cNvPr id="5" name="Rectangle 4"/>
          <p:cNvSpPr/>
          <p:nvPr/>
        </p:nvSpPr>
        <p:spPr>
          <a:xfrm>
            <a:off x="3276600" y="533400"/>
            <a:ext cx="2739981" cy="369332"/>
          </a:xfrm>
          <a:prstGeom prst="rect">
            <a:avLst/>
          </a:prstGeom>
        </p:spPr>
        <p:txBody>
          <a:bodyPr wrap="none">
            <a:spAutoFit/>
          </a:bodyPr>
          <a:lstStyle/>
          <a:p>
            <a:r>
              <a:rPr lang="fr-FR" b="1" dirty="0"/>
              <a:t>Plant </a:t>
            </a:r>
            <a:r>
              <a:rPr lang="fr-FR" b="1" dirty="0" smtClean="0"/>
              <a:t>Quarantaine, </a:t>
            </a:r>
            <a:r>
              <a:rPr lang="fr-FR" b="1" dirty="0"/>
              <a:t>2011</a:t>
            </a:r>
            <a:endParaRPr lang="en-US" dirty="0"/>
          </a:p>
        </p:txBody>
      </p:sp>
      <p:sp>
        <p:nvSpPr>
          <p:cNvPr id="28673" name="Rectangle 1"/>
          <p:cNvSpPr>
            <a:spLocks noChangeArrowheads="1"/>
          </p:cNvSpPr>
          <p:nvPr/>
        </p:nvSpPr>
        <p:spPr bwMode="auto">
          <a:xfrm>
            <a:off x="228600" y="3810000"/>
            <a:ext cx="46482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a:t>
            </a:r>
            <a:r>
              <a:rPr kumimoji="0" lang="en-U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Plant Quarantine (Regulation of Import into India) Order 2003.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76200" y="4038600"/>
            <a:ext cx="8991600" cy="2585323"/>
          </a:xfrm>
          <a:prstGeom prst="rect">
            <a:avLst/>
          </a:prstGeom>
          <a:noFill/>
        </p:spPr>
        <p:txBody>
          <a:bodyPr wrap="square" rtlCol="0">
            <a:spAutoFit/>
          </a:bodyPr>
          <a:lstStyle/>
          <a:p>
            <a:pPr marL="171450" indent="-171450">
              <a:buFont typeface="Arial" pitchFamily="34" charset="0"/>
              <a:buChar char="•"/>
            </a:pPr>
            <a:r>
              <a:rPr lang="en-US" dirty="0"/>
              <a:t>Sampling and testing of consignments to prevent the risk of exotic pests is undertaken </a:t>
            </a:r>
            <a:endParaRPr lang="en-US" dirty="0" smtClean="0"/>
          </a:p>
          <a:p>
            <a:pPr marL="628650" lvl="1" indent="-171450">
              <a:buFont typeface="Arial" pitchFamily="34" charset="0"/>
              <a:buChar char="•"/>
            </a:pPr>
            <a:r>
              <a:rPr lang="en-US" dirty="0" smtClean="0"/>
              <a:t>According </a:t>
            </a:r>
            <a:r>
              <a:rPr lang="en-US" dirty="0"/>
              <a:t>to the International Standards for </a:t>
            </a:r>
            <a:r>
              <a:rPr lang="en-US" dirty="0" err="1"/>
              <a:t>Phytosanitary</a:t>
            </a:r>
            <a:r>
              <a:rPr lang="en-US" dirty="0"/>
              <a:t> Measures Guidelines No. 23 and </a:t>
            </a:r>
            <a:r>
              <a:rPr lang="en-US" dirty="0" smtClean="0"/>
              <a:t>31</a:t>
            </a:r>
          </a:p>
          <a:p>
            <a:pPr marL="171450" indent="-171450">
              <a:buFont typeface="Arial" pitchFamily="34" charset="0"/>
              <a:buChar char="•"/>
            </a:pPr>
            <a:r>
              <a:rPr lang="en-US" dirty="0"/>
              <a:t> Imports of GM food, feed, and organisms, and living modified organisms for R&amp;D, food, feed, processing in bulk, and environment release is governed by the Environment Protection Act 1986 and Rules 1989. </a:t>
            </a:r>
            <a:endParaRPr lang="en-US" dirty="0" smtClean="0"/>
          </a:p>
          <a:p>
            <a:pPr marL="628650" lvl="1" indent="-171450">
              <a:buFont typeface="Arial" pitchFamily="34" charset="0"/>
              <a:buChar char="•"/>
            </a:pPr>
            <a:r>
              <a:rPr lang="en-US" dirty="0" smtClean="0"/>
              <a:t>Imports </a:t>
            </a:r>
            <a:r>
              <a:rPr lang="en-US" dirty="0"/>
              <a:t>of products containing GM material for industrial production </a:t>
            </a:r>
            <a:r>
              <a:rPr lang="en-US" dirty="0" smtClean="0"/>
              <a:t>or environmental </a:t>
            </a:r>
            <a:r>
              <a:rPr lang="en-US" dirty="0"/>
              <a:t>release are allowed only with the approval of the Genetic Engineering Approval Committee (GEAC). </a:t>
            </a:r>
          </a:p>
        </p:txBody>
      </p:sp>
      <p:sp>
        <p:nvSpPr>
          <p:cNvPr id="9" name="Slide Number Placeholder 8"/>
          <p:cNvSpPr>
            <a:spLocks noGrp="1"/>
          </p:cNvSpPr>
          <p:nvPr>
            <p:ph type="sldNum" sz="quarter" idx="12"/>
          </p:nvPr>
        </p:nvSpPr>
        <p:spPr/>
        <p:txBody>
          <a:bodyPr/>
          <a:lstStyle/>
          <a:p>
            <a:fld id="{ADC39E4C-8762-490F-9B20-345553BBB5C9}"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228600"/>
            <a:ext cx="8229600" cy="6397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304800" y="1219200"/>
            <a:ext cx="8458200" cy="5287963"/>
          </a:xfrm>
        </p:spPr>
        <p:txBody>
          <a:bodyPr>
            <a:noAutofit/>
          </a:bodyPr>
          <a:lstStyle/>
          <a:p>
            <a:r>
              <a:rPr lang="en-GB" sz="1800" dirty="0" smtClean="0"/>
              <a:t>The main institutions are the Bangladesh Standards and Testing Institution (BSTI) and the Bangladesh Accreditation Board (BAB) </a:t>
            </a:r>
          </a:p>
          <a:p>
            <a:r>
              <a:rPr lang="en-GB" sz="1800" dirty="0" smtClean="0"/>
              <a:t>As of 2012, there were 3,498 standards in Bangladesh, of which 155 compulsory standards are in force.  </a:t>
            </a:r>
          </a:p>
          <a:p>
            <a:pPr lvl="1"/>
            <a:r>
              <a:rPr lang="en-GB" sz="1800" dirty="0" smtClean="0"/>
              <a:t>Testing and certification procedures for compulsory standards are the same for domestic and imported products. </a:t>
            </a:r>
          </a:p>
          <a:p>
            <a:pPr lvl="1"/>
            <a:r>
              <a:rPr lang="en-GB" sz="1800" dirty="0" smtClean="0"/>
              <a:t>BSTI develops national standards for products and services</a:t>
            </a:r>
          </a:p>
          <a:p>
            <a:r>
              <a:rPr lang="en-GB" sz="1800" dirty="0" smtClean="0"/>
              <a:t>As of today, international standards adopted by BSTI include 1368 International Standardisation Organisation (ISO) Standards and 163 International </a:t>
            </a:r>
            <a:r>
              <a:rPr lang="en-GB" sz="1800" dirty="0" err="1" smtClean="0"/>
              <a:t>Electrotechnical</a:t>
            </a:r>
            <a:r>
              <a:rPr lang="en-GB" sz="1800" dirty="0" smtClean="0"/>
              <a:t> Commission (IEC) standards. </a:t>
            </a:r>
          </a:p>
          <a:p>
            <a:pPr lvl="1"/>
            <a:r>
              <a:rPr lang="en-GB" sz="1800" dirty="0" smtClean="0"/>
              <a:t> Bangladesh is a member of the ISO 1974, and in 2001 became an affiliate member of IEC</a:t>
            </a:r>
          </a:p>
          <a:p>
            <a:r>
              <a:rPr lang="en-GB" sz="1800" dirty="0" smtClean="0"/>
              <a:t>Bangladesh is upgrading its quality infrastructure to international level by collaborative efforts with the newly operational Bangladesh Accreditation Board.  Under the Bangladesh Accreditation Act (2006), the Bangladesh Accreditation Board (BAB) was established as an autonomous organization</a:t>
            </a:r>
            <a:endParaRPr lang="en-US" sz="1800" dirty="0" smtClean="0"/>
          </a:p>
        </p:txBody>
      </p:sp>
      <p:sp>
        <p:nvSpPr>
          <p:cNvPr id="5" name="Title 1"/>
          <p:cNvSpPr txBox="1">
            <a:spLocks/>
          </p:cNvSpPr>
          <p:nvPr/>
        </p:nvSpPr>
        <p:spPr>
          <a:xfrm>
            <a:off x="304800" y="808038"/>
            <a:ext cx="82296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3. Standards and SPS related issues in case of Export to Bangladesh</a:t>
            </a:r>
            <a:endParaRPr kumimoji="0" lang="en-US" sz="16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Slide Number Placeholder 5"/>
          <p:cNvSpPr>
            <a:spLocks noGrp="1"/>
          </p:cNvSpPr>
          <p:nvPr>
            <p:ph type="sldNum" sz="quarter" idx="12"/>
          </p:nvPr>
        </p:nvSpPr>
        <p:spPr/>
        <p:txBody>
          <a:bodyPr/>
          <a:lstStyle/>
          <a:p>
            <a:fld id="{ADC39E4C-8762-490F-9B20-345553BBB5C9}"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noGrp="1"/>
          </p:cNvSpPr>
          <p:nvPr>
            <p:ph type="title"/>
          </p:nvPr>
        </p:nvSpPr>
        <p:spPr>
          <a:xfrm>
            <a:off x="457200" y="274638"/>
            <a:ext cx="8229600" cy="411162"/>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381000" y="838200"/>
            <a:ext cx="8229600" cy="304800"/>
          </a:xfrm>
        </p:spPr>
        <p:txBody>
          <a:bodyPr>
            <a:normAutofit/>
          </a:bodyPr>
          <a:lstStyle/>
          <a:p>
            <a:r>
              <a:rPr lang="en-US" sz="1400" b="1" dirty="0" smtClean="0"/>
              <a:t>List of Imported Products brought under mandatory certification before Customs clearance</a:t>
            </a:r>
            <a:endParaRPr lang="en-US" sz="1400" dirty="0"/>
          </a:p>
        </p:txBody>
      </p:sp>
      <p:graphicFrame>
        <p:nvGraphicFramePr>
          <p:cNvPr id="10" name="Table 9"/>
          <p:cNvGraphicFramePr>
            <a:graphicFrameLocks noGrp="1"/>
          </p:cNvGraphicFramePr>
          <p:nvPr/>
        </p:nvGraphicFramePr>
        <p:xfrm>
          <a:off x="228600" y="1524000"/>
          <a:ext cx="3428999" cy="4042742"/>
        </p:xfrm>
        <a:graphic>
          <a:graphicData uri="http://schemas.openxmlformats.org/drawingml/2006/table">
            <a:tbl>
              <a:tblPr/>
              <a:tblGrid>
                <a:gridCol w="368683"/>
                <a:gridCol w="1581140"/>
                <a:gridCol w="1479176"/>
              </a:tblGrid>
              <a:tr h="163946">
                <a:tc>
                  <a:txBody>
                    <a:bodyPr/>
                    <a:lstStyle/>
                    <a:p>
                      <a:pPr marL="0" marR="0">
                        <a:lnSpc>
                          <a:spcPct val="115000"/>
                        </a:lnSpc>
                        <a:spcBef>
                          <a:spcPts val="0"/>
                        </a:spcBef>
                        <a:spcAft>
                          <a:spcPts val="0"/>
                        </a:spcAft>
                      </a:pPr>
                      <a:r>
                        <a:rPr lang="en-US" sz="900" b="1" dirty="0">
                          <a:solidFill>
                            <a:srgbClr val="FFFFFF"/>
                          </a:solidFill>
                          <a:latin typeface="Arial"/>
                          <a:ea typeface="Times New Roman"/>
                          <a:cs typeface="Times New Roman"/>
                        </a:rPr>
                        <a:t>Sl. No</a:t>
                      </a:r>
                      <a:endParaRPr lang="en-US" sz="900" dirty="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900" b="1" dirty="0">
                          <a:solidFill>
                            <a:srgbClr val="FFFFFF"/>
                          </a:solidFill>
                          <a:latin typeface="Arial"/>
                          <a:ea typeface="Times New Roman"/>
                          <a:cs typeface="Times New Roman"/>
                        </a:rPr>
                        <a:t>Name of the products</a:t>
                      </a:r>
                      <a:endParaRPr lang="en-US" sz="900" dirty="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900" b="1">
                          <a:solidFill>
                            <a:srgbClr val="FFFFFF"/>
                          </a:solidFill>
                          <a:latin typeface="Arial"/>
                          <a:ea typeface="Times New Roman"/>
                          <a:cs typeface="Times New Roman"/>
                        </a:rPr>
                        <a:t>Standards NO.</a:t>
                      </a:r>
                      <a:endParaRPr lang="en-US" sz="900">
                        <a:latin typeface="Calibri"/>
                        <a:ea typeface="Calibri"/>
                        <a:cs typeface="Times New Roman"/>
                      </a:endParaRPr>
                    </a:p>
                  </a:txBody>
                  <a:tcPr marL="0" marR="0" marT="0" marB="0">
                    <a:lnL>
                      <a:noFill/>
                    </a:lnL>
                    <a:lnR>
                      <a:noFill/>
                    </a:lnR>
                    <a:lnT>
                      <a:noFill/>
                    </a:lnT>
                    <a:lnB>
                      <a:noFill/>
                    </a:lnB>
                    <a:solidFill>
                      <a:srgbClr val="0099CC"/>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dirty="0">
                          <a:solidFill>
                            <a:srgbClr val="006699"/>
                          </a:solidFill>
                          <a:latin typeface="Arial"/>
                          <a:ea typeface="Times New Roman"/>
                          <a:cs typeface="Times New Roman"/>
                        </a:rPr>
                        <a:t>Milk Powder and Cream Powder</a:t>
                      </a:r>
                      <a:endParaRPr lang="en-US" sz="900" dirty="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BDS/CAC 207:08</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2</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Fruit Cordiel</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508:2006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3</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dirty="0">
                          <a:solidFill>
                            <a:srgbClr val="006699"/>
                          </a:solidFill>
                          <a:latin typeface="Arial"/>
                          <a:ea typeface="Times New Roman"/>
                          <a:cs typeface="Times New Roman"/>
                        </a:rPr>
                        <a:t>Biscuit</a:t>
                      </a:r>
                      <a:endParaRPr lang="en-US" sz="900" dirty="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383:2001</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4</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Sauce (Fruit &amp;  Vegetable)</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512:2007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5</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Lozenges</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490:2007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Tomato Ketchup</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BDS/CAC 530:2002</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Jams (Fruits Presurves) &amp; Jelly</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BDS/CAC 79:2008</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8</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Marmalade</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BDS/CAC 80:2008</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9</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Infant Formula</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CAC 72:2003</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10</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Soyabean Oil</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909: 2000</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11</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Soft Drink Powder</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1586:2007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12</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Sugar</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BDS/CAC212:2006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13</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Instant Noodles</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1552:2007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14</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Fruit or vegetable Juice</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513:2002</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15</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Edible Sun Flower Oil</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CAC 23: 2002</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Chips/Crackers</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1556:1997;Amend1:2004</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Toffies</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1000:2001</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18</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Honey</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/CAC 12:2007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19</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Processed Cerial based Foods for Infants and young children’s</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dirty="0">
                          <a:solidFill>
                            <a:srgbClr val="006699"/>
                          </a:solidFill>
                          <a:latin typeface="Arial"/>
                          <a:ea typeface="Times New Roman"/>
                          <a:cs typeface="Times New Roman"/>
                        </a:rPr>
                        <a:t>BDS 074: 2007</a:t>
                      </a:r>
                      <a:endParaRPr lang="en-US" sz="900" dirty="0">
                        <a:latin typeface="Calibri"/>
                        <a:ea typeface="Calibri"/>
                        <a:cs typeface="Times New Roman"/>
                      </a:endParaRPr>
                    </a:p>
                  </a:txBody>
                  <a:tcPr marL="0" marR="0" marT="0" marB="0">
                    <a:lnL>
                      <a:noFill/>
                    </a:lnL>
                    <a:lnR>
                      <a:noFill/>
                    </a:lnR>
                    <a:lnT>
                      <a:noFill/>
                    </a:lnT>
                    <a:lnB>
                      <a:noFill/>
                    </a:lnB>
                    <a:solidFill>
                      <a:srgbClr val="EBEBEB"/>
                    </a:solidFill>
                  </a:tcPr>
                </a:tc>
              </a:tr>
            </a:tbl>
          </a:graphicData>
        </a:graphic>
      </p:graphicFrame>
      <p:sp>
        <p:nvSpPr>
          <p:cNvPr id="11" name="Rectangle 10"/>
          <p:cNvSpPr/>
          <p:nvPr/>
        </p:nvSpPr>
        <p:spPr>
          <a:xfrm>
            <a:off x="304800" y="1219200"/>
            <a:ext cx="2028504" cy="276999"/>
          </a:xfrm>
          <a:prstGeom prst="rect">
            <a:avLst/>
          </a:prstGeom>
        </p:spPr>
        <p:txBody>
          <a:bodyPr wrap="none">
            <a:spAutoFit/>
          </a:bodyPr>
          <a:lstStyle/>
          <a:p>
            <a:r>
              <a:rPr lang="en-US" sz="1200" b="1" dirty="0" smtClean="0"/>
              <a:t>A. Food Products (18 Items):</a:t>
            </a:r>
            <a:r>
              <a:rPr lang="en-US" sz="1200" dirty="0" smtClean="0"/>
              <a:t> </a:t>
            </a:r>
            <a:endParaRPr lang="en-US" sz="1200" dirty="0"/>
          </a:p>
        </p:txBody>
      </p:sp>
      <p:graphicFrame>
        <p:nvGraphicFramePr>
          <p:cNvPr id="12" name="Table 11"/>
          <p:cNvGraphicFramePr>
            <a:graphicFrameLocks noGrp="1"/>
          </p:cNvGraphicFramePr>
          <p:nvPr/>
        </p:nvGraphicFramePr>
        <p:xfrm>
          <a:off x="3810000" y="1524000"/>
          <a:ext cx="3048000" cy="1627036"/>
        </p:xfrm>
        <a:graphic>
          <a:graphicData uri="http://schemas.openxmlformats.org/drawingml/2006/table">
            <a:tbl>
              <a:tblPr/>
              <a:tblGrid>
                <a:gridCol w="417841"/>
                <a:gridCol w="1639559"/>
                <a:gridCol w="990600"/>
              </a:tblGrid>
              <a:tr h="163946">
                <a:tc>
                  <a:txBody>
                    <a:bodyPr/>
                    <a:lstStyle/>
                    <a:p>
                      <a:pPr marL="0" marR="0">
                        <a:lnSpc>
                          <a:spcPct val="115000"/>
                        </a:lnSpc>
                        <a:spcBef>
                          <a:spcPts val="0"/>
                        </a:spcBef>
                        <a:spcAft>
                          <a:spcPts val="0"/>
                        </a:spcAft>
                      </a:pPr>
                      <a:r>
                        <a:rPr lang="en-US" sz="900" b="1" dirty="0">
                          <a:solidFill>
                            <a:srgbClr val="FFFFFF"/>
                          </a:solidFill>
                          <a:latin typeface="Arial"/>
                          <a:ea typeface="Times New Roman"/>
                          <a:cs typeface="Times New Roman"/>
                        </a:rPr>
                        <a:t>Sl. No</a:t>
                      </a:r>
                      <a:endParaRPr lang="en-US" sz="900" dirty="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900" b="1" dirty="0">
                          <a:solidFill>
                            <a:srgbClr val="FFFFFF"/>
                          </a:solidFill>
                          <a:latin typeface="Arial"/>
                          <a:ea typeface="Times New Roman"/>
                          <a:cs typeface="Times New Roman"/>
                        </a:rPr>
                        <a:t>Name of the products</a:t>
                      </a:r>
                      <a:endParaRPr lang="en-US" sz="900" dirty="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900" b="1">
                          <a:solidFill>
                            <a:srgbClr val="FFFFFF"/>
                          </a:solidFill>
                          <a:latin typeface="Arial"/>
                          <a:ea typeface="Times New Roman"/>
                          <a:cs typeface="Times New Roman"/>
                        </a:rPr>
                        <a:t>Standards NO.</a:t>
                      </a:r>
                      <a:endParaRPr lang="en-US" sz="900">
                        <a:latin typeface="Calibri"/>
                        <a:ea typeface="Calibri"/>
                        <a:cs typeface="Times New Roman"/>
                      </a:endParaRPr>
                    </a:p>
                  </a:txBody>
                  <a:tcPr marL="0" marR="0" marT="0" marB="0">
                    <a:lnL>
                      <a:noFill/>
                    </a:lnL>
                    <a:lnR>
                      <a:noFill/>
                    </a:lnR>
                    <a:lnT>
                      <a:noFill/>
                    </a:lnT>
                    <a:lnB>
                      <a:noFill/>
                    </a:lnB>
                    <a:solidFill>
                      <a:srgbClr val="0099CC"/>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Coconut Oil</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99:2007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2</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Skin Cream</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1382:2006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3</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Tooth Paste</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1216:2006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4</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Skin Powder</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1337:2006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5</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Shampoo, Synthetic Deter-gent based</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1269:2002</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Lipstick</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1424:2006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Toilet Soap</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13:1994</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8</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dirty="0">
                          <a:solidFill>
                            <a:srgbClr val="006699"/>
                          </a:solidFill>
                          <a:latin typeface="Arial"/>
                          <a:ea typeface="Times New Roman"/>
                          <a:cs typeface="Times New Roman"/>
                        </a:rPr>
                        <a:t>After Shave Lotion</a:t>
                      </a:r>
                      <a:endParaRPr lang="en-US" sz="900" dirty="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dirty="0">
                          <a:solidFill>
                            <a:srgbClr val="006699"/>
                          </a:solidFill>
                          <a:latin typeface="Arial"/>
                          <a:ea typeface="Times New Roman"/>
                          <a:cs typeface="Times New Roman"/>
                        </a:rPr>
                        <a:t>BDS 1524:2006</a:t>
                      </a:r>
                      <a:endParaRPr lang="en-US" sz="900" dirty="0">
                        <a:latin typeface="Calibri"/>
                        <a:ea typeface="Calibri"/>
                        <a:cs typeface="Times New Roman"/>
                      </a:endParaRPr>
                    </a:p>
                  </a:txBody>
                  <a:tcPr marL="0" marR="0" marT="0" marB="0">
                    <a:lnL>
                      <a:noFill/>
                    </a:lnL>
                    <a:lnR>
                      <a:noFill/>
                    </a:lnR>
                    <a:lnT>
                      <a:noFill/>
                    </a:lnT>
                    <a:lnB>
                      <a:noFill/>
                    </a:lnB>
                    <a:solidFill>
                      <a:srgbClr val="EBEBEB"/>
                    </a:solidFill>
                  </a:tcPr>
                </a:tc>
              </a:tr>
            </a:tbl>
          </a:graphicData>
        </a:graphic>
      </p:graphicFrame>
      <p:sp>
        <p:nvSpPr>
          <p:cNvPr id="1026" name="Rectangle 2"/>
          <p:cNvSpPr>
            <a:spLocks noChangeArrowheads="1"/>
          </p:cNvSpPr>
          <p:nvPr/>
        </p:nvSpPr>
        <p:spPr bwMode="auto">
          <a:xfrm>
            <a:off x="3810000" y="1219200"/>
            <a:ext cx="25908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6699"/>
                </a:solidFill>
                <a:effectLst/>
                <a:latin typeface="Arial" pitchFamily="34" charset="0"/>
                <a:ea typeface="Times New Roman" pitchFamily="18" charset="0"/>
                <a:cs typeface="Arial" pitchFamily="34" charset="0"/>
              </a:rPr>
              <a:t>B. Chemical Products (08 items)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6934200" y="1524000"/>
          <a:ext cx="2057400" cy="1104138"/>
        </p:xfrm>
        <a:graphic>
          <a:graphicData uri="http://schemas.openxmlformats.org/drawingml/2006/table">
            <a:tbl>
              <a:tblPr/>
              <a:tblGrid>
                <a:gridCol w="219367"/>
                <a:gridCol w="1076033"/>
                <a:gridCol w="762000"/>
              </a:tblGrid>
              <a:tr h="163946">
                <a:tc>
                  <a:txBody>
                    <a:bodyPr/>
                    <a:lstStyle/>
                    <a:p>
                      <a:pPr marL="0" marR="0">
                        <a:lnSpc>
                          <a:spcPct val="115000"/>
                        </a:lnSpc>
                        <a:spcBef>
                          <a:spcPts val="0"/>
                        </a:spcBef>
                        <a:spcAft>
                          <a:spcPts val="0"/>
                        </a:spcAft>
                      </a:pPr>
                      <a:r>
                        <a:rPr lang="en-US" sz="900" b="1" dirty="0">
                          <a:solidFill>
                            <a:srgbClr val="FFFFFF"/>
                          </a:solidFill>
                          <a:latin typeface="Arial"/>
                          <a:ea typeface="Times New Roman"/>
                          <a:cs typeface="Times New Roman"/>
                        </a:rPr>
                        <a:t>Sl. No</a:t>
                      </a:r>
                      <a:endParaRPr lang="en-US" sz="900" dirty="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900" b="1">
                          <a:solidFill>
                            <a:srgbClr val="FFFFFF"/>
                          </a:solidFill>
                          <a:latin typeface="Arial"/>
                          <a:ea typeface="Times New Roman"/>
                          <a:cs typeface="Times New Roman"/>
                        </a:rPr>
                        <a:t>Name of the products</a:t>
                      </a:r>
                      <a:endParaRPr lang="en-US" sz="90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900" b="1" dirty="0">
                          <a:solidFill>
                            <a:srgbClr val="FFFFFF"/>
                          </a:solidFill>
                          <a:latin typeface="Arial"/>
                          <a:ea typeface="Times New Roman"/>
                          <a:cs typeface="Times New Roman"/>
                        </a:rPr>
                        <a:t>Standards NO.</a:t>
                      </a:r>
                      <a:endParaRPr lang="en-US" sz="900" dirty="0">
                        <a:latin typeface="Calibri"/>
                        <a:ea typeface="Calibri"/>
                        <a:cs typeface="Times New Roman"/>
                      </a:endParaRPr>
                    </a:p>
                  </a:txBody>
                  <a:tcPr marL="0" marR="0" marT="0" marB="0">
                    <a:lnL>
                      <a:noFill/>
                    </a:lnL>
                    <a:lnR>
                      <a:noFill/>
                    </a:lnR>
                    <a:lnT>
                      <a:noFill/>
                    </a:lnT>
                    <a:lnB>
                      <a:noFill/>
                    </a:lnB>
                    <a:solidFill>
                      <a:srgbClr val="0099CC"/>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Polyester blend Suiting</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1175:2001</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2</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Polyester blend Shirting (Market Varieties)</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dirty="0">
                          <a:solidFill>
                            <a:srgbClr val="006699"/>
                          </a:solidFill>
                          <a:latin typeface="Arial"/>
                          <a:ea typeface="Times New Roman"/>
                          <a:cs typeface="Times New Roman"/>
                        </a:rPr>
                        <a:t>BDS 1148:2003</a:t>
                      </a:r>
                      <a:endParaRPr lang="en-US" sz="900" dirty="0">
                        <a:latin typeface="Calibri"/>
                        <a:ea typeface="Calibri"/>
                        <a:cs typeface="Times New Roman"/>
                      </a:endParaRPr>
                    </a:p>
                  </a:txBody>
                  <a:tcPr marL="0" marR="0" marT="0" marB="0">
                    <a:lnL>
                      <a:noFill/>
                    </a:lnL>
                    <a:lnR>
                      <a:noFill/>
                    </a:lnR>
                    <a:lnT>
                      <a:noFill/>
                    </a:lnT>
                    <a:lnB>
                      <a:noFill/>
                    </a:lnB>
                    <a:solidFill>
                      <a:srgbClr val="EBEBEB"/>
                    </a:solidFill>
                  </a:tcPr>
                </a:tc>
              </a:tr>
            </a:tbl>
          </a:graphicData>
        </a:graphic>
      </p:graphicFrame>
      <p:sp>
        <p:nvSpPr>
          <p:cNvPr id="1027" name="Rectangle 3"/>
          <p:cNvSpPr>
            <a:spLocks noChangeArrowheads="1"/>
          </p:cNvSpPr>
          <p:nvPr/>
        </p:nvSpPr>
        <p:spPr bwMode="auto">
          <a:xfrm>
            <a:off x="6858000" y="1219200"/>
            <a:ext cx="2286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6699"/>
                </a:solidFill>
                <a:effectLst/>
                <a:latin typeface="Arial" pitchFamily="34" charset="0"/>
                <a:ea typeface="Times New Roman" pitchFamily="18" charset="0"/>
                <a:cs typeface="Arial" pitchFamily="34" charset="0"/>
              </a:rPr>
              <a:t>C. Textile Product (2) Items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7" name="Content Placeholder 3"/>
          <p:cNvGraphicFramePr>
            <a:graphicFrameLocks/>
          </p:cNvGraphicFramePr>
          <p:nvPr/>
        </p:nvGraphicFramePr>
        <p:xfrm>
          <a:off x="3962400" y="3505200"/>
          <a:ext cx="2362199" cy="1331976"/>
        </p:xfrm>
        <a:graphic>
          <a:graphicData uri="http://schemas.openxmlformats.org/drawingml/2006/table">
            <a:tbl>
              <a:tblPr/>
              <a:tblGrid>
                <a:gridCol w="161913"/>
                <a:gridCol w="1312654"/>
                <a:gridCol w="887632"/>
              </a:tblGrid>
              <a:tr h="63529">
                <a:tc>
                  <a:txBody>
                    <a:bodyPr/>
                    <a:lstStyle/>
                    <a:p>
                      <a:pPr marL="0" marR="0">
                        <a:lnSpc>
                          <a:spcPct val="115000"/>
                        </a:lnSpc>
                        <a:spcBef>
                          <a:spcPts val="0"/>
                        </a:spcBef>
                        <a:spcAft>
                          <a:spcPts val="0"/>
                        </a:spcAft>
                      </a:pPr>
                      <a:r>
                        <a:rPr lang="en-US" sz="400" b="1">
                          <a:solidFill>
                            <a:srgbClr val="FFFFFF"/>
                          </a:solidFill>
                          <a:latin typeface="Arial"/>
                          <a:ea typeface="Times New Roman"/>
                          <a:cs typeface="Times New Roman"/>
                        </a:rPr>
                        <a:t>Sl. No</a:t>
                      </a:r>
                      <a:endParaRPr lang="en-US" sz="30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400" b="1">
                          <a:solidFill>
                            <a:srgbClr val="FFFFFF"/>
                          </a:solidFill>
                          <a:latin typeface="Arial"/>
                          <a:ea typeface="Times New Roman"/>
                          <a:cs typeface="Times New Roman"/>
                        </a:rPr>
                        <a:t>Name of the products</a:t>
                      </a:r>
                      <a:endParaRPr lang="en-US" sz="30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400" b="1">
                          <a:solidFill>
                            <a:srgbClr val="FFFFFF"/>
                          </a:solidFill>
                          <a:latin typeface="Arial"/>
                          <a:ea typeface="Times New Roman"/>
                          <a:cs typeface="Times New Roman"/>
                        </a:rPr>
                        <a:t>Standards NO.</a:t>
                      </a:r>
                      <a:endParaRPr lang="en-US" sz="300">
                        <a:latin typeface="Calibri"/>
                        <a:ea typeface="Calibri"/>
                        <a:cs typeface="Times New Roman"/>
                      </a:endParaRPr>
                    </a:p>
                  </a:txBody>
                  <a:tcPr marL="0" marR="0" marT="0" marB="0">
                    <a:lnL>
                      <a:noFill/>
                    </a:lnL>
                    <a:lnR>
                      <a:noFill/>
                    </a:lnR>
                    <a:lnT>
                      <a:noFill/>
                    </a:lnT>
                    <a:lnB>
                      <a:noFill/>
                    </a:lnB>
                    <a:solidFill>
                      <a:srgbClr val="0099CC"/>
                    </a:solidFill>
                  </a:tcPr>
                </a:tc>
              </a:tr>
              <a:tr h="63529">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1</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gridSpan="2">
                  <a:txBody>
                    <a:bodyPr/>
                    <a:lstStyle/>
                    <a:p>
                      <a:pPr marL="0" marR="0">
                        <a:lnSpc>
                          <a:spcPct val="115000"/>
                        </a:lnSpc>
                        <a:spcBef>
                          <a:spcPts val="0"/>
                        </a:spcBef>
                        <a:spcAft>
                          <a:spcPts val="0"/>
                        </a:spcAft>
                      </a:pPr>
                      <a:r>
                        <a:rPr lang="en-US" sz="400" b="1">
                          <a:solidFill>
                            <a:srgbClr val="006699"/>
                          </a:solidFill>
                          <a:latin typeface="Arial"/>
                          <a:ea typeface="Times New Roman"/>
                          <a:cs typeface="Times New Roman"/>
                        </a:rPr>
                        <a:t>Primary Batteries:</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hMerge="1">
                  <a:txBody>
                    <a:bodyPr/>
                    <a:lstStyle/>
                    <a:p>
                      <a:endParaRPr lang="en-US"/>
                    </a:p>
                  </a:txBody>
                  <a:tcPr/>
                </a:tc>
              </a:tr>
              <a:tr h="63529">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 </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   </a:t>
                      </a:r>
                      <a:r>
                        <a:rPr lang="en-US" sz="400" b="1">
                          <a:solidFill>
                            <a:srgbClr val="0066CC"/>
                          </a:solidFill>
                          <a:latin typeface="Arial"/>
                          <a:ea typeface="Times New Roman"/>
                          <a:cs typeface="Times New Roman"/>
                        </a:rPr>
                        <a:t>a)</a:t>
                      </a:r>
                      <a:r>
                        <a:rPr lang="en-US" sz="400">
                          <a:solidFill>
                            <a:srgbClr val="006699"/>
                          </a:solidFill>
                          <a:latin typeface="Arial"/>
                          <a:ea typeface="Times New Roman"/>
                          <a:cs typeface="Times New Roman"/>
                        </a:rPr>
                        <a:t> Part-1 General</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BDS IEC 60086 (Part-1):2005</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63529">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 </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  </a:t>
                      </a:r>
                      <a:r>
                        <a:rPr lang="en-US" sz="400" b="1">
                          <a:solidFill>
                            <a:srgbClr val="0066CC"/>
                          </a:solidFill>
                          <a:latin typeface="Arial"/>
                          <a:ea typeface="Times New Roman"/>
                          <a:cs typeface="Times New Roman"/>
                        </a:rPr>
                        <a:t> b)</a:t>
                      </a:r>
                      <a:r>
                        <a:rPr lang="en-US" sz="400">
                          <a:solidFill>
                            <a:srgbClr val="006699"/>
                          </a:solidFill>
                          <a:latin typeface="Arial"/>
                          <a:ea typeface="Times New Roman"/>
                          <a:cs typeface="Times New Roman"/>
                        </a:rPr>
                        <a:t> Part-2 Physical and Electrical Specification</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BDS IEC 60086 (Part-2):2005</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63529">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 </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   </a:t>
                      </a:r>
                      <a:r>
                        <a:rPr lang="en-US" sz="400" b="1">
                          <a:solidFill>
                            <a:srgbClr val="0066CC"/>
                          </a:solidFill>
                          <a:latin typeface="Arial"/>
                          <a:ea typeface="Times New Roman"/>
                          <a:cs typeface="Times New Roman"/>
                        </a:rPr>
                        <a:t>c)</a:t>
                      </a:r>
                      <a:r>
                        <a:rPr lang="en-US" sz="400">
                          <a:solidFill>
                            <a:srgbClr val="006699"/>
                          </a:solidFill>
                          <a:latin typeface="Arial"/>
                          <a:ea typeface="Times New Roman"/>
                          <a:cs typeface="Times New Roman"/>
                        </a:rPr>
                        <a:t> Part-3 Watch Battery</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BDS IEC 60086 (Part-3):2005</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63529">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 </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   </a:t>
                      </a:r>
                      <a:r>
                        <a:rPr lang="en-US" sz="400" b="1">
                          <a:solidFill>
                            <a:srgbClr val="0066CC"/>
                          </a:solidFill>
                          <a:latin typeface="Arial"/>
                          <a:ea typeface="Times New Roman"/>
                          <a:cs typeface="Times New Roman"/>
                        </a:rPr>
                        <a:t>d)</a:t>
                      </a:r>
                      <a:r>
                        <a:rPr lang="en-US" sz="400">
                          <a:solidFill>
                            <a:srgbClr val="006699"/>
                          </a:solidFill>
                          <a:latin typeface="Arial"/>
                          <a:ea typeface="Times New Roman"/>
                          <a:cs typeface="Times New Roman"/>
                        </a:rPr>
                        <a:t> Part -4 Safety of Lithium batteries</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BDS IEC 60086 (Part-4):2005</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63529">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 </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   </a:t>
                      </a:r>
                      <a:r>
                        <a:rPr lang="en-US" sz="400" b="1">
                          <a:solidFill>
                            <a:srgbClr val="0066FF"/>
                          </a:solidFill>
                          <a:latin typeface="Arial"/>
                          <a:ea typeface="Times New Roman"/>
                          <a:cs typeface="Times New Roman"/>
                        </a:rPr>
                        <a:t>e)</a:t>
                      </a:r>
                      <a:r>
                        <a:rPr lang="en-US" sz="400">
                          <a:solidFill>
                            <a:srgbClr val="006699"/>
                          </a:solidFill>
                          <a:latin typeface="Arial"/>
                          <a:ea typeface="Times New Roman"/>
                          <a:cs typeface="Times New Roman"/>
                        </a:rPr>
                        <a:t> Part-5 Safety of Batteries with Aqueous Electrolyte</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1200"/>
                        </a:spcAft>
                      </a:pPr>
                      <a:r>
                        <a:rPr lang="en-US" sz="400">
                          <a:solidFill>
                            <a:srgbClr val="006699"/>
                          </a:solidFill>
                          <a:latin typeface="Arial"/>
                          <a:ea typeface="Times New Roman"/>
                          <a:cs typeface="Times New Roman"/>
                        </a:rPr>
                        <a:t>BDS IEC 60086 (Part-5):2005</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190587">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2</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Performance &amp; Construction of Electric circulating Fans &amp; </a:t>
                      </a:r>
                      <a:br>
                        <a:rPr lang="en-US" sz="400">
                          <a:solidFill>
                            <a:srgbClr val="006699"/>
                          </a:solidFill>
                          <a:latin typeface="Arial"/>
                          <a:ea typeface="Times New Roman"/>
                          <a:cs typeface="Times New Roman"/>
                        </a:rPr>
                      </a:br>
                      <a:r>
                        <a:rPr lang="en-US" sz="400">
                          <a:solidFill>
                            <a:srgbClr val="006699"/>
                          </a:solidFill>
                          <a:latin typeface="Arial"/>
                          <a:ea typeface="Times New Roman"/>
                          <a:cs typeface="Times New Roman"/>
                        </a:rPr>
                        <a:t>Regulators (Ceiling &amp; dec head fans, pedestal fans &amp; table/cabin fans with in-built  regulators)</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BDS 818:1998 (BDS 181: '98, Amend 1: 06)</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127058">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3</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Tublar &amp; other switches for domestic &amp; similar purposes (Push button, Piano etc.)</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BDS 117:2005</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63529">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4</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Tubular Fluorescent Lamps</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BDS 292:2001</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63529">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5</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Ballast for Fluorescent  Lamps Performance Requirements</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BDS /IEC 60921:05</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127058">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6</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Two-Pin Plugs &amp; Socket-Outlets Reversible type for domestic use</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BDS 102:2005</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r>
              <a:tr h="63529">
                <a:tc>
                  <a:txBody>
                    <a:bodyPr/>
                    <a:lstStyle/>
                    <a:p>
                      <a:pPr marL="0" marR="0" algn="ctr">
                        <a:lnSpc>
                          <a:spcPct val="115000"/>
                        </a:lnSpc>
                        <a:spcBef>
                          <a:spcPts val="0"/>
                        </a:spcBef>
                        <a:spcAft>
                          <a:spcPts val="0"/>
                        </a:spcAft>
                      </a:pPr>
                      <a:r>
                        <a:rPr lang="en-US" sz="400">
                          <a:solidFill>
                            <a:srgbClr val="006699"/>
                          </a:solidFill>
                          <a:latin typeface="Arial"/>
                          <a:ea typeface="Times New Roman"/>
                          <a:cs typeface="Times New Roman"/>
                        </a:rPr>
                        <a:t>7</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a:solidFill>
                            <a:srgbClr val="006699"/>
                          </a:solidFill>
                          <a:latin typeface="Arial"/>
                          <a:ea typeface="Times New Roman"/>
                          <a:cs typeface="Times New Roman"/>
                        </a:rPr>
                        <a:t>Three-Pin Plugs &amp; Socket-Outlets</a:t>
                      </a:r>
                      <a:endParaRPr lang="en-US" sz="3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400" dirty="0">
                          <a:solidFill>
                            <a:srgbClr val="006699"/>
                          </a:solidFill>
                          <a:latin typeface="Arial"/>
                          <a:ea typeface="Times New Roman"/>
                          <a:cs typeface="Times New Roman"/>
                        </a:rPr>
                        <a:t>BDS 115:2005</a:t>
                      </a:r>
                      <a:endParaRPr lang="en-US" sz="300" dirty="0">
                        <a:latin typeface="Calibri"/>
                        <a:ea typeface="Calibri"/>
                        <a:cs typeface="Times New Roman"/>
                      </a:endParaRPr>
                    </a:p>
                  </a:txBody>
                  <a:tcPr marL="0" marR="0" marT="0" marB="0">
                    <a:lnL>
                      <a:noFill/>
                    </a:lnL>
                    <a:lnR>
                      <a:noFill/>
                    </a:lnR>
                    <a:lnT>
                      <a:noFill/>
                    </a:lnT>
                    <a:lnB>
                      <a:noFill/>
                    </a:lnB>
                    <a:solidFill>
                      <a:srgbClr val="EBEBEB"/>
                    </a:solidFill>
                  </a:tcPr>
                </a:tc>
              </a:tr>
            </a:tbl>
          </a:graphicData>
        </a:graphic>
      </p:graphicFrame>
      <p:sp>
        <p:nvSpPr>
          <p:cNvPr id="18" name="Rectangle 1"/>
          <p:cNvSpPr>
            <a:spLocks noChangeArrowheads="1"/>
          </p:cNvSpPr>
          <p:nvPr/>
        </p:nvSpPr>
        <p:spPr bwMode="auto">
          <a:xfrm>
            <a:off x="3810000" y="3200400"/>
            <a:ext cx="35052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6699"/>
                </a:solidFill>
                <a:effectLst/>
                <a:latin typeface="Arial" pitchFamily="34" charset="0"/>
                <a:ea typeface="Times New Roman" pitchFamily="18" charset="0"/>
                <a:cs typeface="Arial" pitchFamily="34" charset="0"/>
              </a:rPr>
              <a:t>D.</a:t>
            </a:r>
            <a:r>
              <a:rPr kumimoji="0" lang="en-US" sz="1200" b="1" i="0" u="none" strike="noStrike" cap="none" normalizeH="0" baseline="0" dirty="0" smtClean="0">
                <a:ln>
                  <a:noFill/>
                </a:ln>
                <a:solidFill>
                  <a:srgbClr val="006699"/>
                </a:solidFill>
                <a:effectLst/>
                <a:latin typeface="Calibri"/>
                <a:ea typeface="Times New Roman" pitchFamily="18" charset="0"/>
                <a:cs typeface="Arial" pitchFamily="34" charset="0"/>
              </a:rPr>
              <a:t> </a:t>
            </a:r>
            <a:r>
              <a:rPr kumimoji="0" lang="en-US" sz="1200" b="1" i="0" u="none" strike="noStrike" cap="none" normalizeH="0" baseline="0" dirty="0" smtClean="0">
                <a:ln>
                  <a:noFill/>
                </a:ln>
                <a:solidFill>
                  <a:srgbClr val="006699"/>
                </a:solidFill>
                <a:effectLst/>
                <a:latin typeface="Arial" pitchFamily="34" charset="0"/>
                <a:ea typeface="Times New Roman" pitchFamily="18" charset="0"/>
                <a:cs typeface="Arial" pitchFamily="34" charset="0"/>
              </a:rPr>
              <a:t> Electrical &amp; Electronic Products (07) Items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9" name="Table 18"/>
          <p:cNvGraphicFramePr>
            <a:graphicFrameLocks noGrp="1"/>
          </p:cNvGraphicFramePr>
          <p:nvPr/>
        </p:nvGraphicFramePr>
        <p:xfrm>
          <a:off x="3886200" y="5410200"/>
          <a:ext cx="3886200" cy="1135198"/>
        </p:xfrm>
        <a:graphic>
          <a:graphicData uri="http://schemas.openxmlformats.org/drawingml/2006/table">
            <a:tbl>
              <a:tblPr/>
              <a:tblGrid>
                <a:gridCol w="266374"/>
                <a:gridCol w="2159528"/>
                <a:gridCol w="1460298"/>
              </a:tblGrid>
              <a:tr h="163946">
                <a:tc>
                  <a:txBody>
                    <a:bodyPr/>
                    <a:lstStyle/>
                    <a:p>
                      <a:pPr marL="0" marR="0">
                        <a:lnSpc>
                          <a:spcPct val="115000"/>
                        </a:lnSpc>
                        <a:spcBef>
                          <a:spcPts val="0"/>
                        </a:spcBef>
                        <a:spcAft>
                          <a:spcPts val="0"/>
                        </a:spcAft>
                      </a:pPr>
                      <a:r>
                        <a:rPr lang="en-US" sz="900" b="1" dirty="0">
                          <a:solidFill>
                            <a:srgbClr val="FFFFFF"/>
                          </a:solidFill>
                          <a:latin typeface="Arial"/>
                          <a:ea typeface="Times New Roman"/>
                          <a:cs typeface="Times New Roman"/>
                        </a:rPr>
                        <a:t>Sl. No</a:t>
                      </a:r>
                      <a:endParaRPr lang="en-US" sz="900" dirty="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900" b="1">
                          <a:solidFill>
                            <a:srgbClr val="FFFFFF"/>
                          </a:solidFill>
                          <a:latin typeface="Arial"/>
                          <a:ea typeface="Times New Roman"/>
                          <a:cs typeface="Times New Roman"/>
                        </a:rPr>
                        <a:t>Name of the products</a:t>
                      </a:r>
                      <a:endParaRPr lang="en-US" sz="900">
                        <a:latin typeface="Calibri"/>
                        <a:ea typeface="Calibri"/>
                        <a:cs typeface="Times New Roman"/>
                      </a:endParaRPr>
                    </a:p>
                  </a:txBody>
                  <a:tcPr marL="0" marR="0" marT="0" marB="0">
                    <a:lnL>
                      <a:noFill/>
                    </a:lnL>
                    <a:lnR>
                      <a:noFill/>
                    </a:lnR>
                    <a:lnT>
                      <a:noFill/>
                    </a:lnT>
                    <a:lnB>
                      <a:noFill/>
                    </a:lnB>
                    <a:solidFill>
                      <a:srgbClr val="0099CC"/>
                    </a:solidFill>
                  </a:tcPr>
                </a:tc>
                <a:tc>
                  <a:txBody>
                    <a:bodyPr/>
                    <a:lstStyle/>
                    <a:p>
                      <a:pPr marL="0" marR="0">
                        <a:lnSpc>
                          <a:spcPct val="115000"/>
                        </a:lnSpc>
                        <a:spcBef>
                          <a:spcPts val="0"/>
                        </a:spcBef>
                        <a:spcAft>
                          <a:spcPts val="0"/>
                        </a:spcAft>
                      </a:pPr>
                      <a:r>
                        <a:rPr lang="en-US" sz="900" b="1">
                          <a:solidFill>
                            <a:srgbClr val="FFFFFF"/>
                          </a:solidFill>
                          <a:latin typeface="Arial"/>
                          <a:ea typeface="Times New Roman"/>
                          <a:cs typeface="Times New Roman"/>
                        </a:rPr>
                        <a:t>Standards NO.</a:t>
                      </a:r>
                      <a:endParaRPr lang="en-US" sz="900">
                        <a:latin typeface="Calibri"/>
                        <a:ea typeface="Calibri"/>
                        <a:cs typeface="Times New Roman"/>
                      </a:endParaRPr>
                    </a:p>
                  </a:txBody>
                  <a:tcPr marL="0" marR="0" marT="0" marB="0">
                    <a:lnL>
                      <a:noFill/>
                    </a:lnL>
                    <a:lnR>
                      <a:noFill/>
                    </a:lnR>
                    <a:lnT>
                      <a:noFill/>
                    </a:lnT>
                    <a:lnB>
                      <a:noFill/>
                    </a:lnB>
                    <a:solidFill>
                      <a:srgbClr val="0099CC"/>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1</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Cement</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EN 197-1:2003</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2</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Ceramic Tablewares</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485:2006</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163946">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3</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G P Sheet (Including  Corrugated Sheet)</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a:solidFill>
                            <a:srgbClr val="006699"/>
                          </a:solidFill>
                          <a:latin typeface="Arial"/>
                          <a:ea typeface="Times New Roman"/>
                          <a:cs typeface="Times New Roman"/>
                        </a:rPr>
                        <a:t>BDS 1122: 2007</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r>
              <a:tr h="327892">
                <a:tc>
                  <a:txBody>
                    <a:bodyPr/>
                    <a:lstStyle/>
                    <a:p>
                      <a:pPr marL="0" marR="0" algn="ctr">
                        <a:lnSpc>
                          <a:spcPct val="115000"/>
                        </a:lnSpc>
                        <a:spcBef>
                          <a:spcPts val="0"/>
                        </a:spcBef>
                        <a:spcAft>
                          <a:spcPts val="0"/>
                        </a:spcAft>
                      </a:pPr>
                      <a:r>
                        <a:rPr lang="en-US" sz="900">
                          <a:solidFill>
                            <a:srgbClr val="006699"/>
                          </a:solidFill>
                          <a:latin typeface="Arial"/>
                          <a:ea typeface="Times New Roman"/>
                          <a:cs typeface="Times New Roman"/>
                        </a:rPr>
                        <a:t>4</a:t>
                      </a:r>
                      <a:endParaRPr lang="en-US" sz="90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dirty="0">
                          <a:solidFill>
                            <a:srgbClr val="006699"/>
                          </a:solidFill>
                          <a:latin typeface="Arial"/>
                          <a:ea typeface="Times New Roman"/>
                          <a:cs typeface="Times New Roman"/>
                        </a:rPr>
                        <a:t>Ceramic Tiles- definitions, Classifications characteristics &amp; marking</a:t>
                      </a:r>
                      <a:endParaRPr lang="en-US" sz="900" dirty="0">
                        <a:latin typeface="Calibri"/>
                        <a:ea typeface="Calibri"/>
                        <a:cs typeface="Times New Roman"/>
                      </a:endParaRPr>
                    </a:p>
                  </a:txBody>
                  <a:tcPr marL="0" marR="0" marT="0" marB="0">
                    <a:lnL>
                      <a:noFill/>
                    </a:lnL>
                    <a:lnR>
                      <a:noFill/>
                    </a:lnR>
                    <a:lnT>
                      <a:noFill/>
                    </a:lnT>
                    <a:lnB>
                      <a:noFill/>
                    </a:lnB>
                    <a:solidFill>
                      <a:srgbClr val="EBEBEB"/>
                    </a:solidFill>
                  </a:tcPr>
                </a:tc>
                <a:tc>
                  <a:txBody>
                    <a:bodyPr/>
                    <a:lstStyle/>
                    <a:p>
                      <a:pPr marL="0" marR="0">
                        <a:lnSpc>
                          <a:spcPct val="115000"/>
                        </a:lnSpc>
                        <a:spcBef>
                          <a:spcPts val="0"/>
                        </a:spcBef>
                        <a:spcAft>
                          <a:spcPts val="0"/>
                        </a:spcAft>
                      </a:pPr>
                      <a:r>
                        <a:rPr lang="en-US" sz="900" dirty="0">
                          <a:solidFill>
                            <a:srgbClr val="006699"/>
                          </a:solidFill>
                          <a:latin typeface="Arial"/>
                          <a:ea typeface="Times New Roman"/>
                          <a:cs typeface="Times New Roman"/>
                        </a:rPr>
                        <a:t>BDS/ISO 13006: 2006</a:t>
                      </a:r>
                      <a:endParaRPr lang="en-US" sz="900" dirty="0">
                        <a:latin typeface="Calibri"/>
                        <a:ea typeface="Calibri"/>
                        <a:cs typeface="Times New Roman"/>
                      </a:endParaRPr>
                    </a:p>
                  </a:txBody>
                  <a:tcPr marL="0" marR="0" marT="0" marB="0">
                    <a:lnL>
                      <a:noFill/>
                    </a:lnL>
                    <a:lnR>
                      <a:noFill/>
                    </a:lnR>
                    <a:lnT>
                      <a:noFill/>
                    </a:lnT>
                    <a:lnB>
                      <a:noFill/>
                    </a:lnB>
                    <a:solidFill>
                      <a:srgbClr val="EBEBEB"/>
                    </a:solidFill>
                  </a:tcPr>
                </a:tc>
              </a:tr>
            </a:tbl>
          </a:graphicData>
        </a:graphic>
      </p:graphicFrame>
      <p:sp>
        <p:nvSpPr>
          <p:cNvPr id="20" name="Rectangle 19"/>
          <p:cNvSpPr/>
          <p:nvPr/>
        </p:nvSpPr>
        <p:spPr>
          <a:xfrm>
            <a:off x="3810000" y="5105400"/>
            <a:ext cx="2729080" cy="307777"/>
          </a:xfrm>
          <a:prstGeom prst="rect">
            <a:avLst/>
          </a:prstGeom>
        </p:spPr>
        <p:txBody>
          <a:bodyPr wrap="none">
            <a:spAutoFit/>
          </a:bodyPr>
          <a:lstStyle/>
          <a:p>
            <a:r>
              <a:rPr lang="en-US" sz="1400" b="1" dirty="0" smtClean="0"/>
              <a:t>E. Engineering Products (04) Items</a:t>
            </a:r>
            <a:endParaRPr lang="en-US" sz="1400" dirty="0"/>
          </a:p>
        </p:txBody>
      </p:sp>
      <p:sp>
        <p:nvSpPr>
          <p:cNvPr id="15" name="Slide Number Placeholder 14"/>
          <p:cNvSpPr>
            <a:spLocks noGrp="1"/>
          </p:cNvSpPr>
          <p:nvPr>
            <p:ph type="sldNum" sz="quarter" idx="12"/>
          </p:nvPr>
        </p:nvSpPr>
        <p:spPr/>
        <p:txBody>
          <a:bodyPr/>
          <a:lstStyle/>
          <a:p>
            <a:fld id="{ADC39E4C-8762-490F-9B20-345553BBB5C9}"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Contents</a:t>
            </a:r>
            <a:endParaRPr lang="en-US" dirty="0"/>
          </a:p>
        </p:txBody>
      </p:sp>
      <p:sp>
        <p:nvSpPr>
          <p:cNvPr id="3" name="Content Placeholder 2"/>
          <p:cNvSpPr>
            <a:spLocks noGrp="1"/>
          </p:cNvSpPr>
          <p:nvPr>
            <p:ph idx="1"/>
          </p:nvPr>
        </p:nvSpPr>
        <p:spPr>
          <a:xfrm>
            <a:off x="381000" y="1524000"/>
            <a:ext cx="8229600" cy="4830763"/>
          </a:xfrm>
        </p:spPr>
        <p:txBody>
          <a:bodyPr>
            <a:normAutofit/>
          </a:bodyPr>
          <a:lstStyle/>
          <a:p>
            <a:pPr marL="457200" indent="-457200">
              <a:buFont typeface="+mj-lt"/>
              <a:buAutoNum type="arabicPeriod"/>
            </a:pPr>
            <a:r>
              <a:rPr lang="en-US" sz="2400" dirty="0" smtClean="0"/>
              <a:t>Ongoing Studies: Goals and Objectives</a:t>
            </a:r>
          </a:p>
          <a:p>
            <a:pPr marL="457200" indent="-457200">
              <a:buFont typeface="+mj-lt"/>
              <a:buAutoNum type="arabicPeriod"/>
            </a:pPr>
            <a:r>
              <a:rPr lang="en-US" sz="2400" dirty="0" smtClean="0"/>
              <a:t>Key findings from the first phase of the study</a:t>
            </a:r>
          </a:p>
          <a:p>
            <a:pPr marL="457200" indent="-457200">
              <a:buFont typeface="+mj-lt"/>
              <a:buAutoNum type="arabicPeriod"/>
            </a:pPr>
            <a:r>
              <a:rPr lang="en-US" sz="2400" dirty="0" smtClean="0"/>
              <a:t>Need and rationale for the second phase of the study</a:t>
            </a:r>
          </a:p>
          <a:p>
            <a:pPr marL="457200" indent="-457200">
              <a:buFont typeface="+mj-lt"/>
              <a:buAutoNum type="arabicPeriod"/>
            </a:pPr>
            <a:r>
              <a:rPr lang="en-US" sz="2400" dirty="0" smtClean="0"/>
              <a:t>How to/why push the agenda for cross-border transport facilitation and mutual recognition of standards</a:t>
            </a:r>
          </a:p>
          <a:p>
            <a:pPr marL="457200" indent="-457200">
              <a:buFont typeface="+mj-lt"/>
              <a:buAutoNum type="arabicPeriod"/>
            </a:pPr>
            <a:r>
              <a:rPr lang="en-US" sz="2400" dirty="0" smtClean="0"/>
              <a:t>The Expected outcomes/benefits</a:t>
            </a:r>
          </a:p>
          <a:p>
            <a:pPr marL="457200" indent="-457200">
              <a:buFont typeface="+mj-lt"/>
              <a:buAutoNum type="arabicPeriod"/>
            </a:pPr>
            <a:r>
              <a:rPr lang="en-US" sz="2400" dirty="0" smtClean="0"/>
              <a:t>Outline of a model to quantify the benefits accruing from cross-border trade facilitation </a:t>
            </a:r>
            <a:endParaRPr lang="en-US" sz="2400" dirty="0"/>
          </a:p>
        </p:txBody>
      </p:sp>
      <p:sp>
        <p:nvSpPr>
          <p:cNvPr id="4" name="Slide Number Placeholder 3"/>
          <p:cNvSpPr>
            <a:spLocks noGrp="1"/>
          </p:cNvSpPr>
          <p:nvPr>
            <p:ph type="sldNum" sz="quarter" idx="12"/>
          </p:nvPr>
        </p:nvSpPr>
        <p:spPr/>
        <p:txBody>
          <a:bodyPr/>
          <a:lstStyle/>
          <a:p>
            <a:fld id="{ADC39E4C-8762-490F-9B20-345553BBB5C9}"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228600"/>
            <a:ext cx="8229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533400" y="1295400"/>
            <a:ext cx="8229600" cy="5211763"/>
          </a:xfrm>
        </p:spPr>
        <p:txBody>
          <a:bodyPr>
            <a:normAutofit lnSpcReduction="10000"/>
          </a:bodyPr>
          <a:lstStyle/>
          <a:p>
            <a:r>
              <a:rPr lang="en-US" sz="2000" b="1" i="1" dirty="0" smtClean="0"/>
              <a:t>Proposed Road Map for </a:t>
            </a:r>
            <a:r>
              <a:rPr lang="en-US" sz="2000" b="1" i="1" dirty="0" err="1" smtClean="0"/>
              <a:t>Upgradation</a:t>
            </a:r>
            <a:r>
              <a:rPr lang="en-US" sz="2000" b="1" i="1" dirty="0" smtClean="0"/>
              <a:t> of BSTI Labs</a:t>
            </a:r>
            <a:endParaRPr lang="en-US" sz="2000" dirty="0" smtClean="0"/>
          </a:p>
          <a:p>
            <a:r>
              <a:rPr lang="en-US" sz="2000" dirty="0" smtClean="0"/>
              <a:t>Indian Prime Minister has agreed to support the </a:t>
            </a:r>
            <a:r>
              <a:rPr lang="en-US" sz="2000" dirty="0" err="1" smtClean="0"/>
              <a:t>upgradation</a:t>
            </a:r>
            <a:r>
              <a:rPr lang="en-US" sz="2000" dirty="0" smtClean="0"/>
              <a:t> of the Bangladesh Standard Testing Institute (BSTI) with a view to building capacity on certification.</a:t>
            </a:r>
          </a:p>
          <a:p>
            <a:r>
              <a:rPr lang="en-US" sz="2000" dirty="0" smtClean="0"/>
              <a:t>According to the Roadmap</a:t>
            </a:r>
          </a:p>
          <a:p>
            <a:r>
              <a:rPr lang="en-US" sz="2000" dirty="0" smtClean="0"/>
              <a:t>BSTI is to send pre‐assessment reports and report on actions taken and under process by BSTI to Norwegian Accreditation Authority (NAA) and Bureau of Indian Standards (BIS).</a:t>
            </a:r>
          </a:p>
          <a:p>
            <a:r>
              <a:rPr lang="en-US" sz="2000" dirty="0" smtClean="0"/>
              <a:t>BIS resource persons will visit BSTI to provide technical assistance to address issues of accreditation. Additional trainings may be arranged.</a:t>
            </a:r>
          </a:p>
          <a:p>
            <a:r>
              <a:rPr lang="en-US" sz="2000" dirty="0" smtClean="0"/>
              <a:t>If NAA gives a sensitive response, BSTI will immediately apply to the National Accreditation Board for Testing and Calibration laboratories (NABL) of India for accreditation of its food laboratory. There is a strong case for giving this route due priority.</a:t>
            </a:r>
          </a:p>
          <a:p>
            <a:r>
              <a:rPr lang="en-US" sz="2000" dirty="0" smtClean="0"/>
              <a:t>After completion of all due processes, the BIS team may visit BSTI and make recommendations. </a:t>
            </a:r>
          </a:p>
        </p:txBody>
      </p:sp>
      <p:sp>
        <p:nvSpPr>
          <p:cNvPr id="5" name="Title 1"/>
          <p:cNvSpPr txBox="1">
            <a:spLocks/>
          </p:cNvSpPr>
          <p:nvPr/>
        </p:nvSpPr>
        <p:spPr>
          <a:xfrm>
            <a:off x="304800" y="685800"/>
            <a:ext cx="82296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smtClean="0">
                <a:ln>
                  <a:noFill/>
                </a:ln>
                <a:solidFill>
                  <a:schemeClr val="tx1"/>
                </a:solidFill>
                <a:effectLst/>
                <a:uLnTx/>
                <a:uFillTx/>
                <a:latin typeface="+mj-lt"/>
                <a:ea typeface="+mj-ea"/>
                <a:cs typeface="+mj-cs"/>
              </a:rPr>
              <a:t>3. SPS related issues in case of Bangladesh</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
        <p:nvSpPr>
          <p:cNvPr id="6" name="Slide Number Placeholder 5"/>
          <p:cNvSpPr>
            <a:spLocks noGrp="1"/>
          </p:cNvSpPr>
          <p:nvPr>
            <p:ph type="sldNum" sz="quarter" idx="12"/>
          </p:nvPr>
        </p:nvSpPr>
        <p:spPr/>
        <p:txBody>
          <a:bodyPr/>
          <a:lstStyle/>
          <a:p>
            <a:fld id="{ADC39E4C-8762-490F-9B20-345553BBB5C9}"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r>
              <a:rPr lang="en-US" sz="2000" dirty="0" smtClean="0"/>
              <a:t>BSTI had initially applied for accreditation of the product certification system to NABCB (National Accreditation Board for Certification Bodies), India incorporating 5 products namely </a:t>
            </a:r>
            <a:r>
              <a:rPr lang="en-US" sz="2000" dirty="0" err="1" smtClean="0"/>
              <a:t>i</a:t>
            </a:r>
            <a:r>
              <a:rPr lang="en-US" sz="2000" dirty="0" smtClean="0"/>
              <a:t>) Protein Rich Biscuit, ii) Wafer Biscuit, iii) Edible Gel, iv) Fruit Drinks &amp; v) Chutney as the scope of accreditation. </a:t>
            </a:r>
          </a:p>
          <a:p>
            <a:r>
              <a:rPr lang="en-US" sz="2000" dirty="0" smtClean="0"/>
              <a:t>NABCB has accorded accreditation of BSTI product certification system for a period of 3 years starting from 9 January 2012.</a:t>
            </a:r>
          </a:p>
          <a:p>
            <a:endParaRPr lang="en-US" sz="2000" dirty="0"/>
          </a:p>
        </p:txBody>
      </p:sp>
      <p:sp>
        <p:nvSpPr>
          <p:cNvPr id="4" name="Title 1"/>
          <p:cNvSpPr txBox="1">
            <a:spLocks noGrp="1"/>
          </p:cNvSpPr>
          <p:nvPr>
            <p:ph type="title"/>
          </p:nvPr>
        </p:nvSpPr>
        <p:spPr>
          <a:xfrm>
            <a:off x="457200" y="704088"/>
            <a:ext cx="8229600" cy="51511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ADC39E4C-8762-490F-9B20-345553BBB5C9}"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274638"/>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304800" y="838200"/>
            <a:ext cx="8534400" cy="5715000"/>
          </a:xfrm>
        </p:spPr>
        <p:txBody>
          <a:bodyPr>
            <a:noAutofit/>
          </a:bodyPr>
          <a:lstStyle/>
          <a:p>
            <a:r>
              <a:rPr lang="en-GB" sz="1800" b="1" dirty="0" smtClean="0"/>
              <a:t>Sanitary and phytosanitary (SPS) standards</a:t>
            </a:r>
          </a:p>
          <a:p>
            <a:r>
              <a:rPr lang="en-GB" sz="1800" dirty="0" smtClean="0"/>
              <a:t>Sanitary standards in Bangladesh are governed by the Pure Food Ordinance 1959, as revised by Food Safety Ordinance 1994;  and the Pure Food Rules.  </a:t>
            </a:r>
          </a:p>
          <a:p>
            <a:r>
              <a:rPr lang="en-GB" sz="1800" dirty="0" smtClean="0"/>
              <a:t>Phytosanitary standards in Bangladesh are governed by the Destructive Insects and Pest Rules 1966 and the Plant Quarantine Act 2011.  </a:t>
            </a:r>
          </a:p>
          <a:p>
            <a:pPr lvl="1"/>
            <a:r>
              <a:rPr lang="en-GB" sz="1800" dirty="0" smtClean="0"/>
              <a:t>Formulation of rules under the Plant Quarantine Act, 2011 is under way.</a:t>
            </a:r>
          </a:p>
          <a:p>
            <a:r>
              <a:rPr lang="en-GB" sz="1800" dirty="0" smtClean="0"/>
              <a:t> Sanitary and phytosanitary standards are also governed by other legal instruments</a:t>
            </a:r>
          </a:p>
          <a:p>
            <a:pPr lvl="1"/>
            <a:r>
              <a:rPr lang="en-GB" sz="1800" dirty="0" smtClean="0"/>
              <a:t>Bangladesh Diseases of Animal Act, 2005 and Bangladesh Diseases of Animal Rules, 2008, Bangladesh Animal and Animal Product Act, 2005, Bangladesh Fish and Animal Feed Act, 2010 and Bangladesh Animal Slaughter and Meat Quality Control Act 2011. </a:t>
            </a:r>
          </a:p>
          <a:p>
            <a:r>
              <a:rPr lang="en-GB" sz="1800" dirty="0" smtClean="0"/>
              <a:t>SPS measures in the fisheries sector for both the export market and for domestic consumption</a:t>
            </a:r>
          </a:p>
          <a:p>
            <a:pPr lvl="1"/>
            <a:r>
              <a:rPr lang="en-GB" sz="1800" dirty="0" smtClean="0"/>
              <a:t>Fish and Fish Products (Inspection &amp; Quality Control) ordinance, 1983;  Fish and Fish Products (Inspection &amp; Quality Control) Rules, 1997 (Amended in 2008);  Fish Feed and Animal feed Act, 2010;  Fish Feed Rules, 2011;  Fish Hatchery Act, 2010;  Fish Hatchery Rules, 2011</a:t>
            </a:r>
          </a:p>
          <a:p>
            <a:r>
              <a:rPr lang="en-GB" sz="1800" dirty="0" smtClean="0"/>
              <a:t>SPS matters are handled by the Ministries of Agriculture, Health, and Fisheries and Livestock.</a:t>
            </a:r>
            <a:endParaRPr lang="en-US" sz="1800" dirty="0"/>
          </a:p>
        </p:txBody>
      </p:sp>
      <p:sp>
        <p:nvSpPr>
          <p:cNvPr id="5" name="Slide Number Placeholder 4"/>
          <p:cNvSpPr>
            <a:spLocks noGrp="1"/>
          </p:cNvSpPr>
          <p:nvPr>
            <p:ph type="sldNum" sz="quarter" idx="12"/>
          </p:nvPr>
        </p:nvSpPr>
        <p:spPr/>
        <p:txBody>
          <a:bodyPr/>
          <a:lstStyle/>
          <a:p>
            <a:fld id="{ADC39E4C-8762-490F-9B20-345553BBB5C9}"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274638"/>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304800" y="990600"/>
            <a:ext cx="8382000" cy="5334000"/>
          </a:xfrm>
        </p:spPr>
        <p:txBody>
          <a:bodyPr>
            <a:normAutofit/>
          </a:bodyPr>
          <a:lstStyle/>
          <a:p>
            <a:r>
              <a:rPr lang="en-GB" sz="2000" b="1" dirty="0" smtClean="0"/>
              <a:t>Ministry of Agriculture </a:t>
            </a:r>
            <a:endParaRPr lang="en-US" sz="2000" b="1" dirty="0" smtClean="0"/>
          </a:p>
          <a:p>
            <a:r>
              <a:rPr lang="en-GB" sz="2000" dirty="0" smtClean="0"/>
              <a:t>For the import of regulated articles:  (a) issuance of Import Permit which contains phytosanitary requirements for concerned  commodities;  (b) compliance with Destructive Insects and Pests Rules, 1966 amended up to July, 1989 and Plant Quarantine Act, 2012;  (c) activities at the point of entry including:  documentation check, verification of consignment integrity, phytosanitary inspection, sampling, testing and treatment (if required),  detention of consignment.</a:t>
            </a:r>
          </a:p>
          <a:p>
            <a:r>
              <a:rPr lang="en-GB" sz="2000" dirty="0" smtClean="0"/>
              <a:t>Bangladesh has 26 plant quarantine stations/entry points, three of which are located in three international airports, two in seaports, one in a river port, one in an ICD (Inland Container Depot), and the other 19 quarantine stations are located in 19 border land ports.</a:t>
            </a:r>
          </a:p>
          <a:p>
            <a:r>
              <a:rPr lang="en-GB" sz="2000" dirty="0" smtClean="0"/>
              <a:t>Any plants or plant products whether meeting the Phytosanitary requirement or not must be inspected by the plant quarantine officials before release of the consignment.</a:t>
            </a:r>
            <a:endParaRPr lang="en-US" sz="2000" dirty="0"/>
          </a:p>
        </p:txBody>
      </p:sp>
      <p:sp>
        <p:nvSpPr>
          <p:cNvPr id="5" name="Slide Number Placeholder 4"/>
          <p:cNvSpPr>
            <a:spLocks noGrp="1"/>
          </p:cNvSpPr>
          <p:nvPr>
            <p:ph type="sldNum" sz="quarter" idx="12"/>
          </p:nvPr>
        </p:nvSpPr>
        <p:spPr/>
        <p:txBody>
          <a:bodyPr/>
          <a:lstStyle/>
          <a:p>
            <a:fld id="{ADC39E4C-8762-490F-9B20-345553BBB5C9}"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274638"/>
            <a:ext cx="8229600" cy="411162"/>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457200" y="838200"/>
            <a:ext cx="8229600" cy="5638800"/>
          </a:xfrm>
        </p:spPr>
        <p:txBody>
          <a:bodyPr>
            <a:normAutofit/>
          </a:bodyPr>
          <a:lstStyle/>
          <a:p>
            <a:r>
              <a:rPr lang="en-GB" sz="1800" b="1" i="1" dirty="0" smtClean="0"/>
              <a:t>Ministry of Health and Family Welfare (MOHFW)</a:t>
            </a:r>
            <a:endParaRPr lang="en-US" sz="1800" b="1" i="1" dirty="0" smtClean="0"/>
          </a:p>
          <a:p>
            <a:r>
              <a:rPr lang="en-GB" sz="1800" dirty="0" smtClean="0"/>
              <a:t>Bangladesh has adopted International Health Regulation (2005) (IHR 2005) of the World Health Organization (WHO) regarding ship sanitation at ports of entry (POE).  The procedures include environmental sanitation, ship inspection, and </a:t>
            </a:r>
            <a:r>
              <a:rPr lang="en-GB" sz="1800" dirty="0" err="1" smtClean="0"/>
              <a:t>deratting</a:t>
            </a:r>
            <a:r>
              <a:rPr lang="en-GB" sz="1800" dirty="0" smtClean="0"/>
              <a:t> at POE. </a:t>
            </a:r>
          </a:p>
          <a:p>
            <a:r>
              <a:rPr lang="en-GB" sz="1800" dirty="0" smtClean="0"/>
              <a:t>The Public Health Laboratory (PHL) is responsible for checking the quality of food in order to protect the consumer from unsafe, adulterated or contaminated food as per Pure Food Ordinance, 1959 and Pure Food Rules, 1967.  </a:t>
            </a:r>
          </a:p>
          <a:p>
            <a:r>
              <a:rPr lang="en-GB" sz="1800" dirty="0" smtClean="0"/>
              <a:t>The Pure Food Ordinance and Pure Food Rules contain 107 items of notified food, specified in:  (1) milk and milk products;  (2) edible oils and oil products;  (3) sweetening agents;  (4) cereals and their products;  (5) starchy foods;  (6) non-alcoholic beverages;  (7) spices;  (8) fruits, vegetables, and miscellaneous products;  (9) tea and coffee;  (10) bakery and confectionary products;  (11) iodized salts;  and (12) canned food.</a:t>
            </a:r>
            <a:endParaRPr lang="en-US" sz="1800" dirty="0"/>
          </a:p>
        </p:txBody>
      </p:sp>
      <p:sp>
        <p:nvSpPr>
          <p:cNvPr id="5" name="Slide Number Placeholder 4"/>
          <p:cNvSpPr>
            <a:spLocks noGrp="1"/>
          </p:cNvSpPr>
          <p:nvPr>
            <p:ph type="sldNum" sz="quarter" idx="12"/>
          </p:nvPr>
        </p:nvSpPr>
        <p:spPr/>
        <p:txBody>
          <a:bodyPr/>
          <a:lstStyle/>
          <a:p>
            <a:fld id="{ADC39E4C-8762-490F-9B20-345553BBB5C9}"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274638"/>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228600" y="914400"/>
            <a:ext cx="8763000" cy="5715000"/>
          </a:xfrm>
        </p:spPr>
        <p:txBody>
          <a:bodyPr>
            <a:noAutofit/>
          </a:bodyPr>
          <a:lstStyle/>
          <a:p>
            <a:r>
              <a:rPr lang="en-GB" sz="1800" b="1" i="1" dirty="0" smtClean="0"/>
              <a:t>Ministry of Fisheries and Livestock (MFL)</a:t>
            </a:r>
            <a:endParaRPr lang="en-US" sz="1800" b="1" i="1" dirty="0" smtClean="0"/>
          </a:p>
          <a:p>
            <a:r>
              <a:rPr lang="en-GB" sz="1800" dirty="0" smtClean="0"/>
              <a:t>The Bangladesh Diseases of Animals Act, 2005, the Bangladesh Animal and Animal Product Quarantine Act, 2005, and the Bangladesh Wildlife (Preservation) (Amendment) Act, 1974 are the three main legal instruments for keeping Bangladesh free from HPAI/H5N1 in animals and enables the control and eradication of the disease in case of an outbreak.  Moreover, the Bangladesh Penal Code (BPC), Bangladesh Customs Act, 1969, and Imports and Exports (Control) Act, 1950 Section 3A, are used for quarantine and import bans.</a:t>
            </a:r>
          </a:p>
          <a:p>
            <a:r>
              <a:rPr lang="en-GB" sz="1800" dirty="0" smtClean="0"/>
              <a:t>For fish and fish products, SPS standards are governed by Fish and Fish Products (Inspection and Quality Control) Ordinance, 1983 and Fish and Fish Products (Inspection &amp; Quality Control) Rules, 1997 (Amended in 2008).  </a:t>
            </a:r>
          </a:p>
          <a:p>
            <a:r>
              <a:rPr lang="en-GB" sz="1800" b="1" dirty="0" smtClean="0"/>
              <a:t>Labelling requirements </a:t>
            </a:r>
            <a:endParaRPr lang="en-US" sz="1800" b="1" dirty="0" smtClean="0"/>
          </a:p>
          <a:p>
            <a:r>
              <a:rPr lang="en-GB" sz="1800" dirty="0" smtClean="0"/>
              <a:t>To protect the interests of the consumer and to maintain a standard labelling system, the Government has promulgated The Bangladesh Standards of Weights &amp; Measures (Packaged Commodities) Rules, 2007 under the Weights and Measures Ordinance, 1982.  </a:t>
            </a:r>
          </a:p>
          <a:p>
            <a:r>
              <a:rPr lang="en-GB" sz="1800" dirty="0" smtClean="0"/>
              <a:t>Accordingly the following declarations have to be made on every package:  name and address of the manufacturer and packer;  common or generic name of the product with all ingredients;  net weight;  date of manufacture and date of expiry;  retail price of the package.</a:t>
            </a:r>
            <a:endParaRPr lang="en-US" sz="1800" dirty="0"/>
          </a:p>
        </p:txBody>
      </p:sp>
      <p:sp>
        <p:nvSpPr>
          <p:cNvPr id="5" name="Slide Number Placeholder 4"/>
          <p:cNvSpPr>
            <a:spLocks noGrp="1"/>
          </p:cNvSpPr>
          <p:nvPr>
            <p:ph type="sldNum" sz="quarter" idx="12"/>
          </p:nvPr>
        </p:nvSpPr>
        <p:spPr/>
        <p:txBody>
          <a:bodyPr/>
          <a:lstStyle/>
          <a:p>
            <a:fld id="{ADC39E4C-8762-490F-9B20-345553BBB5C9}"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228600" y="1295400"/>
            <a:ext cx="8686800" cy="5257800"/>
          </a:xfrm>
        </p:spPr>
        <p:txBody>
          <a:bodyPr>
            <a:normAutofit/>
          </a:bodyPr>
          <a:lstStyle/>
          <a:p>
            <a:pPr marL="274320" indent="-274320" algn="just" eaLnBrk="1" fontAlgn="auto" hangingPunct="1">
              <a:lnSpc>
                <a:spcPct val="80000"/>
              </a:lnSpc>
              <a:spcAft>
                <a:spcPts val="600"/>
              </a:spcAft>
              <a:buClr>
                <a:schemeClr val="accent3"/>
              </a:buClr>
              <a:buFont typeface="Wingdings 2"/>
              <a:buChar char=""/>
              <a:defRPr/>
            </a:pPr>
            <a:r>
              <a:rPr lang="en-US" altLang="ja-JP" sz="2000" dirty="0" smtClean="0">
                <a:ea typeface="ＭＳ Ｐゴシック" pitchFamily="34" charset="-128"/>
              </a:rPr>
              <a:t>The Agreement on the Establishment of the South Asia Regional Standards Organization (SARSO), was signed at 15th SAARC Summit held in Colombo, Sri Lanka on 2nd - 3rd August, 2008, by the Foreign Ministers of the SAARC Member States</a:t>
            </a:r>
          </a:p>
          <a:p>
            <a:pPr marL="274320" indent="-274320" algn="just" eaLnBrk="1" fontAlgn="auto" hangingPunct="1">
              <a:lnSpc>
                <a:spcPct val="80000"/>
              </a:lnSpc>
              <a:spcAft>
                <a:spcPts val="600"/>
              </a:spcAft>
              <a:buClr>
                <a:schemeClr val="accent3"/>
              </a:buClr>
              <a:buFont typeface="Wingdings 2"/>
              <a:buChar char=""/>
              <a:defRPr/>
            </a:pPr>
            <a:r>
              <a:rPr lang="en-US" altLang="ja-JP" sz="2000" dirty="0" smtClean="0">
                <a:ea typeface="ＭＳ Ｐゴシック" pitchFamily="34" charset="-128"/>
              </a:rPr>
              <a:t>The Agreement on establishment of SARSO has since been ratified by all Member States with Afghanistan ratifying the Agreement in May 2011.</a:t>
            </a:r>
          </a:p>
          <a:p>
            <a:pPr marL="274320" indent="-274320" algn="just" eaLnBrk="1" fontAlgn="auto" hangingPunct="1">
              <a:lnSpc>
                <a:spcPct val="80000"/>
              </a:lnSpc>
              <a:spcAft>
                <a:spcPts val="600"/>
              </a:spcAft>
              <a:buClr>
                <a:schemeClr val="accent3"/>
              </a:buClr>
              <a:buFont typeface="Wingdings 2"/>
              <a:buChar char=""/>
              <a:defRPr/>
            </a:pPr>
            <a:r>
              <a:rPr lang="en-US" altLang="ja-JP" sz="2000" dirty="0" smtClean="0">
                <a:ea typeface="ＭＳ Ｐゴシック" pitchFamily="34" charset="-128"/>
              </a:rPr>
              <a:t>The Agreement on establishment of SARSO has entered into force with effect from 25 August 2011 with issuance of Notification to this effect by the SAARC Secretariat.</a:t>
            </a:r>
          </a:p>
          <a:p>
            <a:pPr marL="274320" indent="-274320" algn="just" eaLnBrk="1" fontAlgn="auto" hangingPunct="1">
              <a:lnSpc>
                <a:spcPct val="80000"/>
              </a:lnSpc>
              <a:spcAft>
                <a:spcPts val="600"/>
              </a:spcAft>
              <a:buClr>
                <a:schemeClr val="accent3"/>
              </a:buClr>
              <a:buFont typeface="Wingdings 2"/>
              <a:buChar char=""/>
              <a:defRPr/>
            </a:pPr>
            <a:r>
              <a:rPr lang="en-US" altLang="ja-JP" sz="2000" dirty="0" smtClean="0">
                <a:ea typeface="ＭＳ Ｐゴシック" pitchFamily="34" charset="-128"/>
              </a:rPr>
              <a:t>SARSO is to be located in Dhaka, Bangladesh</a:t>
            </a:r>
          </a:p>
          <a:p>
            <a:pPr algn="just">
              <a:lnSpc>
                <a:spcPct val="80000"/>
              </a:lnSpc>
              <a:spcAft>
                <a:spcPts val="600"/>
              </a:spcAft>
              <a:defRPr/>
            </a:pPr>
            <a:r>
              <a:rPr lang="en-GB" sz="2000" dirty="0" smtClean="0"/>
              <a:t>One of the major objectives of SARSO is to develop SAARC standards on the products of regional/sub-regional interest</a:t>
            </a:r>
          </a:p>
          <a:p>
            <a:pPr marL="274320" indent="-274320" algn="just" eaLnBrk="1" fontAlgn="auto" hangingPunct="1">
              <a:lnSpc>
                <a:spcPct val="80000"/>
              </a:lnSpc>
              <a:spcAft>
                <a:spcPts val="600"/>
              </a:spcAft>
              <a:buClr>
                <a:schemeClr val="accent3"/>
              </a:buClr>
              <a:buFont typeface="Wingdings 2"/>
              <a:buChar char=""/>
              <a:defRPr/>
            </a:pPr>
            <a:endParaRPr lang="en-US" altLang="ja-JP" sz="2000" dirty="0" smtClean="0">
              <a:ea typeface="ＭＳ Ｐゴシック" pitchFamily="34" charset="-128"/>
            </a:endParaRPr>
          </a:p>
          <a:p>
            <a:pPr marL="274320" indent="-274320" algn="just" eaLnBrk="1" fontAlgn="auto" hangingPunct="1">
              <a:lnSpc>
                <a:spcPct val="80000"/>
              </a:lnSpc>
              <a:spcAft>
                <a:spcPts val="600"/>
              </a:spcAft>
              <a:buClr>
                <a:schemeClr val="accent3"/>
              </a:buClr>
              <a:buFont typeface="Wingdings 2"/>
              <a:buChar char=""/>
              <a:defRPr/>
            </a:pPr>
            <a:endParaRPr lang="en-US" sz="2000" dirty="0" smtClean="0"/>
          </a:p>
        </p:txBody>
      </p:sp>
      <p:sp>
        <p:nvSpPr>
          <p:cNvPr id="4" name="Title 1"/>
          <p:cNvSpPr txBox="1">
            <a:spLocks/>
          </p:cNvSpPr>
          <p:nvPr/>
        </p:nvSpPr>
        <p:spPr>
          <a:xfrm>
            <a:off x="457200" y="228600"/>
            <a:ext cx="8229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itle 4"/>
          <p:cNvSpPr>
            <a:spLocks noGrp="1"/>
          </p:cNvSpPr>
          <p:nvPr>
            <p:ph type="title"/>
          </p:nvPr>
        </p:nvSpPr>
        <p:spPr>
          <a:xfrm>
            <a:off x="457200" y="704088"/>
            <a:ext cx="8229600" cy="438912"/>
          </a:xfrm>
        </p:spPr>
        <p:txBody>
          <a:bodyPr>
            <a:normAutofit/>
          </a:bodyPr>
          <a:lstStyle/>
          <a:p>
            <a:r>
              <a:rPr lang="en-US" sz="2000" b="1" dirty="0" smtClean="0"/>
              <a:t>SARSO Agreement</a:t>
            </a:r>
            <a:endParaRPr lang="en-US" sz="2000" b="1" dirty="0"/>
          </a:p>
        </p:txBody>
      </p:sp>
      <p:sp>
        <p:nvSpPr>
          <p:cNvPr id="6" name="Slide Number Placeholder 5"/>
          <p:cNvSpPr>
            <a:spLocks noGrp="1"/>
          </p:cNvSpPr>
          <p:nvPr>
            <p:ph type="sldNum" sz="quarter" idx="12"/>
          </p:nvPr>
        </p:nvSpPr>
        <p:spPr/>
        <p:txBody>
          <a:bodyPr/>
          <a:lstStyle/>
          <a:p>
            <a:fld id="{ADC39E4C-8762-490F-9B20-345553BBB5C9}"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228600" y="1219200"/>
            <a:ext cx="8686800" cy="5334000"/>
          </a:xfrm>
        </p:spPr>
        <p:txBody>
          <a:bodyPr>
            <a:noAutofit/>
          </a:bodyPr>
          <a:lstStyle/>
          <a:p>
            <a:pPr marL="274320" indent="-274320" algn="just" eaLnBrk="1" fontAlgn="auto" hangingPunct="1">
              <a:spcAft>
                <a:spcPts val="0"/>
              </a:spcAft>
              <a:buClr>
                <a:schemeClr val="accent3"/>
              </a:buClr>
              <a:buFont typeface="Wingdings 2"/>
              <a:buChar char=""/>
              <a:defRPr/>
            </a:pPr>
            <a:r>
              <a:rPr lang="en-US" altLang="ja-JP" sz="1800" dirty="0" smtClean="0">
                <a:ea typeface="ＭＳ Ｐゴシック" pitchFamily="34" charset="-128"/>
              </a:rPr>
              <a:t>The following products have been identified for harmonization/development of SAARC Standards:</a:t>
            </a:r>
          </a:p>
          <a:p>
            <a:pPr marL="640080" lvl="1" indent="-246888" algn="just" eaLnBrk="1" fontAlgn="auto" hangingPunct="1">
              <a:spcAft>
                <a:spcPts val="0"/>
              </a:spcAft>
              <a:buFont typeface="Wingdings" pitchFamily="2" charset="2"/>
              <a:buNone/>
              <a:defRPr/>
            </a:pPr>
            <a:r>
              <a:rPr lang="en-US" altLang="ja-JP" sz="1800" dirty="0" smtClean="0">
                <a:ea typeface="ＭＳ Ｐゴシック" pitchFamily="34" charset="-128"/>
              </a:rPr>
              <a:t>	 </a:t>
            </a:r>
            <a:r>
              <a:rPr lang="en-GB" altLang="ja-JP" sz="1800" dirty="0" smtClean="0">
                <a:ea typeface="ＭＳ Ｐゴシック" pitchFamily="34" charset="-128"/>
              </a:rPr>
              <a:t>	Sugar		Skimmed Milk Powder	Biscuits</a:t>
            </a:r>
          </a:p>
          <a:p>
            <a:pPr marL="640080" lvl="1" indent="-246888" algn="just" eaLnBrk="1" fontAlgn="auto" hangingPunct="1">
              <a:spcAft>
                <a:spcPts val="0"/>
              </a:spcAft>
              <a:buFont typeface="Wingdings" pitchFamily="2" charset="2"/>
              <a:buNone/>
              <a:defRPr/>
            </a:pPr>
            <a:r>
              <a:rPr lang="en-GB" altLang="ja-JP" sz="1800" dirty="0" smtClean="0">
                <a:ea typeface="ＭＳ Ｐゴシック" pitchFamily="34" charset="-128"/>
              </a:rPr>
              <a:t>		Instant Noodles	Vegetable Ghee		Electric Cables</a:t>
            </a:r>
          </a:p>
          <a:p>
            <a:pPr marL="640080" lvl="1" indent="-246888" algn="just" eaLnBrk="1" fontAlgn="auto" hangingPunct="1">
              <a:spcAft>
                <a:spcPts val="0"/>
              </a:spcAft>
              <a:buFont typeface="Wingdings" pitchFamily="2" charset="2"/>
              <a:buNone/>
              <a:defRPr/>
            </a:pPr>
            <a:r>
              <a:rPr lang="en-GB" altLang="ja-JP" sz="1800" dirty="0" smtClean="0">
                <a:ea typeface="ＭＳ Ｐゴシック" pitchFamily="34" charset="-128"/>
              </a:rPr>
              <a:t>		Textile Fabric	Jute			Cement			Steel Tubes	Structural Steel		Toilet Soap</a:t>
            </a:r>
          </a:p>
          <a:p>
            <a:pPr marL="274320" indent="-274320" algn="just" eaLnBrk="1" fontAlgn="auto" hangingPunct="1">
              <a:spcAft>
                <a:spcPts val="0"/>
              </a:spcAft>
              <a:buClr>
                <a:schemeClr val="accent3"/>
              </a:buClr>
              <a:buFont typeface="Wingdings 2"/>
              <a:buChar char=""/>
              <a:defRPr/>
            </a:pPr>
            <a:r>
              <a:rPr lang="en-US" altLang="ja-JP" sz="1800" dirty="0" smtClean="0">
                <a:ea typeface="ＭＳ Ｐゴシック" pitchFamily="34" charset="-128"/>
              </a:rPr>
              <a:t>Sector based approach adopted for harmonization/ development of SAARC standards with setting up of </a:t>
            </a:r>
            <a:r>
              <a:rPr lang="en-US" altLang="ja-JP" sz="1800" dirty="0" err="1" smtClean="0">
                <a:ea typeface="ＭＳ Ｐゴシック" pitchFamily="34" charset="-128"/>
              </a:rPr>
              <a:t>Sectoral</a:t>
            </a:r>
            <a:r>
              <a:rPr lang="en-US" altLang="ja-JP" sz="1800" dirty="0" smtClean="0">
                <a:ea typeface="ＭＳ Ｐゴシック" pitchFamily="34" charset="-128"/>
              </a:rPr>
              <a:t> Technical Committees </a:t>
            </a:r>
          </a:p>
          <a:p>
            <a:pPr marL="274320" indent="-274320" eaLnBrk="1" fontAlgn="auto" hangingPunct="1">
              <a:spcAft>
                <a:spcPts val="0"/>
              </a:spcAft>
              <a:buClr>
                <a:schemeClr val="accent3"/>
              </a:buClr>
              <a:buFont typeface="Wingdings" pitchFamily="2" charset="2"/>
              <a:buNone/>
              <a:defRPr/>
            </a:pPr>
            <a:r>
              <a:rPr lang="en-IN" sz="1800" dirty="0" smtClean="0"/>
              <a:t>	 Food and Agricultural Products;        Electrical, Electronics, Telecoms and IT</a:t>
            </a:r>
          </a:p>
          <a:p>
            <a:pPr marL="274320" indent="-274320" eaLnBrk="1" fontAlgn="auto" hangingPunct="1">
              <a:spcAft>
                <a:spcPts val="0"/>
              </a:spcAft>
              <a:buClr>
                <a:schemeClr val="accent3"/>
              </a:buClr>
              <a:buFont typeface="Wingdings" pitchFamily="2" charset="2"/>
              <a:buNone/>
              <a:defRPr/>
            </a:pPr>
            <a:r>
              <a:rPr lang="en-IN" sz="1800" dirty="0" smtClean="0"/>
              <a:t>	Jute, Textiles &amp; Leather; 		     Building Materials</a:t>
            </a:r>
          </a:p>
          <a:p>
            <a:pPr marL="274320" indent="-274320" eaLnBrk="1" fontAlgn="auto" hangingPunct="1">
              <a:spcAft>
                <a:spcPts val="0"/>
              </a:spcAft>
              <a:buClr>
                <a:schemeClr val="accent3"/>
              </a:buClr>
              <a:buFont typeface="Wingdings" pitchFamily="2" charset="2"/>
              <a:buNone/>
              <a:defRPr/>
            </a:pPr>
            <a:r>
              <a:rPr lang="en-IN" sz="1800" dirty="0" smtClean="0"/>
              <a:t>	Chemical and Chemical Product</a:t>
            </a:r>
          </a:p>
          <a:p>
            <a:pPr marL="274320" indent="-274320" eaLnBrk="1" fontAlgn="auto" hangingPunct="1">
              <a:spcAft>
                <a:spcPts val="0"/>
              </a:spcAft>
              <a:buClr>
                <a:schemeClr val="accent3"/>
              </a:buClr>
              <a:buFont typeface="Arial" pitchFamily="34" charset="0"/>
              <a:buChar char="•"/>
              <a:defRPr/>
            </a:pPr>
            <a:r>
              <a:rPr lang="en-US" altLang="ja-JP" sz="1800" i="1" dirty="0" smtClean="0">
                <a:ea typeface="MS PGothic" pitchFamily="34" charset="-128"/>
              </a:rPr>
              <a:t>Draft SAARC Agreement on Implementation of Regional Standards</a:t>
            </a:r>
            <a:r>
              <a:rPr lang="en-US" altLang="ja-JP" sz="1800" dirty="0" smtClean="0">
                <a:ea typeface="MS PGothic" pitchFamily="34" charset="-128"/>
              </a:rPr>
              <a:t>: The objective of this agreement is to provide the framework as well as the guiding principles for implementation of the SAARC standards</a:t>
            </a:r>
          </a:p>
          <a:p>
            <a:pPr marL="274320" indent="-274320" eaLnBrk="1" fontAlgn="auto" hangingPunct="1">
              <a:spcAft>
                <a:spcPts val="0"/>
              </a:spcAft>
              <a:buClr>
                <a:schemeClr val="accent3"/>
              </a:buClr>
              <a:buFont typeface="Arial" pitchFamily="34" charset="0"/>
              <a:buChar char="•"/>
              <a:defRPr/>
            </a:pPr>
            <a:r>
              <a:rPr lang="en-US" altLang="ja-JP" sz="1800" i="1" dirty="0" smtClean="0">
                <a:ea typeface="MS PGothic" pitchFamily="34" charset="-128"/>
              </a:rPr>
              <a:t>Draft SAARC Agreement on Multilateral Arrangement on Recognition of Conformity Assessment:</a:t>
            </a:r>
            <a:r>
              <a:rPr lang="en-US" altLang="ja-JP" sz="1800" dirty="0" smtClean="0">
                <a:ea typeface="MS PGothic" pitchFamily="34" charset="-128"/>
              </a:rPr>
              <a:t> The objective of this Agreement is to facilitate SAARC Member States to accept results of conformity assessment</a:t>
            </a:r>
          </a:p>
          <a:p>
            <a:pPr marL="274320" indent="-274320" eaLnBrk="1" fontAlgn="auto" hangingPunct="1">
              <a:spcAft>
                <a:spcPts val="0"/>
              </a:spcAft>
              <a:buClr>
                <a:schemeClr val="accent3"/>
              </a:buClr>
              <a:buFont typeface="Arial" pitchFamily="34" charset="0"/>
              <a:buChar char="•"/>
              <a:defRPr/>
            </a:pPr>
            <a:endParaRPr lang="en-US" sz="1800" dirty="0" smtClean="0">
              <a:ea typeface="MS PGothic" pitchFamily="34" charset="-128"/>
            </a:endParaRPr>
          </a:p>
          <a:p>
            <a:pPr marL="274320" indent="-274320" algn="just" eaLnBrk="1" fontAlgn="auto" hangingPunct="1">
              <a:spcAft>
                <a:spcPts val="0"/>
              </a:spcAft>
              <a:buClr>
                <a:schemeClr val="accent3"/>
              </a:buClr>
              <a:buFont typeface="Arial" pitchFamily="34" charset="0"/>
              <a:buChar char="•"/>
              <a:defRPr/>
            </a:pPr>
            <a:endParaRPr lang="en-US" altLang="ja-JP" sz="1800" dirty="0" smtClean="0">
              <a:ea typeface="ＭＳ Ｐゴシック" pitchFamily="34" charset="-128"/>
            </a:endParaRPr>
          </a:p>
        </p:txBody>
      </p:sp>
      <p:sp>
        <p:nvSpPr>
          <p:cNvPr id="4" name="Title 1"/>
          <p:cNvSpPr txBox="1">
            <a:spLocks/>
          </p:cNvSpPr>
          <p:nvPr/>
        </p:nvSpPr>
        <p:spPr>
          <a:xfrm>
            <a:off x="457200" y="228600"/>
            <a:ext cx="82296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457200" y="838200"/>
            <a:ext cx="3869008" cy="369332"/>
          </a:xfrm>
          <a:prstGeom prst="rect">
            <a:avLst/>
          </a:prstGeom>
        </p:spPr>
        <p:txBody>
          <a:bodyPr wrap="none">
            <a:spAutoFit/>
          </a:bodyPr>
          <a:lstStyle/>
          <a:p>
            <a:pPr marL="274320" indent="-274320" algn="ctr">
              <a:buClr>
                <a:schemeClr val="accent3"/>
              </a:buClr>
              <a:defRPr/>
            </a:pPr>
            <a:r>
              <a:rPr lang="en-US" b="1" dirty="0" smtClean="0"/>
              <a:t>Development of SAARC Standards</a:t>
            </a:r>
            <a:endParaRPr lang="en-US" altLang="ja-JP" b="1" dirty="0" smtClean="0">
              <a:ea typeface="ＭＳ Ｐゴシック" pitchFamily="34" charset="-128"/>
            </a:endParaRPr>
          </a:p>
        </p:txBody>
      </p:sp>
      <p:sp>
        <p:nvSpPr>
          <p:cNvPr id="5" name="Slide Number Placeholder 4"/>
          <p:cNvSpPr>
            <a:spLocks noGrp="1"/>
          </p:cNvSpPr>
          <p:nvPr>
            <p:ph type="sldNum" sz="quarter" idx="12"/>
          </p:nvPr>
        </p:nvSpPr>
        <p:spPr/>
        <p:txBody>
          <a:bodyPr/>
          <a:lstStyle/>
          <a:p>
            <a:fld id="{ADC39E4C-8762-490F-9B20-345553BBB5C9}"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914400"/>
            <a:ext cx="8229600" cy="304800"/>
          </a:xfrm>
        </p:spPr>
        <p:txBody>
          <a:bodyPr>
            <a:noAutofit/>
          </a:bodyPr>
          <a:lstStyle/>
          <a:p>
            <a:pPr marL="284163" indent="-284163" algn="l"/>
            <a:r>
              <a:rPr lang="en-US" sz="2000" dirty="0" smtClean="0"/>
              <a:t>Current </a:t>
            </a:r>
            <a:r>
              <a:rPr lang="en-US" sz="2000" dirty="0"/>
              <a:t>State of Domestic Physical </a:t>
            </a:r>
            <a:r>
              <a:rPr lang="en-US" sz="2000" dirty="0" smtClean="0"/>
              <a:t>Connectivity</a:t>
            </a:r>
            <a:endParaRPr lang="en-US" sz="2000" dirty="0"/>
          </a:p>
        </p:txBody>
      </p:sp>
      <p:graphicFrame>
        <p:nvGraphicFramePr>
          <p:cNvPr id="6" name="Content Placeholder 5"/>
          <p:cNvGraphicFramePr>
            <a:graphicFrameLocks noGrp="1"/>
          </p:cNvGraphicFramePr>
          <p:nvPr>
            <p:ph idx="1"/>
          </p:nvPr>
        </p:nvGraphicFramePr>
        <p:xfrm>
          <a:off x="914400" y="4406265"/>
          <a:ext cx="7467603" cy="2451735"/>
        </p:xfrm>
        <a:graphic>
          <a:graphicData uri="http://schemas.openxmlformats.org/drawingml/2006/table">
            <a:tbl>
              <a:tblPr/>
              <a:tblGrid>
                <a:gridCol w="4092704"/>
                <a:gridCol w="319969"/>
                <a:gridCol w="523756"/>
                <a:gridCol w="155117"/>
                <a:gridCol w="688608"/>
                <a:gridCol w="126039"/>
                <a:gridCol w="717685"/>
                <a:gridCol w="232737"/>
                <a:gridCol w="610988"/>
              </a:tblGrid>
              <a:tr h="190500">
                <a:tc gridSpan="9">
                  <a:txBody>
                    <a:bodyPr/>
                    <a:lstStyle/>
                    <a:p>
                      <a:pPr algn="ctr" fontAlgn="b"/>
                      <a:r>
                        <a:rPr lang="en-US" sz="1400" b="0" i="0" u="none" strike="noStrike" dirty="0">
                          <a:solidFill>
                            <a:srgbClr val="000000"/>
                          </a:solidFill>
                          <a:latin typeface="+mn-lt"/>
                        </a:rPr>
                        <a:t>Condition of Physical Infrastructure of Bangladesh</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2">
                  <a:txBody>
                    <a:bodyPr/>
                    <a:lstStyle/>
                    <a:p>
                      <a:pPr algn="just" fontAlgn="t"/>
                      <a:r>
                        <a:rPr lang="en-US" sz="1400" b="0" i="0" u="none" strike="noStrike" dirty="0">
                          <a:solidFill>
                            <a:srgbClr val="000000"/>
                          </a:solidFill>
                          <a:latin typeface="+mn-lt"/>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t"/>
                      <a:r>
                        <a:rPr lang="en-US" sz="1400" b="0" i="0" u="none" strike="noStrike">
                          <a:solidFill>
                            <a:srgbClr val="000000"/>
                          </a:solidFill>
                          <a:latin typeface="+mn-lt"/>
                        </a:rPr>
                        <a:t>1991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t"/>
                      <a:r>
                        <a:rPr lang="en-US" sz="1400" b="0" i="0" u="none" strike="noStrike" dirty="0">
                          <a:solidFill>
                            <a:srgbClr val="000000"/>
                          </a:solidFill>
                          <a:latin typeface="+mn-lt"/>
                        </a:rPr>
                        <a:t>2001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t"/>
                      <a:r>
                        <a:rPr lang="en-US" sz="1400" b="0" i="0" u="none" strike="noStrike" dirty="0">
                          <a:solidFill>
                            <a:srgbClr val="000000"/>
                          </a:solidFill>
                          <a:latin typeface="+mn-lt"/>
                        </a:rPr>
                        <a:t>2011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dirty="0">
                          <a:solidFill>
                            <a:srgbClr val="000000"/>
                          </a:solidFill>
                          <a:latin typeface="+mn-lt"/>
                        </a:rPr>
                        <a:t>2012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l" fontAlgn="t"/>
                      <a:r>
                        <a:rPr lang="en-US" sz="1400" b="0" i="0" u="none" strike="noStrike">
                          <a:solidFill>
                            <a:srgbClr val="000000"/>
                          </a:solidFill>
                          <a:latin typeface="+mn-lt"/>
                        </a:rPr>
                        <a:t>Roads, paved (% of total roads)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9.53*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t"/>
                      <a:r>
                        <a:rPr lang="en-US" sz="1400" b="0" i="0" u="none" strike="noStrike" dirty="0">
                          <a:solidFill>
                            <a:srgbClr val="000000"/>
                          </a:solidFill>
                          <a:latin typeface="+mn-lt"/>
                        </a:rPr>
                        <a:t>9.5</a:t>
                      </a:r>
                      <a:r>
                        <a:rPr lang="en-US" sz="1400" b="0" i="0" u="none" strike="noStrike" dirty="0" smtClean="0">
                          <a:solidFill>
                            <a:srgbClr val="000000"/>
                          </a:solidFill>
                          <a:latin typeface="+mn-lt"/>
                        </a:rPr>
                        <a:t>**</a:t>
                      </a:r>
                      <a:endParaRPr lang="en-US" sz="1400" b="0"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mn-lt"/>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l" fontAlgn="t"/>
                      <a:r>
                        <a:rPr lang="en-US" sz="1400" b="0" i="0" u="none" strike="noStrike" dirty="0">
                          <a:solidFill>
                            <a:srgbClr val="000000"/>
                          </a:solidFill>
                          <a:latin typeface="+mn-lt"/>
                        </a:rPr>
                        <a:t>Roads, total network (km)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195409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207485*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t"/>
                      <a:r>
                        <a:rPr lang="en-US" sz="1400" b="0" i="0" u="none" strike="noStrike" dirty="0">
                          <a:solidFill>
                            <a:srgbClr val="000000"/>
                          </a:solidFill>
                          <a:latin typeface="+mn-lt"/>
                        </a:rPr>
                        <a:t>21269</a:t>
                      </a:r>
                      <a:r>
                        <a:rPr lang="en-US" sz="1400" b="0" i="0" u="none" strike="noStrike" dirty="0" smtClean="0">
                          <a:solidFill>
                            <a:srgbClr val="000000"/>
                          </a:solidFill>
                          <a:latin typeface="+mn-lt"/>
                        </a:rPr>
                        <a:t>**</a:t>
                      </a:r>
                      <a:endParaRPr lang="en-US" sz="1400" b="0"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mn-lt"/>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l" fontAlgn="t"/>
                      <a:r>
                        <a:rPr lang="en-US" sz="1400" b="0" i="0" u="none" strike="noStrike">
                          <a:solidFill>
                            <a:srgbClr val="000000"/>
                          </a:solidFill>
                          <a:latin typeface="+mn-lt"/>
                        </a:rPr>
                        <a:t>Rail lines (total route-km)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2746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2768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t"/>
                      <a:r>
                        <a:rPr lang="en-US" sz="1400" b="0" i="0" u="none" strike="noStrike">
                          <a:solidFill>
                            <a:srgbClr val="000000"/>
                          </a:solidFill>
                          <a:latin typeface="+mn-lt"/>
                        </a:rPr>
                        <a:t>2835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mn-lt"/>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l" fontAlgn="t"/>
                      <a:r>
                        <a:rPr lang="en-US" sz="1400" b="0" i="0" u="none" strike="noStrike">
                          <a:solidFill>
                            <a:srgbClr val="000000"/>
                          </a:solidFill>
                          <a:latin typeface="+mn-lt"/>
                        </a:rPr>
                        <a:t>Railways, goods transported (million ton-km)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t"/>
                      <a:r>
                        <a:rPr lang="en-US" sz="1400" b="0" i="0" u="none" strike="noStrike">
                          <a:solidFill>
                            <a:srgbClr val="000000"/>
                          </a:solidFill>
                          <a:latin typeface="+mn-lt"/>
                        </a:rPr>
                        <a:t>710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mn-lt"/>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l" fontAlgn="t"/>
                      <a:r>
                        <a:rPr lang="en-US" sz="1400" b="0" i="0" u="none" strike="noStrike">
                          <a:solidFill>
                            <a:srgbClr val="000000"/>
                          </a:solidFill>
                          <a:latin typeface="+mn-lt"/>
                        </a:rPr>
                        <a:t>Air transport, freight (million ton-km)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99.4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169.6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120.1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mn-lt"/>
                        </a:rPr>
                        <a:t>114.8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gridSpan="2">
                  <a:txBody>
                    <a:bodyPr/>
                    <a:lstStyle/>
                    <a:p>
                      <a:pPr algn="l" fontAlgn="t"/>
                      <a:r>
                        <a:rPr lang="en-US" sz="1400" b="0" i="0" u="none" strike="noStrike" dirty="0">
                          <a:solidFill>
                            <a:srgbClr val="000000"/>
                          </a:solidFill>
                          <a:latin typeface="+mn-lt"/>
                        </a:rPr>
                        <a:t>Air transport, registered carrier departures worldwide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13800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6486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12182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mn-lt"/>
                        </a:rPr>
                        <a:t>20778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l" fontAlgn="t"/>
                      <a:r>
                        <a:rPr lang="en-US" sz="1400" b="0" i="0" u="none" strike="noStrike">
                          <a:solidFill>
                            <a:srgbClr val="000000"/>
                          </a:solidFill>
                          <a:latin typeface="+mn-lt"/>
                        </a:rPr>
                        <a:t>Container port traffic (TEU: 20 foot equivalent unit)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8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a:solidFill>
                            <a:srgbClr val="000000"/>
                          </a:solidFill>
                          <a:latin typeface="+mn-lt"/>
                        </a:rPr>
                        <a:t>486289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t"/>
                      <a:r>
                        <a:rPr lang="en-US" sz="1400" b="0" i="0" u="none" strike="noStrike">
                          <a:solidFill>
                            <a:srgbClr val="000000"/>
                          </a:solidFill>
                          <a:latin typeface="+mn-lt"/>
                        </a:rPr>
                        <a:t>1433397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t"/>
                      <a:endParaRPr lang="en-US" sz="1800" b="0" i="0" u="none" strike="noStrike">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400" b="0" i="0" u="none" strike="noStrike">
                          <a:solidFill>
                            <a:srgbClr val="000000"/>
                          </a:solidFill>
                          <a:latin typeface="+mn-lt"/>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9">
                  <a:txBody>
                    <a:bodyPr/>
                    <a:lstStyle/>
                    <a:p>
                      <a:pPr algn="l" fontAlgn="b"/>
                      <a:r>
                        <a:rPr lang="en-US" sz="1400" b="0" i="0" u="none" strike="noStrike" dirty="0">
                          <a:solidFill>
                            <a:srgbClr val="000000"/>
                          </a:solidFill>
                          <a:latin typeface="+mn-lt"/>
                        </a:rPr>
                        <a:t>Note: </a:t>
                      </a:r>
                      <a:r>
                        <a:rPr lang="en-US" sz="1400" b="0" i="0" u="none" strike="noStrike" dirty="0" smtClean="0">
                          <a:solidFill>
                            <a:srgbClr val="000000"/>
                          </a:solidFill>
                          <a:latin typeface="+mn-lt"/>
                        </a:rPr>
                        <a:t>* </a:t>
                      </a:r>
                      <a:r>
                        <a:rPr lang="en-US" sz="1400" b="0" i="0" u="none" strike="noStrike" dirty="0">
                          <a:solidFill>
                            <a:srgbClr val="000000"/>
                          </a:solidFill>
                          <a:latin typeface="+mn-lt"/>
                        </a:rPr>
                        <a:t>and </a:t>
                      </a:r>
                      <a:r>
                        <a:rPr lang="en-US" sz="1400" b="0" i="0" u="none" strike="noStrike" dirty="0" smtClean="0">
                          <a:solidFill>
                            <a:srgbClr val="000000"/>
                          </a:solidFill>
                          <a:latin typeface="+mn-lt"/>
                        </a:rPr>
                        <a:t>** </a:t>
                      </a:r>
                      <a:r>
                        <a:rPr lang="en-US" sz="1400" b="0" i="0" u="none" strike="noStrike" dirty="0">
                          <a:solidFill>
                            <a:srgbClr val="000000"/>
                          </a:solidFill>
                          <a:latin typeface="+mn-lt"/>
                        </a:rPr>
                        <a:t>indicate data for </a:t>
                      </a:r>
                      <a:r>
                        <a:rPr lang="en-US" sz="1400" b="0" i="0" u="none" strike="noStrike" dirty="0" smtClean="0">
                          <a:solidFill>
                            <a:srgbClr val="000000"/>
                          </a:solidFill>
                          <a:latin typeface="+mn-lt"/>
                        </a:rPr>
                        <a:t>2000 </a:t>
                      </a:r>
                      <a:r>
                        <a:rPr lang="en-US" sz="1400" b="0" i="0" u="none" strike="noStrike" dirty="0">
                          <a:solidFill>
                            <a:srgbClr val="000000"/>
                          </a:solidFill>
                          <a:latin typeface="+mn-lt"/>
                        </a:rPr>
                        <a:t>and 2010 respectively.</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just" fontAlgn="b"/>
                      <a:r>
                        <a:rPr lang="en-US" sz="1400" b="0" i="0" u="none" strike="noStrike">
                          <a:solidFill>
                            <a:srgbClr val="000000"/>
                          </a:solidFill>
                          <a:latin typeface="+mn-lt"/>
                        </a:rPr>
                        <a:t>Source: WDI Database, 2013</a:t>
                      </a:r>
                    </a:p>
                  </a:txBody>
                  <a:tcPr marL="9525" marR="9525" marT="9525" marB="0" anchor="b">
                    <a:lnL>
                      <a:noFill/>
                    </a:lnL>
                    <a:lnR>
                      <a:noFill/>
                    </a:lnR>
                    <a:lnT>
                      <a:noFill/>
                    </a:lnT>
                    <a:lnB>
                      <a:noFill/>
                    </a:lnB>
                  </a:tcPr>
                </a:tc>
                <a:tc gridSpan="2">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endParaRPr lang="en-US" sz="1400" b="0" i="0" u="none" strike="noStrike" dirty="0">
                        <a:solidFill>
                          <a:srgbClr val="000000"/>
                        </a:solidFill>
                        <a:latin typeface="+mn-lt"/>
                      </a:endParaRP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06AEDD68-BC65-4860-A9F8-254B922CC086}" type="slidenum">
              <a:rPr lang="en-US" smtClean="0"/>
              <a:pPr/>
              <a:t>28</a:t>
            </a:fld>
            <a:endParaRPr lang="en-US"/>
          </a:p>
        </p:txBody>
      </p:sp>
      <p:sp>
        <p:nvSpPr>
          <p:cNvPr id="7" name="Title 1"/>
          <p:cNvSpPr txBox="1">
            <a:spLocks/>
          </p:cNvSpPr>
          <p:nvPr/>
        </p:nvSpPr>
        <p:spPr>
          <a:xfrm>
            <a:off x="457200" y="274638"/>
            <a:ext cx="8229600" cy="563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extBox 7"/>
          <p:cNvSpPr txBox="1"/>
          <p:nvPr/>
        </p:nvSpPr>
        <p:spPr>
          <a:xfrm>
            <a:off x="228600" y="1328678"/>
            <a:ext cx="8686800" cy="2862322"/>
          </a:xfrm>
          <a:prstGeom prst="rect">
            <a:avLst/>
          </a:prstGeom>
          <a:noFill/>
        </p:spPr>
        <p:txBody>
          <a:bodyPr wrap="square" rtlCol="0">
            <a:spAutoFit/>
          </a:bodyPr>
          <a:lstStyle/>
          <a:p>
            <a:pPr>
              <a:buFont typeface="Arial" pitchFamily="34" charset="0"/>
              <a:buChar char="•"/>
            </a:pPr>
            <a:r>
              <a:rPr lang="en-US" dirty="0" smtClean="0"/>
              <a:t> Length of road has increased considerably</a:t>
            </a:r>
          </a:p>
          <a:p>
            <a:pPr lvl="1">
              <a:buFont typeface="Arial" pitchFamily="34" charset="0"/>
              <a:buChar char="•"/>
            </a:pPr>
            <a:r>
              <a:rPr lang="en-US" dirty="0" smtClean="0"/>
              <a:t>But the quality of road (e.g. paved road) remains a concern. </a:t>
            </a:r>
          </a:p>
          <a:p>
            <a:pPr>
              <a:buFont typeface="Arial" pitchFamily="34" charset="0"/>
              <a:buChar char="•"/>
            </a:pPr>
            <a:r>
              <a:rPr lang="en-US" dirty="0" smtClean="0"/>
              <a:t>In contrast, expansion of rail network was rather slow – indeed, in some instances rail-based transport network had experienced contraction.</a:t>
            </a:r>
          </a:p>
          <a:p>
            <a:pPr>
              <a:buFont typeface="Arial" pitchFamily="34" charset="0"/>
              <a:buChar char="•"/>
            </a:pPr>
            <a:r>
              <a:rPr lang="en-US" dirty="0" smtClean="0"/>
              <a:t> Air transport network on the other hand has made significant progress particularly in case of freight transport, passenger and departure of carriers etc. </a:t>
            </a:r>
          </a:p>
          <a:p>
            <a:pPr>
              <a:buFont typeface="Arial" pitchFamily="34" charset="0"/>
              <a:buChar char="•"/>
            </a:pPr>
            <a:r>
              <a:rPr lang="en-US" dirty="0" smtClean="0"/>
              <a:t> </a:t>
            </a:r>
            <a:r>
              <a:rPr lang="en-US" dirty="0" err="1" smtClean="0"/>
              <a:t>Containerisation</a:t>
            </a:r>
            <a:r>
              <a:rPr lang="en-US" dirty="0" smtClean="0"/>
              <a:t> as a mode of transport of goods has been on the rise globally. </a:t>
            </a:r>
          </a:p>
          <a:p>
            <a:pPr lvl="1">
              <a:buFont typeface="Arial" pitchFamily="34" charset="0"/>
              <a:buChar char="•"/>
            </a:pPr>
            <a:r>
              <a:rPr lang="en-US" dirty="0" smtClean="0"/>
              <a:t> Only about 50% container passing though the Chittagong port is containerized, while less than 15% of containers moved inland, mainly by rail and only a few by road or by inland waters are </a:t>
            </a:r>
            <a:r>
              <a:rPr lang="en-US" dirty="0" err="1" smtClean="0"/>
              <a:t>containerised</a:t>
            </a:r>
            <a:r>
              <a:rPr lang="en-US" dirty="0" smtClean="0"/>
              <a:t> (World Bank, 2013)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304800" y="838200"/>
            <a:ext cx="8534400" cy="3048000"/>
          </a:xfrm>
        </p:spPr>
        <p:txBody>
          <a:bodyPr>
            <a:noAutofit/>
          </a:bodyPr>
          <a:lstStyle/>
          <a:p>
            <a:r>
              <a:rPr lang="en-US" sz="1800" dirty="0" smtClean="0"/>
              <a:t>The road transport remains the predominant mode of transport in Bangladesh accounting for four-fifths of total traffic moved. </a:t>
            </a:r>
          </a:p>
          <a:p>
            <a:r>
              <a:rPr lang="en-US" sz="1800" dirty="0" smtClean="0"/>
              <a:t>The conditions of internal roads in Bangladesh are not of the quality that corresponds to the Asian Highway standard. </a:t>
            </a:r>
          </a:p>
          <a:p>
            <a:r>
              <a:rPr lang="en-US" sz="1800" dirty="0" smtClean="0"/>
              <a:t>The roads are usually classified as ‘primary’, ‘class I’, ‘class II’, ‘class III’ and ‘below class III’. Standard primary roads in Bangladesh are limited in length unlike in </a:t>
            </a:r>
            <a:r>
              <a:rPr lang="en-US" sz="1800" dirty="0" err="1" smtClean="0"/>
              <a:t>neighbouring</a:t>
            </a:r>
            <a:r>
              <a:rPr lang="en-US" sz="1800" dirty="0" smtClean="0"/>
              <a:t> India and to some extent in Myanmar. </a:t>
            </a:r>
          </a:p>
          <a:p>
            <a:r>
              <a:rPr lang="en-US" sz="1800" dirty="0" smtClean="0"/>
              <a:t>The condition of Bangladesh’s roads has improved over time – between 2004 and 2008, 93% of total roads were upgraded to class II level from class III and below class III levels which was only 24% in 2004. </a:t>
            </a:r>
          </a:p>
        </p:txBody>
      </p:sp>
      <p:graphicFrame>
        <p:nvGraphicFramePr>
          <p:cNvPr id="5" name="Content Placeholder 4"/>
          <p:cNvGraphicFramePr>
            <a:graphicFrameLocks/>
          </p:cNvGraphicFramePr>
          <p:nvPr/>
        </p:nvGraphicFramePr>
        <p:xfrm>
          <a:off x="76200" y="4114800"/>
          <a:ext cx="9012345" cy="2514600"/>
        </p:xfrm>
        <a:graphic>
          <a:graphicData uri="http://schemas.openxmlformats.org/drawingml/2006/table">
            <a:tbl>
              <a:tblPr/>
              <a:tblGrid>
                <a:gridCol w="764436"/>
                <a:gridCol w="406768"/>
                <a:gridCol w="406768"/>
                <a:gridCol w="406768"/>
                <a:gridCol w="437125"/>
                <a:gridCol w="473710"/>
                <a:gridCol w="473710"/>
                <a:gridCol w="437125"/>
                <a:gridCol w="437125"/>
                <a:gridCol w="497837"/>
                <a:gridCol w="497837"/>
                <a:gridCol w="468947"/>
                <a:gridCol w="468947"/>
                <a:gridCol w="437125"/>
                <a:gridCol w="437125"/>
                <a:gridCol w="497837"/>
                <a:gridCol w="497837"/>
                <a:gridCol w="497837"/>
                <a:gridCol w="467481"/>
              </a:tblGrid>
              <a:tr h="200073">
                <a:tc rowSpan="3">
                  <a:txBody>
                    <a:bodyPr/>
                    <a:lstStyle/>
                    <a:p>
                      <a:pPr marL="0" marR="0">
                        <a:lnSpc>
                          <a:spcPct val="150000"/>
                        </a:lnSpc>
                        <a:spcBef>
                          <a:spcPts val="0"/>
                        </a:spcBef>
                        <a:spcAft>
                          <a:spcPts val="0"/>
                        </a:spcAft>
                      </a:pPr>
                      <a:r>
                        <a:rPr lang="en-US" sz="1000" dirty="0">
                          <a:latin typeface="+mn-lt"/>
                          <a:ea typeface="Times New Roman"/>
                          <a:cs typeface="Times New Roman"/>
                        </a:rPr>
                        <a:t> </a:t>
                      </a:r>
                      <a:r>
                        <a:rPr lang="en-US" sz="1000" b="1" dirty="0">
                          <a:solidFill>
                            <a:srgbClr val="000000"/>
                          </a:solidFill>
                          <a:latin typeface="+mn-lt"/>
                          <a:ea typeface="Times New Roman"/>
                          <a:cs typeface="Times New Roman"/>
                        </a:rPr>
                        <a:t>Countries</a:t>
                      </a:r>
                      <a:r>
                        <a:rPr lang="en-US" sz="1000" b="1" dirty="0">
                          <a:latin typeface="+mn-lt"/>
                          <a:ea typeface="Times New Roman"/>
                          <a:cs typeface="Times New Roman"/>
                        </a:rPr>
                        <a:t>  </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50000"/>
                        </a:lnSpc>
                        <a:spcBef>
                          <a:spcPts val="0"/>
                        </a:spcBef>
                        <a:spcAft>
                          <a:spcPts val="0"/>
                        </a:spcAft>
                      </a:pPr>
                      <a:r>
                        <a:rPr lang="en-US" sz="1000" b="1">
                          <a:latin typeface="+mn-lt"/>
                          <a:ea typeface="Times New Roman"/>
                          <a:cs typeface="Times New Roman"/>
                        </a:rPr>
                        <a:t>Primary</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b="1">
                          <a:latin typeface="+mn-lt"/>
                          <a:ea typeface="Times New Roman"/>
                          <a:cs typeface="Times New Roman"/>
                        </a:rPr>
                        <a:t>Class I</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b="1" dirty="0">
                          <a:latin typeface="+mn-lt"/>
                          <a:ea typeface="Times New Roman"/>
                          <a:cs typeface="Times New Roman"/>
                        </a:rPr>
                        <a:t>Class II</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b="1" dirty="0">
                          <a:latin typeface="+mn-lt"/>
                          <a:ea typeface="Times New Roman"/>
                          <a:cs typeface="Times New Roman"/>
                        </a:rPr>
                        <a:t>Class III</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b="1">
                          <a:latin typeface="+mn-lt"/>
                          <a:ea typeface="Times New Roman"/>
                          <a:cs typeface="Times New Roman"/>
                        </a:rPr>
                        <a:t>Below Class III</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b="1">
                          <a:latin typeface="+mn-lt"/>
                          <a:ea typeface="Times New Roman"/>
                          <a:cs typeface="Times New Roman"/>
                        </a:rPr>
                        <a:t>Total</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00073">
                <a:tc vMerge="1">
                  <a:txBody>
                    <a:bodyPr/>
                    <a:lstStyle/>
                    <a:p>
                      <a:endParaRPr lang="en-US"/>
                    </a:p>
                  </a:txBody>
                  <a:tcPr/>
                </a:tc>
                <a:tc gridSpan="3">
                  <a:txBody>
                    <a:bodyPr/>
                    <a:lstStyle/>
                    <a:p>
                      <a:pPr marL="0" marR="0" algn="ctr">
                        <a:lnSpc>
                          <a:spcPct val="150000"/>
                        </a:lnSpc>
                        <a:spcBef>
                          <a:spcPts val="0"/>
                        </a:spcBef>
                        <a:spcAft>
                          <a:spcPts val="0"/>
                        </a:spcAft>
                      </a:pPr>
                      <a:r>
                        <a:rPr lang="en-US" sz="1000">
                          <a:latin typeface="+mn-lt"/>
                          <a:ea typeface="Times New Roman"/>
                          <a:cs typeface="Times New Roman"/>
                        </a:rPr>
                        <a:t>Km</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a:latin typeface="+mn-lt"/>
                          <a:ea typeface="Times New Roman"/>
                          <a:cs typeface="Times New Roman"/>
                        </a:rPr>
                        <a:t>Km</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dirty="0">
                          <a:latin typeface="+mn-lt"/>
                          <a:ea typeface="Times New Roman"/>
                          <a:cs typeface="Times New Roman"/>
                        </a:rPr>
                        <a:t>Km</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a:latin typeface="+mn-lt"/>
                          <a:ea typeface="Times New Roman"/>
                          <a:cs typeface="Times New Roman"/>
                        </a:rPr>
                        <a:t>Km</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a:latin typeface="+mn-lt"/>
                          <a:ea typeface="Times New Roman"/>
                          <a:cs typeface="Times New Roman"/>
                        </a:rPr>
                        <a:t>Km</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1000">
                          <a:latin typeface="+mn-lt"/>
                          <a:ea typeface="Times New Roman"/>
                          <a:cs typeface="Times New Roman"/>
                        </a:rPr>
                        <a:t>Km</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00073">
                <a:tc vMerge="1">
                  <a:txBody>
                    <a:bodyPr/>
                    <a:lstStyle/>
                    <a:p>
                      <a:endParaRPr lang="en-US"/>
                    </a:p>
                  </a:txBody>
                  <a:tcPr/>
                </a:tc>
                <a:tc>
                  <a:txBody>
                    <a:bodyPr/>
                    <a:lstStyle/>
                    <a:p>
                      <a:pPr marL="0" marR="0" algn="r">
                        <a:lnSpc>
                          <a:spcPct val="150000"/>
                        </a:lnSpc>
                        <a:spcBef>
                          <a:spcPts val="0"/>
                        </a:spcBef>
                        <a:spcAft>
                          <a:spcPts val="0"/>
                        </a:spcAft>
                      </a:pPr>
                      <a:r>
                        <a:rPr lang="en-US" sz="1000" b="1">
                          <a:latin typeface="+mn-lt"/>
                          <a:ea typeface="Times New Roman"/>
                          <a:cs typeface="Times New Roman"/>
                        </a:rPr>
                        <a:t>2004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2010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2010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2010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dirty="0">
                          <a:latin typeface="+mn-lt"/>
                          <a:ea typeface="Times New Roman"/>
                          <a:cs typeface="Times New Roman"/>
                        </a:rPr>
                        <a:t>2008</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2010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2010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2008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mn-lt"/>
                          <a:ea typeface="Times New Roman"/>
                          <a:cs typeface="Times New Roman"/>
                        </a:rPr>
                        <a:t>2010</a:t>
                      </a:r>
                      <a:endParaRPr lang="en-US" sz="10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30">
                <a:tc>
                  <a:txBody>
                    <a:bodyPr/>
                    <a:lstStyle/>
                    <a:p>
                      <a:pPr marL="0" marR="0">
                        <a:lnSpc>
                          <a:spcPct val="150000"/>
                        </a:lnSpc>
                        <a:spcBef>
                          <a:spcPts val="0"/>
                        </a:spcBef>
                        <a:spcAft>
                          <a:spcPts val="0"/>
                        </a:spcAft>
                      </a:pPr>
                      <a:r>
                        <a:rPr lang="en-US" sz="1000">
                          <a:solidFill>
                            <a:srgbClr val="000000"/>
                          </a:solidFill>
                          <a:latin typeface="+mn-lt"/>
                          <a:ea typeface="Times New Roman"/>
                          <a:cs typeface="Times New Roman"/>
                        </a:rPr>
                        <a:t>Myanmar</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147</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173</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147</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144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983</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1,585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1,798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1,729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1,216</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1,064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3,003</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3,009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3009</a:t>
                      </a:r>
                      <a:endParaRPr lang="en-US" sz="10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30">
                <a:tc>
                  <a:txBody>
                    <a:bodyPr/>
                    <a:lstStyle/>
                    <a:p>
                      <a:pPr marL="0" marR="0">
                        <a:lnSpc>
                          <a:spcPct val="150000"/>
                        </a:lnSpc>
                        <a:spcBef>
                          <a:spcPts val="0"/>
                        </a:spcBef>
                        <a:spcAft>
                          <a:spcPts val="0"/>
                        </a:spcAft>
                      </a:pPr>
                      <a:r>
                        <a:rPr lang="en-US" sz="1000">
                          <a:solidFill>
                            <a:srgbClr val="000000"/>
                          </a:solidFill>
                          <a:latin typeface="+mn-lt"/>
                          <a:ea typeface="Times New Roman"/>
                          <a:cs typeface="Times New Roman"/>
                        </a:rPr>
                        <a:t>Bangladesh</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20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92</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68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441</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1,648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1,574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476</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32</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868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25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83</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1,805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1,765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1762</a:t>
                      </a:r>
                      <a:endParaRPr lang="en-US" sz="10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marL="0" marR="0">
                        <a:lnSpc>
                          <a:spcPct val="150000"/>
                        </a:lnSpc>
                        <a:spcBef>
                          <a:spcPts val="0"/>
                        </a:spcBef>
                        <a:spcAft>
                          <a:spcPts val="0"/>
                        </a:spcAft>
                      </a:pPr>
                      <a:r>
                        <a:rPr lang="en-US" sz="1000">
                          <a:solidFill>
                            <a:srgbClr val="000000"/>
                          </a:solidFill>
                          <a:latin typeface="+mn-lt"/>
                          <a:ea typeface="Times New Roman"/>
                          <a:cs typeface="Times New Roman"/>
                        </a:rPr>
                        <a:t>India</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90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90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484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4,069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4,069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1,675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1,675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dirty="0">
                          <a:latin typeface="+mn-lt"/>
                          <a:ea typeface="Times New Roman"/>
                          <a:cs typeface="Times New Roman"/>
                        </a:rPr>
                        <a:t>10,869</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dirty="0">
                          <a:latin typeface="+mn-lt"/>
                          <a:ea typeface="Times New Roman"/>
                          <a:cs typeface="Times New Roman"/>
                        </a:rPr>
                        <a:t>5,699</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5,699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117</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117</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11,458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11,810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11810</a:t>
                      </a:r>
                      <a:endParaRPr lang="en-US" sz="10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30">
                <a:tc gridSpan="19">
                  <a:txBody>
                    <a:bodyPr/>
                    <a:lstStyle/>
                    <a:p>
                      <a:pPr marL="0" marR="0">
                        <a:lnSpc>
                          <a:spcPct val="150000"/>
                        </a:lnSpc>
                        <a:spcBef>
                          <a:spcPts val="0"/>
                        </a:spcBef>
                        <a:spcAft>
                          <a:spcPts val="0"/>
                        </a:spcAft>
                      </a:pPr>
                      <a:r>
                        <a:rPr lang="en-US" sz="1000" b="1" dirty="0">
                          <a:solidFill>
                            <a:srgbClr val="000000"/>
                          </a:solidFill>
                          <a:latin typeface="+mn-lt"/>
                          <a:ea typeface="Times New Roman"/>
                          <a:cs typeface="Times New Roman"/>
                        </a:rPr>
                        <a:t>Share (%)</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130">
                <a:tc>
                  <a:txBody>
                    <a:bodyPr/>
                    <a:lstStyle/>
                    <a:p>
                      <a:pPr marL="0" marR="0">
                        <a:lnSpc>
                          <a:spcPct val="150000"/>
                        </a:lnSpc>
                        <a:spcBef>
                          <a:spcPts val="0"/>
                        </a:spcBef>
                        <a:spcAft>
                          <a:spcPts val="0"/>
                        </a:spcAft>
                      </a:pPr>
                      <a:r>
                        <a:rPr lang="en-US" sz="1000">
                          <a:solidFill>
                            <a:srgbClr val="000000"/>
                          </a:solidFill>
                          <a:latin typeface="+mn-lt"/>
                          <a:ea typeface="Times New Roman"/>
                          <a:cs typeface="Times New Roman"/>
                        </a:rPr>
                        <a:t>Myanmar</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5.7</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4.89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1.2</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32.7</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52.7</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59.75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57.6</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40.4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35.36</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100</a:t>
                      </a:r>
                      <a:endParaRPr lang="en-US" sz="10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30">
                <a:tc>
                  <a:txBody>
                    <a:bodyPr/>
                    <a:lstStyle/>
                    <a:p>
                      <a:pPr marL="0" marR="0">
                        <a:lnSpc>
                          <a:spcPct val="150000"/>
                        </a:lnSpc>
                        <a:spcBef>
                          <a:spcPts val="0"/>
                        </a:spcBef>
                        <a:spcAft>
                          <a:spcPts val="0"/>
                        </a:spcAft>
                      </a:pPr>
                      <a:r>
                        <a:rPr lang="en-US" sz="1000">
                          <a:solidFill>
                            <a:srgbClr val="000000"/>
                          </a:solidFill>
                          <a:latin typeface="+mn-lt"/>
                          <a:ea typeface="Times New Roman"/>
                          <a:cs typeface="Times New Roman"/>
                        </a:rPr>
                        <a:t>Bangladesh</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1.1</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5.2</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3.86</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24.4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93.4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dirty="0">
                          <a:latin typeface="+mn-lt"/>
                          <a:ea typeface="Times New Roman"/>
                          <a:cs typeface="Times New Roman"/>
                        </a:rPr>
                        <a:t>89.33</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26.4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1.82</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48.1</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1.4</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4.71</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100</a:t>
                      </a:r>
                      <a:endParaRPr lang="en-US" sz="10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30">
                <a:tc>
                  <a:txBody>
                    <a:bodyPr/>
                    <a:lstStyle/>
                    <a:p>
                      <a:pPr marL="0" marR="0">
                        <a:lnSpc>
                          <a:spcPct val="150000"/>
                        </a:lnSpc>
                        <a:spcBef>
                          <a:spcPts val="0"/>
                        </a:spcBef>
                        <a:spcAft>
                          <a:spcPts val="0"/>
                        </a:spcAft>
                      </a:pPr>
                      <a:r>
                        <a:rPr lang="en-US" sz="1000">
                          <a:solidFill>
                            <a:srgbClr val="000000"/>
                          </a:solidFill>
                          <a:latin typeface="+mn-lt"/>
                          <a:ea typeface="Times New Roman"/>
                          <a:cs typeface="Times New Roman"/>
                        </a:rPr>
                        <a:t>India</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0.76</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dirty="0">
                          <a:latin typeface="+mn-lt"/>
                          <a:ea typeface="Times New Roman"/>
                          <a:cs typeface="Times New Roman"/>
                        </a:rPr>
                        <a:t>4.2</a:t>
                      </a:r>
                      <a:endParaRPr lang="en-US" sz="10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34.5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34.45</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14.2</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14.18</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94.9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48.3</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48.26</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0.99</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mn-lt"/>
                          <a:ea typeface="Times New Roman"/>
                          <a:cs typeface="Times New Roman"/>
                        </a:rPr>
                        <a:t>100</a:t>
                      </a:r>
                      <a:endParaRPr lang="en-US" sz="10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dirty="0">
                          <a:latin typeface="+mn-lt"/>
                          <a:ea typeface="Times New Roman"/>
                          <a:cs typeface="Times New Roman"/>
                        </a:rPr>
                        <a:t>100</a:t>
                      </a:r>
                      <a:endParaRPr lang="en-US" sz="10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3200400" y="3810000"/>
            <a:ext cx="2844275"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ea typeface="Calibri" pitchFamily="34" charset="0"/>
                <a:cs typeface="Times New Roman" pitchFamily="18" charset="0"/>
              </a:rPr>
              <a:t>Condition of Roads: 2004-2010</a:t>
            </a:r>
            <a:endParaRPr kumimoji="0" lang="en-US" sz="1400" i="0" u="none" strike="noStrike" cap="none" normalizeH="0" baseline="0" dirty="0" smtClean="0">
              <a:ln>
                <a:noFill/>
              </a:ln>
              <a:solidFill>
                <a:schemeClr val="tx1"/>
              </a:solidFill>
              <a:effectLst/>
              <a:cs typeface="Arial" pitchFamily="34" charset="0"/>
            </a:endParaRPr>
          </a:p>
        </p:txBody>
      </p:sp>
      <p:sp>
        <p:nvSpPr>
          <p:cNvPr id="7" name="Slide Number Placeholder 6"/>
          <p:cNvSpPr>
            <a:spLocks noGrp="1"/>
          </p:cNvSpPr>
          <p:nvPr>
            <p:ph type="sldNum" sz="quarter" idx="12"/>
          </p:nvPr>
        </p:nvSpPr>
        <p:spPr/>
        <p:txBody>
          <a:bodyPr/>
          <a:lstStyle/>
          <a:p>
            <a:fld id="{ADC39E4C-8762-490F-9B20-345553BBB5C9}"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dirty="0" smtClean="0"/>
              <a:t>1. Ongoing Studies: Goals and Objectives </a:t>
            </a:r>
            <a:endParaRPr lang="en-US" sz="2800" dirty="0"/>
          </a:p>
        </p:txBody>
      </p:sp>
      <p:sp>
        <p:nvSpPr>
          <p:cNvPr id="3" name="Content Placeholder 2"/>
          <p:cNvSpPr>
            <a:spLocks noGrp="1"/>
          </p:cNvSpPr>
          <p:nvPr>
            <p:ph idx="1"/>
          </p:nvPr>
        </p:nvSpPr>
        <p:spPr>
          <a:xfrm>
            <a:off x="457200" y="1524000"/>
            <a:ext cx="8229600" cy="4800600"/>
          </a:xfrm>
        </p:spPr>
        <p:txBody>
          <a:bodyPr>
            <a:normAutofit lnSpcReduction="10000"/>
          </a:bodyPr>
          <a:lstStyle/>
          <a:p>
            <a:r>
              <a:rPr lang="en-US" dirty="0" smtClean="0"/>
              <a:t>Two studies are being carried out by CPD and CUTS</a:t>
            </a:r>
          </a:p>
          <a:p>
            <a:pPr lvl="1"/>
            <a:r>
              <a:rPr lang="en-US" dirty="0" smtClean="0"/>
              <a:t>Study on “Addressing SPS issues and concerns in Bangladesh-India Trade: Design of a Draft SPS Agreement”</a:t>
            </a:r>
          </a:p>
          <a:p>
            <a:pPr lvl="1"/>
            <a:r>
              <a:rPr lang="en-US" dirty="0" smtClean="0"/>
              <a:t>Study on “Assessing Benefits of Trade Facilitation through Bangladesh India MVA”</a:t>
            </a:r>
          </a:p>
          <a:p>
            <a:r>
              <a:rPr lang="en-US" dirty="0" smtClean="0"/>
              <a:t>Study on SPS Issues: Goals and Objectives</a:t>
            </a:r>
          </a:p>
          <a:p>
            <a:pPr lvl="1"/>
            <a:r>
              <a:rPr lang="en-US" dirty="0" smtClean="0"/>
              <a:t>Identify SPS related concerns</a:t>
            </a:r>
          </a:p>
          <a:p>
            <a:pPr lvl="1"/>
            <a:r>
              <a:rPr lang="en-US" dirty="0" smtClean="0"/>
              <a:t>Prepare mechanism for SPS related dispute settlement</a:t>
            </a:r>
          </a:p>
          <a:p>
            <a:pPr lvl="1"/>
            <a:r>
              <a:rPr lang="en-US" dirty="0" smtClean="0"/>
              <a:t>Prepare draft SPS agreement</a:t>
            </a:r>
          </a:p>
          <a:p>
            <a:pPr lvl="1"/>
            <a:r>
              <a:rPr lang="en-US" dirty="0" smtClean="0"/>
              <a:t>Come up with a framework for MRA</a:t>
            </a:r>
          </a:p>
          <a:p>
            <a:pPr lvl="1"/>
            <a:r>
              <a:rPr lang="en-US" dirty="0" smtClean="0"/>
              <a:t>Suggest actions for enforcement of the agreement</a:t>
            </a:r>
          </a:p>
          <a:p>
            <a:pPr lvl="1">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DC39E4C-8762-490F-9B20-345553BBB5C9}"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274638"/>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457200" y="914400"/>
            <a:ext cx="8229600" cy="4525963"/>
          </a:xfrm>
        </p:spPr>
        <p:txBody>
          <a:bodyPr>
            <a:normAutofit fontScale="92500"/>
          </a:bodyPr>
          <a:lstStyle/>
          <a:p>
            <a:r>
              <a:rPr lang="en-US" dirty="0" smtClean="0"/>
              <a:t>Major part of road network of Bangladesh is not suitable to handle modern diversified vehicles (WDI, 2010). </a:t>
            </a:r>
          </a:p>
          <a:p>
            <a:r>
              <a:rPr lang="en-US" dirty="0" smtClean="0"/>
              <a:t>The deficiency is more acutely felt in accommodating containers in Dhaka-Chittagong roads which constrain trading activities (BTILS, 2008). </a:t>
            </a:r>
          </a:p>
          <a:p>
            <a:r>
              <a:rPr lang="en-US" dirty="0" smtClean="0"/>
              <a:t>Severe congestion is a prominent and permanent feature of highways from Dhaka to other districts.</a:t>
            </a:r>
          </a:p>
          <a:p>
            <a:r>
              <a:rPr lang="en-US" dirty="0" smtClean="0"/>
              <a:t> In case of cross-border road connectivity, harmonization of standards signaling system and protocols need to be ensured through signing of Motor Vehicle Agreement. </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ADC39E4C-8762-490F-9B20-345553BBB5C9}"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457200"/>
          </a:xfrm>
        </p:spPr>
        <p:txBody>
          <a:bodyPr>
            <a:normAutofit/>
          </a:bodyPr>
          <a:lstStyle/>
          <a:p>
            <a:pPr algn="ctr"/>
            <a:r>
              <a:rPr lang="en-US" sz="2000" b="1" dirty="0">
                <a:solidFill>
                  <a:schemeClr val="tx1"/>
                </a:solidFill>
              </a:rPr>
              <a:t>Bangladesh in </a:t>
            </a:r>
            <a:r>
              <a:rPr lang="en-US" sz="2000" b="1" dirty="0" smtClean="0">
                <a:solidFill>
                  <a:schemeClr val="tx1"/>
                </a:solidFill>
              </a:rPr>
              <a:t>Asian Highway and Trans-Asian </a:t>
            </a:r>
            <a:r>
              <a:rPr lang="en-US" sz="2000" b="1" dirty="0">
                <a:solidFill>
                  <a:schemeClr val="tx1"/>
                </a:solidFill>
              </a:rPr>
              <a:t>Railway</a:t>
            </a:r>
            <a:endParaRPr lang="en-US" sz="2000" dirty="0">
              <a:solidFill>
                <a:schemeClr val="tx1"/>
              </a:solidFill>
            </a:endParaRPr>
          </a:p>
        </p:txBody>
      </p:sp>
      <p:sp>
        <p:nvSpPr>
          <p:cNvPr id="6" name="Slide Number Placeholder 5"/>
          <p:cNvSpPr>
            <a:spLocks noGrp="1"/>
          </p:cNvSpPr>
          <p:nvPr>
            <p:ph type="sldNum" sz="quarter" idx="12"/>
          </p:nvPr>
        </p:nvSpPr>
        <p:spPr/>
        <p:txBody>
          <a:bodyPr/>
          <a:lstStyle/>
          <a:p>
            <a:fld id="{06AEDD68-BC65-4860-A9F8-254B922CC086}" type="slidenum">
              <a:rPr lang="en-US" smtClean="0"/>
              <a:pPr/>
              <a:t>31</a:t>
            </a:fld>
            <a:endParaRPr lang="en-US"/>
          </a:p>
        </p:txBody>
      </p:sp>
      <p:pic>
        <p:nvPicPr>
          <p:cNvPr id="4" name="Picture 3"/>
          <p:cNvPicPr/>
          <p:nvPr/>
        </p:nvPicPr>
        <p:blipFill>
          <a:blip r:embed="rId2"/>
          <a:srcRect/>
          <a:stretch>
            <a:fillRect/>
          </a:stretch>
        </p:blipFill>
        <p:spPr bwMode="auto">
          <a:xfrm>
            <a:off x="304801" y="1295400"/>
            <a:ext cx="4343399" cy="5049269"/>
          </a:xfrm>
          <a:prstGeom prst="rect">
            <a:avLst/>
          </a:prstGeom>
          <a:noFill/>
          <a:ln w="9525">
            <a:noFill/>
            <a:miter lim="800000"/>
            <a:headEnd/>
            <a:tailEnd/>
          </a:ln>
        </p:spPr>
      </p:pic>
      <p:pic>
        <p:nvPicPr>
          <p:cNvPr id="5" name="Picture 4" descr="C:\Users\USER\Desktop\tarsc_fulltext 18.jpg"/>
          <p:cNvPicPr/>
          <p:nvPr/>
        </p:nvPicPr>
        <p:blipFill>
          <a:blip r:embed="rId3"/>
          <a:srcRect l="1215" t="10048" r="1325" b="1658"/>
          <a:stretch>
            <a:fillRect/>
          </a:stretch>
        </p:blipFill>
        <p:spPr bwMode="auto">
          <a:xfrm>
            <a:off x="4648200" y="1225378"/>
            <a:ext cx="4267200" cy="5099222"/>
          </a:xfrm>
          <a:prstGeom prst="rect">
            <a:avLst/>
          </a:prstGeom>
          <a:noFill/>
          <a:ln w="9525">
            <a:noFill/>
            <a:miter lim="800000"/>
            <a:headEnd/>
            <a:tailEnd/>
          </a:ln>
        </p:spPr>
      </p:pic>
      <p:sp>
        <p:nvSpPr>
          <p:cNvPr id="8" name="Title 1"/>
          <p:cNvSpPr txBox="1">
            <a:spLocks/>
          </p:cNvSpPr>
          <p:nvPr/>
        </p:nvSpPr>
        <p:spPr>
          <a:xfrm>
            <a:off x="457200" y="152400"/>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258762"/>
          </a:xfrm>
        </p:spPr>
        <p:txBody>
          <a:bodyPr>
            <a:noAutofit/>
          </a:bodyPr>
          <a:lstStyle/>
          <a:p>
            <a:pPr algn="l"/>
            <a:r>
              <a:rPr lang="en-US" sz="1600" b="1" dirty="0" smtClean="0"/>
              <a:t>State </a:t>
            </a:r>
            <a:r>
              <a:rPr lang="en-US" sz="1600" b="1" dirty="0"/>
              <a:t>of Cross Border-Related Physical Transport </a:t>
            </a:r>
            <a:r>
              <a:rPr lang="en-US" sz="1600" b="1" dirty="0" smtClean="0"/>
              <a:t>Infrastructure</a:t>
            </a:r>
            <a:endParaRPr lang="en-US" sz="1600" dirty="0"/>
          </a:p>
        </p:txBody>
      </p:sp>
      <p:sp>
        <p:nvSpPr>
          <p:cNvPr id="3" name="Content Placeholder 2"/>
          <p:cNvSpPr>
            <a:spLocks noGrp="1"/>
          </p:cNvSpPr>
          <p:nvPr>
            <p:ph idx="1"/>
          </p:nvPr>
        </p:nvSpPr>
        <p:spPr>
          <a:xfrm>
            <a:off x="304800" y="1143000"/>
            <a:ext cx="8686800" cy="5562600"/>
          </a:xfrm>
        </p:spPr>
        <p:txBody>
          <a:bodyPr>
            <a:noAutofit/>
          </a:bodyPr>
          <a:lstStyle/>
          <a:p>
            <a:pPr>
              <a:buNone/>
            </a:pPr>
            <a:r>
              <a:rPr lang="en-US" sz="1800" b="1" dirty="0" smtClean="0"/>
              <a:t>Condition </a:t>
            </a:r>
            <a:r>
              <a:rPr lang="en-US" sz="1800" b="1" dirty="0"/>
              <a:t>of Cross-border Roads </a:t>
            </a:r>
            <a:endParaRPr lang="en-US" sz="1800" dirty="0"/>
          </a:p>
          <a:p>
            <a:r>
              <a:rPr lang="en-US" sz="1800" dirty="0"/>
              <a:t>The road transport remains the predominant mode of transport </a:t>
            </a:r>
            <a:r>
              <a:rPr lang="en-US" sz="1800" dirty="0" smtClean="0"/>
              <a:t>accounting </a:t>
            </a:r>
            <a:r>
              <a:rPr lang="en-US" sz="1800" dirty="0"/>
              <a:t>for four-fifths of total traffic </a:t>
            </a:r>
            <a:r>
              <a:rPr lang="en-US" sz="1800" dirty="0" smtClean="0"/>
              <a:t>moved</a:t>
            </a:r>
          </a:p>
          <a:p>
            <a:pPr lvl="1"/>
            <a:r>
              <a:rPr lang="en-US" sz="1800" dirty="0" smtClean="0"/>
              <a:t>Condition </a:t>
            </a:r>
            <a:r>
              <a:rPr lang="en-US" sz="1800" dirty="0"/>
              <a:t>of </a:t>
            </a:r>
            <a:r>
              <a:rPr lang="en-US" sz="1800" dirty="0" smtClean="0"/>
              <a:t>roads </a:t>
            </a:r>
            <a:r>
              <a:rPr lang="en-US" sz="1800" dirty="0"/>
              <a:t>has improved over </a:t>
            </a:r>
            <a:r>
              <a:rPr lang="en-US" sz="1800" dirty="0" smtClean="0"/>
              <a:t>time - 93% </a:t>
            </a:r>
            <a:r>
              <a:rPr lang="en-US" sz="1800" dirty="0"/>
              <a:t>of total roads were upgraded to class II level </a:t>
            </a:r>
            <a:r>
              <a:rPr lang="en-US" sz="1800" dirty="0" smtClean="0"/>
              <a:t>(only 24% </a:t>
            </a:r>
            <a:r>
              <a:rPr lang="en-US" sz="1800" dirty="0"/>
              <a:t>in </a:t>
            </a:r>
            <a:r>
              <a:rPr lang="en-US" sz="1800" dirty="0" smtClean="0"/>
              <a:t>2004) (see next slide)</a:t>
            </a:r>
          </a:p>
          <a:p>
            <a:pPr>
              <a:buNone/>
            </a:pPr>
            <a:r>
              <a:rPr lang="en-US" sz="1800" b="1" dirty="0" smtClean="0"/>
              <a:t>Major </a:t>
            </a:r>
            <a:r>
              <a:rPr lang="en-US" sz="1800" b="1" dirty="0"/>
              <a:t>Weaknesses in Cross-border </a:t>
            </a:r>
            <a:r>
              <a:rPr lang="en-US" sz="1800" b="1" dirty="0" smtClean="0"/>
              <a:t>Road</a:t>
            </a:r>
            <a:endParaRPr lang="en-US" sz="1800" b="1" dirty="0"/>
          </a:p>
          <a:p>
            <a:r>
              <a:rPr lang="en-US" sz="1800" dirty="0"/>
              <a:t>Two generic impediments </a:t>
            </a:r>
            <a:r>
              <a:rPr lang="en-US" sz="1800" dirty="0" smtClean="0"/>
              <a:t>are</a:t>
            </a:r>
            <a:r>
              <a:rPr lang="en-US" sz="1800" dirty="0"/>
              <a:t>: a) lack of agreement on cross-border movement of goods between Bangladesh and India causes transshipment </a:t>
            </a:r>
            <a:r>
              <a:rPr lang="en-US" sz="1800" dirty="0" smtClean="0"/>
              <a:t>and </a:t>
            </a:r>
            <a:r>
              <a:rPr lang="en-US" sz="1800" dirty="0"/>
              <a:t>b) roads in Bangladesh side was not suitable to take loads over 8.2 axle</a:t>
            </a:r>
            <a:r>
              <a:rPr lang="en-US" sz="1800" dirty="0" smtClean="0"/>
              <a:t>.</a:t>
            </a:r>
          </a:p>
          <a:p>
            <a:r>
              <a:rPr lang="en-US" sz="1800" i="1" dirty="0" err="1" smtClean="0"/>
              <a:t>Benapole</a:t>
            </a:r>
            <a:r>
              <a:rPr lang="en-US" sz="1800" i="1" dirty="0" smtClean="0"/>
              <a:t> point</a:t>
            </a:r>
            <a:r>
              <a:rPr lang="en-US" sz="1800" dirty="0" smtClean="0"/>
              <a:t>: </a:t>
            </a:r>
            <a:r>
              <a:rPr lang="en-US" sz="1800" dirty="0"/>
              <a:t>limited working </a:t>
            </a:r>
            <a:r>
              <a:rPr lang="en-US" sz="1800" dirty="0" smtClean="0"/>
              <a:t>hours; </a:t>
            </a:r>
            <a:r>
              <a:rPr lang="en-US" sz="1800" dirty="0"/>
              <a:t>no work during </a:t>
            </a:r>
            <a:r>
              <a:rPr lang="en-US" sz="1800" dirty="0" smtClean="0"/>
              <a:t>week-end;</a:t>
            </a:r>
            <a:r>
              <a:rPr lang="en-US" sz="1800" dirty="0"/>
              <a:t> practice of limiting providing clearance for only 300 trucks per </a:t>
            </a:r>
            <a:r>
              <a:rPr lang="en-US" sz="1800" dirty="0" smtClean="0"/>
              <a:t>day;</a:t>
            </a:r>
            <a:r>
              <a:rPr lang="en-US" sz="1800" dirty="0"/>
              <a:t> </a:t>
            </a:r>
            <a:r>
              <a:rPr lang="en-US" sz="1800" dirty="0" smtClean="0"/>
              <a:t>slow clearance </a:t>
            </a:r>
            <a:r>
              <a:rPr lang="en-US" sz="1800" dirty="0"/>
              <a:t>at border </a:t>
            </a:r>
            <a:r>
              <a:rPr lang="en-US" sz="1800" dirty="0" smtClean="0"/>
              <a:t>points.</a:t>
            </a:r>
          </a:p>
          <a:p>
            <a:r>
              <a:rPr lang="en-US" sz="1800" i="1" dirty="0" err="1" smtClean="0"/>
              <a:t>Brahmanbaria-Akhaura</a:t>
            </a:r>
            <a:r>
              <a:rPr lang="en-US" sz="1800" i="1" dirty="0" smtClean="0"/>
              <a:t> point</a:t>
            </a:r>
            <a:r>
              <a:rPr lang="en-US" sz="1800" dirty="0" smtClean="0"/>
              <a:t>: poor and narrow road; </a:t>
            </a:r>
            <a:r>
              <a:rPr lang="en-US" sz="1800" i="1" dirty="0" err="1" smtClean="0"/>
              <a:t>Banglabandh</a:t>
            </a:r>
            <a:r>
              <a:rPr lang="en-US" sz="1800" i="1" dirty="0" smtClean="0"/>
              <a:t> point</a:t>
            </a:r>
            <a:r>
              <a:rPr lang="en-US" sz="1800" dirty="0" smtClean="0"/>
              <a:t>: absence </a:t>
            </a:r>
            <a:r>
              <a:rPr lang="en-US" sz="1800" dirty="0"/>
              <a:t>of permanent immigration and customs </a:t>
            </a:r>
            <a:r>
              <a:rPr lang="en-US" sz="1800" dirty="0" smtClean="0"/>
              <a:t>office; </a:t>
            </a:r>
            <a:r>
              <a:rPr lang="en-US" sz="1800" i="1" dirty="0" err="1" smtClean="0"/>
              <a:t>Tamabil</a:t>
            </a:r>
            <a:r>
              <a:rPr lang="en-US" sz="1800" i="1" dirty="0" smtClean="0"/>
              <a:t> point</a:t>
            </a:r>
            <a:r>
              <a:rPr lang="en-US" sz="1800" dirty="0" smtClean="0"/>
              <a:t>: </a:t>
            </a:r>
            <a:r>
              <a:rPr lang="en-US" sz="1800" dirty="0"/>
              <a:t>absence of an appropriate agreement causes </a:t>
            </a:r>
            <a:r>
              <a:rPr lang="en-US" sz="1800" dirty="0" smtClean="0"/>
              <a:t>transshipment;</a:t>
            </a:r>
            <a:r>
              <a:rPr lang="en-US" sz="1800" dirty="0"/>
              <a:t> </a:t>
            </a:r>
            <a:r>
              <a:rPr lang="en-US" sz="1800" i="1" dirty="0" err="1" smtClean="0"/>
              <a:t>Akhaura</a:t>
            </a:r>
            <a:r>
              <a:rPr lang="en-US" sz="1800" i="1" dirty="0" smtClean="0"/>
              <a:t>-Chittagong point:</a:t>
            </a:r>
            <a:r>
              <a:rPr lang="en-US" sz="1800" dirty="0" smtClean="0"/>
              <a:t> </a:t>
            </a:r>
            <a:r>
              <a:rPr lang="en-US" sz="1800" dirty="0"/>
              <a:t>narrowness and poor condition of the </a:t>
            </a:r>
            <a:r>
              <a:rPr lang="en-US" sz="1800" dirty="0" smtClean="0"/>
              <a:t>road; </a:t>
            </a:r>
            <a:r>
              <a:rPr lang="en-US" sz="1800" i="1" dirty="0" err="1" smtClean="0"/>
              <a:t>Burimari-Mongla</a:t>
            </a:r>
            <a:r>
              <a:rPr lang="en-US" sz="1800" i="1" dirty="0" smtClean="0"/>
              <a:t> point</a:t>
            </a:r>
            <a:r>
              <a:rPr lang="en-US" sz="1800" dirty="0" smtClean="0"/>
              <a:t>: </a:t>
            </a:r>
            <a:r>
              <a:rPr lang="en-US" sz="1800" dirty="0"/>
              <a:t>lack of proper warehousing </a:t>
            </a:r>
            <a:r>
              <a:rPr lang="en-US" sz="1800" dirty="0" smtClean="0"/>
              <a:t>facilities; </a:t>
            </a:r>
            <a:r>
              <a:rPr lang="en-US" sz="1800" i="1" dirty="0" err="1" smtClean="0"/>
              <a:t>Jamuna</a:t>
            </a:r>
            <a:r>
              <a:rPr lang="en-US" sz="1800" i="1" dirty="0" smtClean="0"/>
              <a:t> </a:t>
            </a:r>
            <a:r>
              <a:rPr lang="en-US" sz="1800" i="1" dirty="0"/>
              <a:t>Bridge point</a:t>
            </a:r>
            <a:r>
              <a:rPr lang="en-US" sz="1800" dirty="0"/>
              <a:t>, about 82 km roads are narrow</a:t>
            </a:r>
          </a:p>
        </p:txBody>
      </p:sp>
      <p:sp>
        <p:nvSpPr>
          <p:cNvPr id="4" name="Slide Number Placeholder 3"/>
          <p:cNvSpPr>
            <a:spLocks noGrp="1"/>
          </p:cNvSpPr>
          <p:nvPr>
            <p:ph type="sldNum" sz="quarter" idx="12"/>
          </p:nvPr>
        </p:nvSpPr>
        <p:spPr/>
        <p:txBody>
          <a:bodyPr/>
          <a:lstStyle/>
          <a:p>
            <a:fld id="{06AEDD68-BC65-4860-A9F8-254B922CC086}" type="slidenum">
              <a:rPr lang="en-US" smtClean="0"/>
              <a:pPr/>
              <a:t>32</a:t>
            </a:fld>
            <a:endParaRPr lang="en-US" dirty="0"/>
          </a:p>
        </p:txBody>
      </p:sp>
      <p:sp>
        <p:nvSpPr>
          <p:cNvPr id="5" name="Title 1"/>
          <p:cNvSpPr txBox="1">
            <a:spLocks/>
          </p:cNvSpPr>
          <p:nvPr/>
        </p:nvSpPr>
        <p:spPr>
          <a:xfrm>
            <a:off x="457200" y="274638"/>
            <a:ext cx="8229600" cy="334962"/>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438912"/>
          </a:xfrm>
        </p:spPr>
        <p:txBody>
          <a:bodyPr>
            <a:normAutofit/>
          </a:bodyPr>
          <a:lstStyle/>
          <a:p>
            <a:pPr algn="l"/>
            <a:r>
              <a:rPr lang="en-US" sz="1800" b="1" dirty="0" smtClean="0"/>
              <a:t>State of Cross Border-Related Physical Transport Infrastructure</a:t>
            </a:r>
            <a:endParaRPr lang="en-US" sz="1800" dirty="0"/>
          </a:p>
        </p:txBody>
      </p:sp>
      <p:sp>
        <p:nvSpPr>
          <p:cNvPr id="3" name="Content Placeholder 2"/>
          <p:cNvSpPr>
            <a:spLocks noGrp="1"/>
          </p:cNvSpPr>
          <p:nvPr>
            <p:ph idx="1"/>
          </p:nvPr>
        </p:nvSpPr>
        <p:spPr>
          <a:xfrm>
            <a:off x="381000" y="914400"/>
            <a:ext cx="8534400" cy="5715000"/>
          </a:xfrm>
        </p:spPr>
        <p:txBody>
          <a:bodyPr>
            <a:noAutofit/>
          </a:bodyPr>
          <a:lstStyle/>
          <a:p>
            <a:pPr>
              <a:buNone/>
            </a:pPr>
            <a:r>
              <a:rPr lang="en-US" sz="2000" b="1" dirty="0" smtClean="0"/>
              <a:t>Major Weaknesses in Railway Transport</a:t>
            </a:r>
          </a:p>
          <a:p>
            <a:r>
              <a:rPr lang="en-US" sz="2000" dirty="0" smtClean="0"/>
              <a:t>Broad </a:t>
            </a:r>
            <a:r>
              <a:rPr lang="en-US" sz="2000" dirty="0"/>
              <a:t>gauge rail corridors between Bangladesh and India are not active </a:t>
            </a:r>
            <a:endParaRPr lang="en-US" sz="2000" dirty="0" smtClean="0"/>
          </a:p>
          <a:p>
            <a:r>
              <a:rPr lang="en-US" sz="2000" dirty="0" smtClean="0"/>
              <a:t>Non-</a:t>
            </a:r>
            <a:r>
              <a:rPr lang="en-US" sz="2000" dirty="0" err="1" smtClean="0"/>
              <a:t>utilisation</a:t>
            </a:r>
            <a:r>
              <a:rPr lang="en-US" sz="2000" dirty="0" smtClean="0"/>
              <a:t> </a:t>
            </a:r>
            <a:r>
              <a:rPr lang="en-US" sz="2000" dirty="0"/>
              <a:t>of available capacity on the Indian </a:t>
            </a:r>
            <a:r>
              <a:rPr lang="en-US" sz="2000" dirty="0" smtClean="0"/>
              <a:t>side, </a:t>
            </a:r>
            <a:r>
              <a:rPr lang="en-US" sz="2000" dirty="0"/>
              <a:t>restriction on movement of commodity specific rolling </a:t>
            </a:r>
            <a:r>
              <a:rPr lang="en-US" sz="2000" dirty="0" smtClean="0"/>
              <a:t>stocks, </a:t>
            </a:r>
            <a:r>
              <a:rPr lang="en-US" sz="2000" dirty="0"/>
              <a:t>inadequate infrastructural facilities for loops holding lines and axle road restriction at </a:t>
            </a:r>
            <a:r>
              <a:rPr lang="en-US" sz="2000" dirty="0" err="1" smtClean="0"/>
              <a:t>Jamuna</a:t>
            </a:r>
            <a:endParaRPr lang="en-US" sz="2000" dirty="0" smtClean="0"/>
          </a:p>
          <a:p>
            <a:r>
              <a:rPr lang="en-US" sz="2000" i="1" dirty="0" err="1" smtClean="0"/>
              <a:t>Mahishahon</a:t>
            </a:r>
            <a:r>
              <a:rPr lang="en-US" sz="2000" i="1" dirty="0" smtClean="0"/>
              <a:t>-Dhaka links</a:t>
            </a:r>
            <a:r>
              <a:rPr lang="en-US" sz="2000" dirty="0" smtClean="0"/>
              <a:t>: Different </a:t>
            </a:r>
            <a:r>
              <a:rPr lang="en-US" sz="2000" dirty="0"/>
              <a:t>types of gauges require transshipment of goods. </a:t>
            </a:r>
            <a:r>
              <a:rPr lang="en-US" sz="2000" dirty="0" err="1" smtClean="0"/>
              <a:t>R</a:t>
            </a:r>
            <a:r>
              <a:rPr lang="en-US" sz="2000" i="1" dirty="0" err="1" smtClean="0"/>
              <a:t>ohanpur</a:t>
            </a:r>
            <a:r>
              <a:rPr lang="en-US" sz="2000" i="1" dirty="0" smtClean="0"/>
              <a:t>-Chittagong point: </a:t>
            </a:r>
            <a:r>
              <a:rPr lang="en-US" sz="2000" dirty="0" smtClean="0"/>
              <a:t>missing </a:t>
            </a:r>
            <a:r>
              <a:rPr lang="en-US" sz="2000" dirty="0"/>
              <a:t>link between </a:t>
            </a:r>
            <a:r>
              <a:rPr lang="en-US" sz="2000" dirty="0" err="1"/>
              <a:t>Akhaura</a:t>
            </a:r>
            <a:r>
              <a:rPr lang="en-US" sz="2000" dirty="0"/>
              <a:t> and </a:t>
            </a:r>
            <a:r>
              <a:rPr lang="en-US" sz="2000" dirty="0" err="1"/>
              <a:t>Agartala</a:t>
            </a:r>
            <a:r>
              <a:rPr lang="en-US" sz="2000" dirty="0"/>
              <a:t>, </a:t>
            </a:r>
            <a:r>
              <a:rPr lang="en-US" sz="2000" dirty="0" err="1"/>
              <a:t>metre</a:t>
            </a:r>
            <a:r>
              <a:rPr lang="en-US" sz="2000" dirty="0"/>
              <a:t> gauge section, and capacity constraints in Chittagong </a:t>
            </a:r>
            <a:r>
              <a:rPr lang="en-US" sz="2000" dirty="0" smtClean="0"/>
              <a:t>port</a:t>
            </a:r>
          </a:p>
          <a:p>
            <a:pPr>
              <a:buNone/>
            </a:pPr>
            <a:r>
              <a:rPr lang="en-US" sz="2000" b="1" dirty="0" smtClean="0"/>
              <a:t>Major Weaknesses in Inland waterways</a:t>
            </a:r>
          </a:p>
          <a:p>
            <a:r>
              <a:rPr lang="en-US" sz="2000" dirty="0" smtClean="0"/>
              <a:t>Lack </a:t>
            </a:r>
            <a:r>
              <a:rPr lang="en-US" sz="2000" dirty="0"/>
              <a:t>of sufficient number of port of </a:t>
            </a:r>
            <a:r>
              <a:rPr lang="en-US" sz="2000" dirty="0" smtClean="0"/>
              <a:t>calls; old vessels; poor navigational aids; and outdated jetties. </a:t>
            </a:r>
            <a:r>
              <a:rPr lang="en-US" sz="2000" dirty="0"/>
              <a:t>Lack of dredging and </a:t>
            </a:r>
            <a:r>
              <a:rPr lang="en-US" sz="2000" dirty="0" smtClean="0"/>
              <a:t>siltation; lack </a:t>
            </a:r>
            <a:r>
              <a:rPr lang="en-US" sz="2000" dirty="0"/>
              <a:t>of appropriate equipments and skilled </a:t>
            </a:r>
            <a:r>
              <a:rPr lang="en-US" sz="2000" dirty="0" smtClean="0"/>
              <a:t>manpower</a:t>
            </a:r>
          </a:p>
          <a:p>
            <a:endParaRPr lang="en-US" sz="2000" dirty="0"/>
          </a:p>
        </p:txBody>
      </p:sp>
      <p:sp>
        <p:nvSpPr>
          <p:cNvPr id="4" name="Slide Number Placeholder 3"/>
          <p:cNvSpPr>
            <a:spLocks noGrp="1"/>
          </p:cNvSpPr>
          <p:nvPr>
            <p:ph type="sldNum" sz="quarter" idx="12"/>
          </p:nvPr>
        </p:nvSpPr>
        <p:spPr/>
        <p:txBody>
          <a:bodyPr/>
          <a:lstStyle/>
          <a:p>
            <a:fld id="{06AEDD68-BC65-4860-A9F8-254B922CC086}" type="slidenum">
              <a:rPr lang="en-US" smtClean="0"/>
              <a:pPr/>
              <a:t>33</a:t>
            </a:fld>
            <a:endParaRPr lang="en-US"/>
          </a:p>
        </p:txBody>
      </p:sp>
      <p:sp>
        <p:nvSpPr>
          <p:cNvPr id="5" name="Title 1"/>
          <p:cNvSpPr txBox="1">
            <a:spLocks/>
          </p:cNvSpPr>
          <p:nvPr/>
        </p:nvSpPr>
        <p:spPr>
          <a:xfrm>
            <a:off x="457200" y="152400"/>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438912"/>
          </a:xfrm>
        </p:spPr>
        <p:txBody>
          <a:bodyPr>
            <a:normAutofit/>
          </a:bodyPr>
          <a:lstStyle/>
          <a:p>
            <a:r>
              <a:rPr lang="en-US" sz="2400" b="1" dirty="0" smtClean="0">
                <a:solidFill>
                  <a:schemeClr val="tx1"/>
                </a:solidFill>
              </a:rPr>
              <a:t>State of Cross Border-Related Physical Transport Infrastructure</a:t>
            </a:r>
            <a:endParaRPr lang="en-US" sz="2400" dirty="0">
              <a:solidFill>
                <a:schemeClr val="tx1"/>
              </a:solidFill>
            </a:endParaRPr>
          </a:p>
        </p:txBody>
      </p:sp>
      <p:sp>
        <p:nvSpPr>
          <p:cNvPr id="3" name="Content Placeholder 2"/>
          <p:cNvSpPr>
            <a:spLocks noGrp="1"/>
          </p:cNvSpPr>
          <p:nvPr>
            <p:ph idx="1"/>
          </p:nvPr>
        </p:nvSpPr>
        <p:spPr>
          <a:xfrm>
            <a:off x="381000" y="1143000"/>
            <a:ext cx="8534400" cy="3429000"/>
          </a:xfrm>
        </p:spPr>
        <p:txBody>
          <a:bodyPr>
            <a:normAutofit lnSpcReduction="10000"/>
          </a:bodyPr>
          <a:lstStyle/>
          <a:p>
            <a:pPr>
              <a:buNone/>
            </a:pPr>
            <a:r>
              <a:rPr lang="en-US" sz="2000" b="1" dirty="0" smtClean="0"/>
              <a:t>Major Weaknesses in Maritime </a:t>
            </a:r>
            <a:r>
              <a:rPr lang="en-US" sz="2000" b="1" dirty="0"/>
              <a:t>Transport</a:t>
            </a:r>
            <a:endParaRPr lang="en-US" sz="2000" dirty="0"/>
          </a:p>
          <a:p>
            <a:r>
              <a:rPr lang="en-US" sz="2000" i="1" dirty="0" smtClean="0"/>
              <a:t>Chittagong Port: </a:t>
            </a:r>
            <a:r>
              <a:rPr lang="en-US" sz="2000" dirty="0" smtClean="0"/>
              <a:t>existing </a:t>
            </a:r>
            <a:r>
              <a:rPr lang="en-US" sz="2000" dirty="0"/>
              <a:t>facilities in the port are </a:t>
            </a:r>
            <a:r>
              <a:rPr lang="en-US" sz="2000" dirty="0" smtClean="0"/>
              <a:t>inadequate; </a:t>
            </a:r>
            <a:r>
              <a:rPr lang="en-US" sz="2000" dirty="0"/>
              <a:t>width, curvature and draft of the </a:t>
            </a:r>
            <a:r>
              <a:rPr lang="en-US" sz="2000" dirty="0" err="1"/>
              <a:t>Karnaphuli</a:t>
            </a:r>
            <a:r>
              <a:rPr lang="en-US" sz="2000" dirty="0"/>
              <a:t> River limits the size of the vehicles to enter the </a:t>
            </a:r>
            <a:r>
              <a:rPr lang="en-US" sz="2000" dirty="0" smtClean="0"/>
              <a:t>port;</a:t>
            </a:r>
            <a:r>
              <a:rPr lang="en-US" sz="2000" dirty="0"/>
              <a:t> bottlenecks within the road and rail traffic from the port to the capital </a:t>
            </a:r>
            <a:r>
              <a:rPr lang="en-US" sz="2000" dirty="0" smtClean="0"/>
              <a:t>city.</a:t>
            </a:r>
          </a:p>
          <a:p>
            <a:r>
              <a:rPr lang="en-US" sz="2000" i="1" dirty="0" err="1" smtClean="0"/>
              <a:t>Mongla</a:t>
            </a:r>
            <a:r>
              <a:rPr lang="en-US" sz="2000" i="1" dirty="0" smtClean="0"/>
              <a:t> Port: </a:t>
            </a:r>
            <a:r>
              <a:rPr lang="en-US" sz="2000" dirty="0" smtClean="0"/>
              <a:t>Lacks </a:t>
            </a:r>
            <a:r>
              <a:rPr lang="en-US" sz="2000" dirty="0"/>
              <a:t>the required container handling </a:t>
            </a:r>
            <a:r>
              <a:rPr lang="en-US" sz="2000" dirty="0" smtClean="0"/>
              <a:t>equipments;  weak connectivity from </a:t>
            </a:r>
            <a:r>
              <a:rPr lang="en-US" sz="2000" dirty="0"/>
              <a:t>other parts of the </a:t>
            </a:r>
            <a:r>
              <a:rPr lang="en-US" sz="2000" dirty="0" smtClean="0"/>
              <a:t>country; lack </a:t>
            </a:r>
            <a:r>
              <a:rPr lang="en-US" sz="2000" dirty="0"/>
              <a:t>of economic </a:t>
            </a:r>
            <a:r>
              <a:rPr lang="en-US" sz="2000" dirty="0" smtClean="0"/>
              <a:t>activities</a:t>
            </a:r>
          </a:p>
          <a:p>
            <a:pPr>
              <a:buNone/>
            </a:pPr>
            <a:r>
              <a:rPr lang="en-US" sz="2000" b="1" dirty="0" smtClean="0"/>
              <a:t>Major Weaknesses in Air Transport</a:t>
            </a:r>
          </a:p>
          <a:p>
            <a:r>
              <a:rPr lang="en-US" sz="2000" dirty="0"/>
              <a:t>Poor infrastructure (runways, navigational facilities, ground services, modern amenities etc.), lack of skilled manpower, poor </a:t>
            </a:r>
            <a:r>
              <a:rPr lang="en-US" sz="2000" dirty="0" smtClean="0"/>
              <a:t>management; inadequate warehouse facility</a:t>
            </a:r>
            <a:endParaRPr lang="en-US" sz="2000" dirty="0"/>
          </a:p>
        </p:txBody>
      </p:sp>
      <p:sp>
        <p:nvSpPr>
          <p:cNvPr id="4" name="Slide Number Placeholder 3"/>
          <p:cNvSpPr>
            <a:spLocks noGrp="1"/>
          </p:cNvSpPr>
          <p:nvPr>
            <p:ph type="sldNum" sz="quarter" idx="12"/>
          </p:nvPr>
        </p:nvSpPr>
        <p:spPr/>
        <p:txBody>
          <a:bodyPr/>
          <a:lstStyle/>
          <a:p>
            <a:fld id="{06AEDD68-BC65-4860-A9F8-254B922CC086}" type="slidenum">
              <a:rPr lang="en-US" smtClean="0"/>
              <a:pPr/>
              <a:t>34</a:t>
            </a:fld>
            <a:endParaRPr lang="en-US"/>
          </a:p>
        </p:txBody>
      </p:sp>
      <p:sp>
        <p:nvSpPr>
          <p:cNvPr id="5" name="Title 1"/>
          <p:cNvSpPr txBox="1">
            <a:spLocks/>
          </p:cNvSpPr>
          <p:nvPr/>
        </p:nvSpPr>
        <p:spPr>
          <a:xfrm>
            <a:off x="457200" y="152400"/>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791200"/>
          </a:xfrm>
        </p:spPr>
        <p:txBody>
          <a:bodyPr>
            <a:noAutofit/>
          </a:bodyPr>
          <a:lstStyle/>
          <a:p>
            <a:pPr>
              <a:buNone/>
            </a:pPr>
            <a:r>
              <a:rPr lang="en-US" sz="2000" b="1" dirty="0" smtClean="0"/>
              <a:t> </a:t>
            </a:r>
            <a:r>
              <a:rPr lang="en-US" sz="2000" b="1" dirty="0"/>
              <a:t>State of Customs and Trade </a:t>
            </a:r>
            <a:r>
              <a:rPr lang="en-US" sz="2000" b="1" dirty="0" smtClean="0"/>
              <a:t>Facilitation</a:t>
            </a:r>
          </a:p>
          <a:p>
            <a:r>
              <a:rPr lang="en-US" sz="2000" dirty="0"/>
              <a:t>Bangladesh is placed is just above the average of South Asia in most of the indicators related to trade facilitation and customs </a:t>
            </a:r>
            <a:r>
              <a:rPr lang="en-US" sz="2000" dirty="0" smtClean="0"/>
              <a:t>processes (WB, 2013)</a:t>
            </a:r>
          </a:p>
          <a:p>
            <a:pPr lvl="1"/>
            <a:r>
              <a:rPr lang="en-US" sz="2000" dirty="0" smtClean="0"/>
              <a:t>Requirement </a:t>
            </a:r>
            <a:r>
              <a:rPr lang="en-US" sz="2000" dirty="0"/>
              <a:t>of </a:t>
            </a:r>
            <a:r>
              <a:rPr lang="en-US" sz="2000" dirty="0" smtClean="0"/>
              <a:t>time and cost is </a:t>
            </a:r>
            <a:r>
              <a:rPr lang="en-US" sz="2000" dirty="0"/>
              <a:t>significantly </a:t>
            </a:r>
            <a:r>
              <a:rPr lang="en-US" sz="2000" dirty="0" smtClean="0"/>
              <a:t>high</a:t>
            </a:r>
          </a:p>
          <a:p>
            <a:pPr lvl="1"/>
            <a:r>
              <a:rPr lang="en-US" sz="2000" dirty="0" smtClean="0"/>
              <a:t>Better </a:t>
            </a:r>
            <a:r>
              <a:rPr lang="en-US" sz="2000" dirty="0"/>
              <a:t>performance </a:t>
            </a:r>
            <a:r>
              <a:rPr lang="en-US" sz="2000" dirty="0" smtClean="0"/>
              <a:t>in timeliness; poor </a:t>
            </a:r>
            <a:r>
              <a:rPr lang="en-US" sz="2000" dirty="0"/>
              <a:t>in terms of customs</a:t>
            </a:r>
          </a:p>
          <a:p>
            <a:pPr>
              <a:buNone/>
            </a:pPr>
            <a:r>
              <a:rPr lang="en-US" sz="2000" b="1" dirty="0" smtClean="0"/>
              <a:t>Product-Specific </a:t>
            </a:r>
            <a:r>
              <a:rPr lang="en-US" sz="2000" b="1" dirty="0"/>
              <a:t>Analysis of Customs and Logistics Condition at the Border </a:t>
            </a:r>
            <a:r>
              <a:rPr lang="en-US" sz="2000" b="1" dirty="0" smtClean="0"/>
              <a:t>Points</a:t>
            </a:r>
          </a:p>
          <a:p>
            <a:r>
              <a:rPr lang="en-US" sz="2000" dirty="0" smtClean="0"/>
              <a:t>Import </a:t>
            </a:r>
            <a:r>
              <a:rPr lang="en-US" sz="2000" dirty="0"/>
              <a:t>of raw materials from </a:t>
            </a:r>
            <a:r>
              <a:rPr lang="en-US" sz="2000" dirty="0" smtClean="0"/>
              <a:t>India (cotton fabrics): 10 </a:t>
            </a:r>
            <a:r>
              <a:rPr lang="en-US" sz="2000" dirty="0"/>
              <a:t>days; </a:t>
            </a:r>
            <a:r>
              <a:rPr lang="en-US" sz="2000" dirty="0" smtClean="0"/>
              <a:t>US$415  </a:t>
            </a:r>
          </a:p>
          <a:p>
            <a:r>
              <a:rPr lang="en-US" sz="2000" dirty="0" smtClean="0"/>
              <a:t>Export </a:t>
            </a:r>
            <a:r>
              <a:rPr lang="en-US" sz="2000" dirty="0"/>
              <a:t>of final </a:t>
            </a:r>
            <a:r>
              <a:rPr lang="en-US" sz="2000" dirty="0" smtClean="0"/>
              <a:t>products to India (garments): both </a:t>
            </a:r>
            <a:r>
              <a:rPr lang="en-US" sz="2000" dirty="0"/>
              <a:t>through land and sea ports required four times more time and </a:t>
            </a:r>
            <a:r>
              <a:rPr lang="en-US" sz="2000" dirty="0" smtClean="0"/>
              <a:t>more </a:t>
            </a:r>
            <a:r>
              <a:rPr lang="en-US" sz="2000" dirty="0"/>
              <a:t>than double costs </a:t>
            </a:r>
            <a:endParaRPr lang="en-US" sz="2000" dirty="0" smtClean="0"/>
          </a:p>
          <a:p>
            <a:r>
              <a:rPr lang="en-US" sz="2000" dirty="0"/>
              <a:t>Business process followed </a:t>
            </a:r>
            <a:r>
              <a:rPr lang="en-US" sz="2000" dirty="0" smtClean="0"/>
              <a:t>with </a:t>
            </a:r>
            <a:r>
              <a:rPr lang="en-US" sz="2000" dirty="0"/>
              <a:t>Bhutan and Nepal are </a:t>
            </a:r>
            <a:r>
              <a:rPr lang="en-US" sz="2000" dirty="0" smtClean="0"/>
              <a:t>lengthy </a:t>
            </a:r>
            <a:r>
              <a:rPr lang="en-US" sz="2000" dirty="0"/>
              <a:t>and involve higher </a:t>
            </a:r>
            <a:r>
              <a:rPr lang="en-US" sz="2000" dirty="0" smtClean="0"/>
              <a:t>costs</a:t>
            </a:r>
          </a:p>
          <a:p>
            <a:r>
              <a:rPr lang="en-US" sz="2000" dirty="0"/>
              <a:t>Majority of </a:t>
            </a:r>
            <a:r>
              <a:rPr lang="en-US" sz="2000" dirty="0" smtClean="0"/>
              <a:t>operations (about 80% of the documents) involving </a:t>
            </a:r>
            <a:r>
              <a:rPr lang="en-US" sz="2000" dirty="0"/>
              <a:t>cross-border trade in South Asia is still carried out through manual processes </a:t>
            </a:r>
            <a:endParaRPr lang="en-US" sz="2000" dirty="0" smtClean="0"/>
          </a:p>
          <a:p>
            <a:r>
              <a:rPr lang="en-US" sz="2000" dirty="0" smtClean="0"/>
              <a:t>Customs automation helped </a:t>
            </a:r>
            <a:r>
              <a:rPr lang="en-US" sz="2000" dirty="0"/>
              <a:t>reduce the number of documents needed, time required and consignments to be </a:t>
            </a:r>
            <a:r>
              <a:rPr lang="en-US" sz="2000" dirty="0" smtClean="0"/>
              <a:t>inspected</a:t>
            </a:r>
          </a:p>
          <a:p>
            <a:r>
              <a:rPr lang="en-US" sz="2000" dirty="0" smtClean="0"/>
              <a:t>Lack of standard documentary process in land based trade</a:t>
            </a:r>
          </a:p>
        </p:txBody>
      </p:sp>
      <p:sp>
        <p:nvSpPr>
          <p:cNvPr id="4" name="Slide Number Placeholder 3"/>
          <p:cNvSpPr>
            <a:spLocks noGrp="1"/>
          </p:cNvSpPr>
          <p:nvPr>
            <p:ph type="sldNum" sz="quarter" idx="12"/>
          </p:nvPr>
        </p:nvSpPr>
        <p:spPr/>
        <p:txBody>
          <a:bodyPr/>
          <a:lstStyle/>
          <a:p>
            <a:fld id="{06AEDD68-BC65-4860-A9F8-254B922CC086}" type="slidenum">
              <a:rPr lang="en-US" smtClean="0"/>
              <a:pPr/>
              <a:t>35</a:t>
            </a:fld>
            <a:endParaRPr lang="en-US"/>
          </a:p>
        </p:txBody>
      </p:sp>
      <p:sp>
        <p:nvSpPr>
          <p:cNvPr id="7" name="Title 1"/>
          <p:cNvSpPr txBox="1">
            <a:spLocks/>
          </p:cNvSpPr>
          <p:nvPr/>
        </p:nvSpPr>
        <p:spPr>
          <a:xfrm>
            <a:off x="457200" y="152400"/>
            <a:ext cx="8229600" cy="487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1. Key Findings from the First Phase of the Study</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381000"/>
            <a:ext cx="8229600" cy="362712"/>
          </a:xfrm>
        </p:spPr>
        <p:txBody>
          <a:bodyPr>
            <a:noAutofit/>
          </a:bodyPr>
          <a:lstStyle/>
          <a:p>
            <a:r>
              <a:rPr lang="en-US" sz="2400" b="1" dirty="0"/>
              <a:t>6. State of Transport Administrations and Trade </a:t>
            </a:r>
            <a:r>
              <a:rPr lang="en-US" sz="2400" b="1" dirty="0" smtClean="0"/>
              <a:t>Facilitation</a:t>
            </a:r>
            <a:endParaRPr lang="en-US" sz="2400" dirty="0"/>
          </a:p>
        </p:txBody>
      </p:sp>
      <p:graphicFrame>
        <p:nvGraphicFramePr>
          <p:cNvPr id="5" name="Content Placeholder 4"/>
          <p:cNvGraphicFramePr>
            <a:graphicFrameLocks noGrp="1"/>
          </p:cNvGraphicFramePr>
          <p:nvPr>
            <p:ph idx="1"/>
          </p:nvPr>
        </p:nvGraphicFramePr>
        <p:xfrm>
          <a:off x="228600" y="1524000"/>
          <a:ext cx="8686800" cy="4937760"/>
        </p:xfrm>
        <a:graphic>
          <a:graphicData uri="http://schemas.openxmlformats.org/drawingml/2006/table">
            <a:tbl>
              <a:tblPr/>
              <a:tblGrid>
                <a:gridCol w="1355996"/>
                <a:gridCol w="766162"/>
                <a:gridCol w="601538"/>
                <a:gridCol w="601538"/>
                <a:gridCol w="538341"/>
                <a:gridCol w="538341"/>
                <a:gridCol w="765381"/>
                <a:gridCol w="765381"/>
                <a:gridCol w="601538"/>
                <a:gridCol w="601538"/>
                <a:gridCol w="538341"/>
                <a:gridCol w="538341"/>
                <a:gridCol w="474364"/>
              </a:tblGrid>
              <a:tr h="0">
                <a:tc rowSpan="2">
                  <a:txBody>
                    <a:bodyPr/>
                    <a:lstStyle/>
                    <a:p>
                      <a:pPr marL="0" marR="0" algn="ctr">
                        <a:lnSpc>
                          <a:spcPct val="100000"/>
                        </a:lnSpc>
                        <a:spcBef>
                          <a:spcPts val="0"/>
                        </a:spcBef>
                        <a:spcAft>
                          <a:spcPts val="0"/>
                        </a:spcAft>
                      </a:pPr>
                      <a:r>
                        <a:rPr lang="en-US" sz="1200" dirty="0">
                          <a:latin typeface="Times New Roman"/>
                          <a:ea typeface="Calibri"/>
                          <a:cs typeface="Times New Roman"/>
                        </a:rPr>
                        <a:t>Indicators</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00000"/>
                        </a:lnSpc>
                        <a:spcBef>
                          <a:spcPts val="0"/>
                        </a:spcBef>
                        <a:spcAft>
                          <a:spcPts val="0"/>
                        </a:spcAft>
                      </a:pPr>
                      <a:r>
                        <a:rPr lang="en-US" sz="1200">
                          <a:latin typeface="Times New Roman"/>
                          <a:ea typeface="Calibri"/>
                          <a:cs typeface="Times New Roman"/>
                        </a:rPr>
                        <a:t>Duration( Days)</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algn="ctr">
                        <a:lnSpc>
                          <a:spcPct val="100000"/>
                        </a:lnSpc>
                        <a:spcBef>
                          <a:spcPts val="0"/>
                        </a:spcBef>
                        <a:spcAft>
                          <a:spcPts val="0"/>
                        </a:spcAft>
                      </a:pPr>
                      <a:r>
                        <a:rPr lang="en-US" sz="1200">
                          <a:latin typeface="Times New Roman"/>
                          <a:ea typeface="Calibri"/>
                          <a:cs typeface="Times New Roman"/>
                        </a:rPr>
                        <a:t>Cost(USD)</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gn="ctr">
                        <a:lnSpc>
                          <a:spcPct val="100000"/>
                        </a:lnSpc>
                        <a:spcBef>
                          <a:spcPts val="0"/>
                        </a:spcBef>
                        <a:spcAft>
                          <a:spcPts val="0"/>
                        </a:spcAft>
                      </a:pPr>
                      <a:r>
                        <a:rPr lang="en-US" sz="1200">
                          <a:latin typeface="Times New Roman"/>
                          <a:ea typeface="Calibri"/>
                          <a:cs typeface="Times New Roman"/>
                        </a:rPr>
                        <a:t>Bangladesh</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India</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Pakistan</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Sri Lanka</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Bhutan</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Nepal</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Bangladesh</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India</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Pakistan</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Sri Lanka</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Bhutan</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Nepal</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13">
                  <a:txBody>
                    <a:bodyPr/>
                    <a:lstStyle/>
                    <a:p>
                      <a:pPr marL="0" marR="0" algn="ctr">
                        <a:lnSpc>
                          <a:spcPct val="100000"/>
                        </a:lnSpc>
                        <a:spcBef>
                          <a:spcPts val="0"/>
                        </a:spcBef>
                        <a:spcAft>
                          <a:spcPts val="0"/>
                        </a:spcAft>
                      </a:pPr>
                      <a:r>
                        <a:rPr lang="en-US" sz="1200" b="1">
                          <a:latin typeface="Times New Roman"/>
                          <a:ea typeface="Calibri"/>
                          <a:cs typeface="Times New Roman"/>
                        </a:rPr>
                        <a:t>Export Procedure</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00000"/>
                        </a:lnSpc>
                        <a:spcBef>
                          <a:spcPts val="0"/>
                        </a:spcBef>
                        <a:spcAft>
                          <a:spcPts val="0"/>
                        </a:spcAft>
                      </a:pPr>
                      <a:r>
                        <a:rPr lang="en-US" sz="1200">
                          <a:latin typeface="Times New Roman"/>
                          <a:ea typeface="Calibri"/>
                          <a:cs typeface="Times New Roman"/>
                        </a:rPr>
                        <a:t>Document Preparation</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8</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11</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12</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16</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225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415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110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135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350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0"/>
                        </a:spcBef>
                        <a:spcAft>
                          <a:spcPts val="0"/>
                        </a:spcAft>
                      </a:pPr>
                      <a:r>
                        <a:rPr lang="en-US" sz="1200">
                          <a:latin typeface="Times New Roman"/>
                          <a:ea typeface="Calibri"/>
                          <a:cs typeface="Times New Roman"/>
                        </a:rPr>
                        <a:t>Customs Clearance and Technical Control</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150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130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285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180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390">
                <a:tc>
                  <a:txBody>
                    <a:bodyPr/>
                    <a:lstStyle/>
                    <a:p>
                      <a:pPr marL="0" marR="0">
                        <a:lnSpc>
                          <a:spcPct val="100000"/>
                        </a:lnSpc>
                        <a:spcBef>
                          <a:spcPts val="0"/>
                        </a:spcBef>
                        <a:spcAft>
                          <a:spcPts val="0"/>
                        </a:spcAft>
                      </a:pPr>
                      <a:r>
                        <a:rPr lang="en-US" sz="1200">
                          <a:latin typeface="Times New Roman"/>
                          <a:ea typeface="Calibri"/>
                          <a:cs typeface="Times New Roman"/>
                        </a:rPr>
                        <a:t>Ports and terminal  handlings</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6</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450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225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150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185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350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275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0"/>
                        </a:spcBef>
                        <a:spcAft>
                          <a:spcPts val="0"/>
                        </a:spcAft>
                      </a:pPr>
                      <a:r>
                        <a:rPr lang="en-US" sz="1200">
                          <a:latin typeface="Times New Roman"/>
                          <a:ea typeface="Calibri"/>
                          <a:cs typeface="Times New Roman"/>
                        </a:rPr>
                        <a:t>Inland transportation and handling</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19</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350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115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1350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1100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i="1">
                          <a:latin typeface="Times New Roman"/>
                          <a:ea typeface="Calibri"/>
                          <a:cs typeface="Times New Roman"/>
                        </a:rPr>
                        <a:t>Total</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25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16</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21</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20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38</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41</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1025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1120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660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720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2230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1975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13">
                  <a:txBody>
                    <a:bodyPr/>
                    <a:lstStyle/>
                    <a:p>
                      <a:pPr marL="0" marR="0" algn="ctr">
                        <a:lnSpc>
                          <a:spcPct val="100000"/>
                        </a:lnSpc>
                        <a:spcBef>
                          <a:spcPts val="0"/>
                        </a:spcBef>
                        <a:spcAft>
                          <a:spcPts val="0"/>
                        </a:spcAft>
                      </a:pPr>
                      <a:r>
                        <a:rPr lang="en-US" sz="1200" b="1">
                          <a:latin typeface="Times New Roman"/>
                          <a:ea typeface="Calibri"/>
                          <a:cs typeface="Times New Roman"/>
                        </a:rPr>
                        <a:t>Import procedure</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00000"/>
                        </a:lnSpc>
                        <a:spcBef>
                          <a:spcPts val="0"/>
                        </a:spcBef>
                        <a:spcAft>
                          <a:spcPts val="0"/>
                        </a:spcAft>
                      </a:pPr>
                      <a:r>
                        <a:rPr lang="en-US" sz="1200">
                          <a:latin typeface="Times New Roman"/>
                          <a:ea typeface="Calibri"/>
                          <a:cs typeface="Times New Roman"/>
                        </a:rPr>
                        <a:t>Document preparation</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22</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8</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11</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12</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17</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370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400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155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190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250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270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0"/>
                        </a:spcBef>
                        <a:spcAft>
                          <a:spcPts val="0"/>
                        </a:spcAft>
                      </a:pPr>
                      <a:r>
                        <a:rPr lang="en-US" sz="1200">
                          <a:latin typeface="Times New Roman"/>
                          <a:ea typeface="Calibri"/>
                          <a:cs typeface="Times New Roman"/>
                        </a:rPr>
                        <a:t>Customs clearance and technical control</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4</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150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285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380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a:latin typeface="Times New Roman"/>
                          <a:ea typeface="Calibri"/>
                          <a:cs typeface="Times New Roman"/>
                        </a:rPr>
                        <a:t>300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260">
                <a:tc>
                  <a:txBody>
                    <a:bodyPr/>
                    <a:lstStyle/>
                    <a:p>
                      <a:pPr marL="0" marR="0">
                        <a:lnSpc>
                          <a:spcPct val="100000"/>
                        </a:lnSpc>
                        <a:spcBef>
                          <a:spcPts val="0"/>
                        </a:spcBef>
                        <a:spcAft>
                          <a:spcPts val="0"/>
                        </a:spcAft>
                      </a:pPr>
                      <a:r>
                        <a:rPr lang="en-US" sz="1200">
                          <a:latin typeface="Times New Roman"/>
                          <a:ea typeface="Calibri"/>
                          <a:cs typeface="Times New Roman"/>
                        </a:rPr>
                        <a:t>Ports and terminal handling</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0"/>
                        </a:spcBef>
                        <a:spcAft>
                          <a:spcPts val="0"/>
                        </a:spcAft>
                      </a:pPr>
                      <a:r>
                        <a:rPr lang="en-US" sz="1200">
                          <a:latin typeface="Times New Roman"/>
                          <a:ea typeface="Calibri"/>
                          <a:cs typeface="Times New Roman"/>
                        </a:rPr>
                        <a:t>Inland transportation and handlings</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i="1">
                          <a:latin typeface="Times New Roman"/>
                          <a:ea typeface="Calibri"/>
                          <a:cs typeface="Times New Roman"/>
                        </a:rPr>
                        <a:t>Total</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25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12</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13</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dirty="0">
                          <a:latin typeface="Times New Roman"/>
                          <a:ea typeface="Calibri"/>
                          <a:cs typeface="Times New Roman"/>
                        </a:rPr>
                        <a:t>14</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21</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19</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420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600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355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475</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a:latin typeface="Times New Roman"/>
                          <a:ea typeface="Calibri"/>
                          <a:cs typeface="Times New Roman"/>
                        </a:rPr>
                        <a:t>630</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i="1" dirty="0">
                          <a:latin typeface="Times New Roman"/>
                          <a:ea typeface="Calibri"/>
                          <a:cs typeface="Times New Roman"/>
                        </a:rPr>
                        <a:t>570</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06AEDD68-BC65-4860-A9F8-254B922CC086}" type="slidenum">
              <a:rPr lang="en-US" smtClean="0"/>
              <a:pPr/>
              <a:t>36</a:t>
            </a:fld>
            <a:endParaRPr lang="en-US"/>
          </a:p>
        </p:txBody>
      </p:sp>
      <p:sp>
        <p:nvSpPr>
          <p:cNvPr id="47105" name="Rectangle 1"/>
          <p:cNvSpPr>
            <a:spLocks noChangeArrowheads="1"/>
          </p:cNvSpPr>
          <p:nvPr/>
        </p:nvSpPr>
        <p:spPr bwMode="auto">
          <a:xfrm>
            <a:off x="1447800" y="1219201"/>
            <a:ext cx="659391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Export and Import Procedures in Bangladesh vis-</a:t>
            </a:r>
            <a:r>
              <a:rPr kumimoji="0" lang="en-US" sz="1400" b="1"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 Selected Countries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228600" y="6488668"/>
            <a:ext cx="6629400" cy="276999"/>
          </a:xfrm>
          <a:prstGeom prst="rect">
            <a:avLst/>
          </a:prstGeom>
        </p:spPr>
        <p:txBody>
          <a:bodyPr wrap="square">
            <a:spAutoFit/>
          </a:bodyPr>
          <a:lstStyle/>
          <a:p>
            <a:pPr lvl="0" eaLnBrk="0" fontAlgn="base" hangingPunct="0">
              <a:spcBef>
                <a:spcPct val="0"/>
              </a:spcBef>
              <a:spcAft>
                <a:spcPct val="0"/>
              </a:spcAft>
            </a:pPr>
            <a:r>
              <a:rPr lang="en-US" sz="1200" dirty="0" smtClean="0">
                <a:latin typeface="Times New Roman" pitchFamily="18" charset="0"/>
                <a:ea typeface="Calibri" pitchFamily="34" charset="0"/>
                <a:cs typeface="Times New Roman" pitchFamily="18" charset="0"/>
              </a:rPr>
              <a:t>Source: http://www.doingbusiness.org/data/exploreeconomies/</a:t>
            </a:r>
            <a:endParaRPr lang="en-US" sz="1200" dirty="0" smtClean="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81000" y="304800"/>
            <a:ext cx="8229600" cy="381000"/>
          </a:xfrm>
        </p:spPr>
        <p:txBody>
          <a:bodyPr>
            <a:noAutofit/>
          </a:bodyPr>
          <a:lstStyle/>
          <a:p>
            <a:r>
              <a:rPr lang="en-US" sz="2400" b="1" dirty="0"/>
              <a:t>6. State of Transport Administrations and Trade </a:t>
            </a:r>
            <a:r>
              <a:rPr lang="en-US" sz="2400" b="1" dirty="0" smtClean="0"/>
              <a:t>Facilitation</a:t>
            </a:r>
            <a:endParaRPr lang="en-US" sz="2400" dirty="0"/>
          </a:p>
        </p:txBody>
      </p:sp>
      <p:graphicFrame>
        <p:nvGraphicFramePr>
          <p:cNvPr id="5" name="Content Placeholder 4"/>
          <p:cNvGraphicFramePr>
            <a:graphicFrameLocks noGrp="1"/>
          </p:cNvGraphicFramePr>
          <p:nvPr>
            <p:ph idx="1"/>
          </p:nvPr>
        </p:nvGraphicFramePr>
        <p:xfrm>
          <a:off x="457200" y="1143000"/>
          <a:ext cx="7620000" cy="1752600"/>
        </p:xfrm>
        <a:graphic>
          <a:graphicData uri="http://schemas.openxmlformats.org/drawingml/2006/table">
            <a:tbl>
              <a:tblPr/>
              <a:tblGrid>
                <a:gridCol w="1270000"/>
                <a:gridCol w="1270000"/>
                <a:gridCol w="1270000"/>
                <a:gridCol w="1270000"/>
                <a:gridCol w="1270000"/>
                <a:gridCol w="1270000"/>
              </a:tblGrid>
              <a:tr h="0">
                <a:tc>
                  <a:txBody>
                    <a:bodyPr/>
                    <a:lstStyle/>
                    <a:p>
                      <a:pPr marL="0" marR="0" algn="just">
                        <a:lnSpc>
                          <a:spcPct val="115000"/>
                        </a:lnSpc>
                        <a:spcBef>
                          <a:spcPts val="0"/>
                        </a:spcBef>
                        <a:spcAft>
                          <a:spcPts val="0"/>
                        </a:spcAft>
                      </a:pPr>
                      <a:r>
                        <a:rPr lang="en-US" sz="1000" dirty="0">
                          <a:latin typeface="Times New Roman"/>
                          <a:ea typeface="Calibri"/>
                          <a:cs typeface="Times New Roman"/>
                        </a:rPr>
                        <a:t>Product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Steps in Business Process (Use Case)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Number of Documents Required</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Number of Actors Involved</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Avg. Time (Days)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Avg. Cost (USD/20 feet container)</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6">
                  <a:txBody>
                    <a:bodyPr/>
                    <a:lstStyle/>
                    <a:p>
                      <a:pPr marL="0" marR="0" algn="just">
                        <a:lnSpc>
                          <a:spcPct val="115000"/>
                        </a:lnSpc>
                        <a:spcBef>
                          <a:spcPts val="0"/>
                        </a:spcBef>
                        <a:spcAft>
                          <a:spcPts val="0"/>
                        </a:spcAft>
                      </a:pPr>
                      <a:r>
                        <a:rPr lang="en-US" sz="1000">
                          <a:latin typeface="Times New Roman"/>
                          <a:ea typeface="Calibri"/>
                          <a:cs typeface="Times New Roman"/>
                        </a:rPr>
                        <a:t>Export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just">
                        <a:lnSpc>
                          <a:spcPct val="115000"/>
                        </a:lnSpc>
                        <a:spcBef>
                          <a:spcPts val="0"/>
                        </a:spcBef>
                        <a:spcAft>
                          <a:spcPts val="0"/>
                        </a:spcAft>
                      </a:pPr>
                      <a:r>
                        <a:rPr lang="en-US" sz="1000">
                          <a:latin typeface="Times New Roman"/>
                          <a:ea typeface="Calibri"/>
                          <a:cs typeface="Times New Roman"/>
                        </a:rPr>
                        <a:t>Woven garments (by land)</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38*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935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000">
                          <a:latin typeface="Times New Roman"/>
                          <a:ea typeface="Calibri"/>
                          <a:cs typeface="Times New Roman"/>
                        </a:rPr>
                        <a:t>Woven garments (by sea)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26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40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6">
                  <a:txBody>
                    <a:bodyPr/>
                    <a:lstStyle/>
                    <a:p>
                      <a:pPr marL="0" marR="0" algn="just">
                        <a:lnSpc>
                          <a:spcPct val="115000"/>
                        </a:lnSpc>
                        <a:spcBef>
                          <a:spcPts val="0"/>
                        </a:spcBef>
                        <a:spcAft>
                          <a:spcPts val="0"/>
                        </a:spcAft>
                      </a:pPr>
                      <a:r>
                        <a:rPr lang="en-US" sz="1000">
                          <a:latin typeface="Times New Roman"/>
                          <a:ea typeface="Calibri"/>
                          <a:cs typeface="Times New Roman"/>
                        </a:rPr>
                        <a:t>Import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just">
                        <a:lnSpc>
                          <a:spcPct val="115000"/>
                        </a:lnSpc>
                        <a:spcBef>
                          <a:spcPts val="0"/>
                        </a:spcBef>
                        <a:spcAft>
                          <a:spcPts val="0"/>
                        </a:spcAft>
                      </a:pPr>
                      <a:r>
                        <a:rPr lang="en-US" sz="1000">
                          <a:latin typeface="Times New Roman"/>
                          <a:ea typeface="Calibri"/>
                          <a:cs typeface="Times New Roman"/>
                        </a:rPr>
                        <a:t>Cotton fabrics     (by land)</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415</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06AEDD68-BC65-4860-A9F8-254B922CC086}" type="slidenum">
              <a:rPr lang="en-US" smtClean="0"/>
              <a:pPr/>
              <a:t>37</a:t>
            </a:fld>
            <a:endParaRPr lang="en-US"/>
          </a:p>
        </p:txBody>
      </p:sp>
      <p:sp>
        <p:nvSpPr>
          <p:cNvPr id="48129" name="Rectangle 1"/>
          <p:cNvSpPr>
            <a:spLocks noChangeArrowheads="1"/>
          </p:cNvSpPr>
          <p:nvPr/>
        </p:nvSpPr>
        <p:spPr bwMode="auto">
          <a:xfrm>
            <a:off x="0" y="838200"/>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638425" algn="l"/>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Business Process of Selected Products Traded between Bangladesh and India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381000" y="2971800"/>
            <a:ext cx="8382000" cy="646331"/>
          </a:xfrm>
          <a:prstGeom prst="rect">
            <a:avLst/>
          </a:prstGeom>
        </p:spPr>
        <p:txBody>
          <a:bodyPr wrap="square">
            <a:spAutoFit/>
          </a:bodyPr>
          <a:lstStyle/>
          <a:p>
            <a:pPr lvl="0" algn="just" eaLnBrk="0" fontAlgn="base" hangingPunct="0">
              <a:spcBef>
                <a:spcPct val="0"/>
              </a:spcBef>
              <a:spcAft>
                <a:spcPct val="0"/>
              </a:spcAft>
              <a:tabLst>
                <a:tab pos="2638425" algn="l"/>
              </a:tabLst>
            </a:pPr>
            <a:r>
              <a:rPr lang="en-US" dirty="0" smtClean="0">
                <a:latin typeface="Times New Roman" pitchFamily="18" charset="0"/>
                <a:ea typeface="Calibri" pitchFamily="34" charset="0"/>
                <a:cs typeface="Times New Roman" pitchFamily="18" charset="0"/>
              </a:rPr>
              <a:t>Source: </a:t>
            </a:r>
            <a:r>
              <a:rPr lang="en-US" dirty="0" err="1" smtClean="0">
                <a:latin typeface="Times New Roman" pitchFamily="18" charset="0"/>
                <a:ea typeface="Calibri" pitchFamily="34" charset="0"/>
                <a:cs typeface="Times New Roman" pitchFamily="18" charset="0"/>
              </a:rPr>
              <a:t>Hossain</a:t>
            </a:r>
            <a:r>
              <a:rPr lang="en-US" dirty="0" smtClean="0">
                <a:latin typeface="Times New Roman" pitchFamily="18" charset="0"/>
                <a:ea typeface="Calibri" pitchFamily="34" charset="0"/>
                <a:cs typeface="Times New Roman" pitchFamily="18" charset="0"/>
              </a:rPr>
              <a:t> and </a:t>
            </a:r>
            <a:r>
              <a:rPr lang="en-US" dirty="0" err="1" smtClean="0">
                <a:latin typeface="Times New Roman" pitchFamily="18" charset="0"/>
                <a:ea typeface="Calibri" pitchFamily="34" charset="0"/>
                <a:cs typeface="Times New Roman" pitchFamily="18" charset="0"/>
              </a:rPr>
              <a:t>Rahman</a:t>
            </a:r>
            <a:r>
              <a:rPr lang="en-US" dirty="0" smtClean="0">
                <a:latin typeface="Times New Roman" pitchFamily="18" charset="0"/>
                <a:ea typeface="Calibri" pitchFamily="34" charset="0"/>
                <a:cs typeface="Times New Roman" pitchFamily="18" charset="0"/>
              </a:rPr>
              <a:t>, 2011; Note: * Excludes production time</a:t>
            </a:r>
            <a:endParaRPr lang="en-US" sz="1100" dirty="0" smtClean="0">
              <a:latin typeface="Arial" pitchFamily="34" charset="0"/>
              <a:cs typeface="Arial" pitchFamily="34" charset="0"/>
            </a:endParaRPr>
          </a:p>
          <a:p>
            <a:pPr lvl="0" algn="just" eaLnBrk="0" fontAlgn="base" hangingPunct="0">
              <a:spcBef>
                <a:spcPct val="0"/>
              </a:spcBef>
              <a:spcAft>
                <a:spcPct val="0"/>
              </a:spcAft>
              <a:tabLst>
                <a:tab pos="2638425" algn="l"/>
              </a:tabLst>
            </a:pPr>
            <a:r>
              <a:rPr lang="en-US" dirty="0" smtClean="0">
                <a:latin typeface="Times New Roman" pitchFamily="18" charset="0"/>
                <a:ea typeface="Calibri" pitchFamily="34" charset="0"/>
                <a:cs typeface="Times New Roman" pitchFamily="18" charset="0"/>
              </a:rPr>
              <a:t>** Excludes time required by Indian exporter in completing the business process in India</a:t>
            </a:r>
            <a:endParaRPr lang="en-US" sz="3200" dirty="0" smtClean="0">
              <a:latin typeface="Arial" pitchFamily="34" charset="0"/>
              <a:cs typeface="Arial" pitchFamily="34" charset="0"/>
            </a:endParaRPr>
          </a:p>
        </p:txBody>
      </p:sp>
      <p:graphicFrame>
        <p:nvGraphicFramePr>
          <p:cNvPr id="9" name="Table 8"/>
          <p:cNvGraphicFramePr>
            <a:graphicFrameLocks noGrp="1"/>
          </p:cNvGraphicFramePr>
          <p:nvPr/>
        </p:nvGraphicFramePr>
        <p:xfrm>
          <a:off x="609601" y="3962400"/>
          <a:ext cx="7696201" cy="2055402"/>
        </p:xfrm>
        <a:graphic>
          <a:graphicData uri="http://schemas.openxmlformats.org/drawingml/2006/table">
            <a:tbl>
              <a:tblPr/>
              <a:tblGrid>
                <a:gridCol w="1421651"/>
                <a:gridCol w="889000"/>
                <a:gridCol w="889000"/>
                <a:gridCol w="711200"/>
                <a:gridCol w="736601"/>
                <a:gridCol w="736601"/>
                <a:gridCol w="535642"/>
                <a:gridCol w="888253"/>
                <a:gridCol w="888253"/>
              </a:tblGrid>
              <a:tr h="182063">
                <a:tc rowSpan="2">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Corridor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Exporter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Importer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Products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marL="0" marR="0" algn="ctr">
                        <a:lnSpc>
                          <a:spcPct val="115000"/>
                        </a:lnSpc>
                        <a:spcBef>
                          <a:spcPts val="0"/>
                        </a:spcBef>
                        <a:spcAft>
                          <a:spcPts val="0"/>
                        </a:spcAft>
                      </a:pPr>
                      <a:r>
                        <a:rPr lang="en-US" sz="1000">
                          <a:solidFill>
                            <a:srgbClr val="000000"/>
                          </a:solidFill>
                          <a:latin typeface="Times New Roman"/>
                          <a:ea typeface="Calibri"/>
                          <a:cs typeface="Times New Roman"/>
                        </a:rPr>
                        <a:t>Procedures (No.)</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rowSpan="2">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Time </a:t>
                      </a:r>
                      <a:endParaRPr lang="en-US" sz="1100">
                        <a:latin typeface="Calibri"/>
                        <a:ea typeface="Calibri"/>
                        <a:cs typeface="Times New Roman"/>
                      </a:endParaRPr>
                    </a:p>
                    <a:p>
                      <a:pPr marL="0" marR="0">
                        <a:lnSpc>
                          <a:spcPct val="115000"/>
                        </a:lnSpc>
                        <a:spcBef>
                          <a:spcPts val="0"/>
                        </a:spcBef>
                        <a:spcAft>
                          <a:spcPts val="0"/>
                        </a:spcAft>
                      </a:pPr>
                      <a:r>
                        <a:rPr lang="en-US" sz="1000">
                          <a:solidFill>
                            <a:srgbClr val="000000"/>
                          </a:solidFill>
                          <a:latin typeface="Times New Roman"/>
                          <a:ea typeface="Calibri"/>
                          <a:cs typeface="Times New Roman"/>
                        </a:rPr>
                        <a:t>(Day)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Cost </a:t>
                      </a:r>
                      <a:endParaRPr lang="en-US" sz="1100">
                        <a:latin typeface="Calibri"/>
                        <a:ea typeface="Calibri"/>
                        <a:cs typeface="Times New Roman"/>
                      </a:endParaRPr>
                    </a:p>
                    <a:p>
                      <a:pPr marL="0" marR="0">
                        <a:lnSpc>
                          <a:spcPct val="115000"/>
                        </a:lnSpc>
                        <a:spcBef>
                          <a:spcPts val="0"/>
                        </a:spcBef>
                        <a:spcAft>
                          <a:spcPts val="0"/>
                        </a:spcAft>
                      </a:pPr>
                      <a:r>
                        <a:rPr lang="en-US" sz="1000">
                          <a:solidFill>
                            <a:srgbClr val="000000"/>
                          </a:solidFill>
                          <a:latin typeface="Times New Roman"/>
                          <a:ea typeface="Calibri"/>
                          <a:cs typeface="Times New Roman"/>
                        </a:rPr>
                        <a:t>(US$/TEU)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556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Exporter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Importer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Total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389690">
                <a:tc rowSpan="2">
                  <a:txBody>
                    <a:bodyPr/>
                    <a:lstStyle/>
                    <a:p>
                      <a:pPr marL="0" marR="0">
                        <a:lnSpc>
                          <a:spcPct val="115000"/>
                        </a:lnSpc>
                        <a:spcBef>
                          <a:spcPts val="0"/>
                        </a:spcBef>
                        <a:spcAft>
                          <a:spcPts val="0"/>
                        </a:spcAft>
                      </a:pPr>
                      <a:r>
                        <a:rPr lang="en-US" sz="1000" i="1">
                          <a:solidFill>
                            <a:srgbClr val="000000"/>
                          </a:solidFill>
                          <a:latin typeface="Times New Roman"/>
                          <a:ea typeface="Calibri"/>
                          <a:cs typeface="Times New Roman"/>
                        </a:rPr>
                        <a:t>Corridor 1: </a:t>
                      </a:r>
                      <a:r>
                        <a:rPr lang="en-US" sz="1000">
                          <a:solidFill>
                            <a:srgbClr val="000000"/>
                          </a:solidFill>
                          <a:latin typeface="Times New Roman"/>
                          <a:ea typeface="Calibri"/>
                          <a:cs typeface="Times New Roman"/>
                        </a:rPr>
                        <a:t>Kakarvitta-Panitanki-Fulbari-Banglabandha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Nepal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Bangladesh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Lentil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18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13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31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23.40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IN" sz="1000">
                          <a:solidFill>
                            <a:srgbClr val="000000"/>
                          </a:solidFill>
                          <a:latin typeface="Times New Roman"/>
                          <a:ea typeface="Calibri"/>
                          <a:cs typeface="Times New Roman"/>
                        </a:rPr>
                        <a:t>791.8 </a:t>
                      </a:r>
                      <a:endParaRPr lang="en-US" sz="1100">
                        <a:latin typeface="Calibri"/>
                        <a:ea typeface="Calibri"/>
                        <a:cs typeface="Times New Roman"/>
                      </a:endParaRPr>
                    </a:p>
                  </a:txBody>
                  <a:tcPr marL="50504" marR="50504" marT="99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8635">
                <a:tc vMerge="1">
                  <a:txBody>
                    <a:bodyPr/>
                    <a:lstStyle/>
                    <a:p>
                      <a:endParaRPr lang="en-US"/>
                    </a:p>
                  </a:txBody>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Bangladesh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Nepal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LAA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12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16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28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29.26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1402.1 </a:t>
                      </a:r>
                      <a:endParaRPr lang="en-US" sz="1100">
                        <a:latin typeface="Calibri"/>
                        <a:ea typeface="Calibri"/>
                        <a:cs typeface="Times New Roman"/>
                      </a:endParaRPr>
                    </a:p>
                  </a:txBody>
                  <a:tcPr marL="50504" marR="50504" marT="99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0770">
                <a:tc rowSpan="2">
                  <a:txBody>
                    <a:bodyPr/>
                    <a:lstStyle/>
                    <a:p>
                      <a:pPr marL="0" marR="0">
                        <a:lnSpc>
                          <a:spcPct val="115000"/>
                        </a:lnSpc>
                        <a:spcBef>
                          <a:spcPts val="0"/>
                        </a:spcBef>
                        <a:spcAft>
                          <a:spcPts val="0"/>
                        </a:spcAft>
                      </a:pPr>
                      <a:r>
                        <a:rPr lang="en-US" sz="1000" i="1">
                          <a:solidFill>
                            <a:srgbClr val="000000"/>
                          </a:solidFill>
                          <a:latin typeface="Times New Roman"/>
                          <a:ea typeface="Calibri"/>
                          <a:cs typeface="Times New Roman"/>
                        </a:rPr>
                        <a:t>Corridor 2: </a:t>
                      </a:r>
                      <a:r>
                        <a:rPr lang="en-US" sz="1000">
                          <a:solidFill>
                            <a:srgbClr val="000000"/>
                          </a:solidFill>
                          <a:latin typeface="Times New Roman"/>
                          <a:ea typeface="Calibri"/>
                          <a:cs typeface="Times New Roman"/>
                        </a:rPr>
                        <a:t>Phuentsholing-Jaigaon-Hasimara-Changrabandha -Burimari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Bhutan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Bangladesh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Orange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18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14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32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18.60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569.8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9642">
                <a:tc vMerge="1">
                  <a:txBody>
                    <a:bodyPr/>
                    <a:lstStyle/>
                    <a:p>
                      <a:endParaRPr lang="en-US"/>
                    </a:p>
                  </a:txBody>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Bangladesh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Bhutan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Fruit Juice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9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16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25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000000"/>
                          </a:solidFill>
                          <a:latin typeface="Times New Roman"/>
                          <a:ea typeface="Calibri"/>
                          <a:cs typeface="Times New Roman"/>
                        </a:rPr>
                        <a:t>20.13 </a:t>
                      </a:r>
                      <a:endParaRPr lang="en-US" sz="110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dirty="0">
                          <a:solidFill>
                            <a:srgbClr val="000000"/>
                          </a:solidFill>
                          <a:latin typeface="Times New Roman"/>
                          <a:ea typeface="Calibri"/>
                          <a:cs typeface="Times New Roman"/>
                        </a:rPr>
                        <a:t>527.6</a:t>
                      </a:r>
                      <a:endParaRPr lang="en-US" sz="1100" dirty="0">
                        <a:latin typeface="Calibri"/>
                        <a:ea typeface="Calibri"/>
                        <a:cs typeface="Times New Roman"/>
                      </a:endParaRPr>
                    </a:p>
                  </a:txBody>
                  <a:tcPr marL="50504" marR="50504" marT="9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8130" name="Rectangle 2"/>
          <p:cNvSpPr>
            <a:spLocks noChangeArrowheads="1"/>
          </p:cNvSpPr>
          <p:nvPr/>
        </p:nvSpPr>
        <p:spPr bwMode="auto">
          <a:xfrm>
            <a:off x="2362200" y="3657600"/>
            <a:ext cx="408451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Business Processes: Requirement of Time and Cost</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p:nvPr/>
        </p:nvSpPr>
        <p:spPr>
          <a:xfrm>
            <a:off x="685800" y="6096000"/>
            <a:ext cx="1258678" cy="276999"/>
          </a:xfrm>
          <a:prstGeom prst="rect">
            <a:avLst/>
          </a:prstGeom>
        </p:spPr>
        <p:txBody>
          <a:bodyPr wrap="none">
            <a:spAutoFit/>
          </a:bodyPr>
          <a:lstStyle/>
          <a:p>
            <a:pPr lvl="0" eaLnBrk="0" fontAlgn="base" hangingPunct="0">
              <a:spcBef>
                <a:spcPct val="0"/>
              </a:spcBef>
              <a:spcAft>
                <a:spcPct val="0"/>
              </a:spcAft>
            </a:pPr>
            <a:r>
              <a:rPr lang="en-US" sz="1200" dirty="0" smtClean="0">
                <a:latin typeface="Times New Roman" pitchFamily="18" charset="0"/>
                <a:ea typeface="Calibri" pitchFamily="34" charset="0"/>
                <a:cs typeface="Times New Roman" pitchFamily="18" charset="0"/>
              </a:rPr>
              <a:t>Source: De, 2013</a:t>
            </a:r>
            <a:endParaRPr lang="en-US" sz="1200" dirty="0" smtClean="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marL="457200" indent="-457200"/>
            <a:r>
              <a:rPr lang="en-US" sz="2400" dirty="0" smtClean="0"/>
              <a:t>3. Need and rationale for the second phase of the study</a:t>
            </a:r>
          </a:p>
        </p:txBody>
      </p:sp>
      <p:sp>
        <p:nvSpPr>
          <p:cNvPr id="3" name="Content Placeholder 2"/>
          <p:cNvSpPr>
            <a:spLocks noGrp="1"/>
          </p:cNvSpPr>
          <p:nvPr>
            <p:ph idx="1"/>
          </p:nvPr>
        </p:nvSpPr>
        <p:spPr>
          <a:xfrm>
            <a:off x="76200" y="762000"/>
            <a:ext cx="8991600" cy="6096000"/>
          </a:xfrm>
        </p:spPr>
        <p:txBody>
          <a:bodyPr>
            <a:noAutofit/>
          </a:bodyPr>
          <a:lstStyle/>
          <a:p>
            <a:r>
              <a:rPr lang="en-US" sz="1800" dirty="0" smtClean="0"/>
              <a:t>Existing knowledge on practices of national standards, SPS related rules and regulations, transport facilitation provides indication of concerns, challenges and scopes for undergoing detailed study on agreements on above-mentioned issues</a:t>
            </a:r>
          </a:p>
          <a:p>
            <a:r>
              <a:rPr lang="en-US" sz="1800" dirty="0" smtClean="0"/>
              <a:t>A detailed analysis on those issues will provide</a:t>
            </a:r>
          </a:p>
          <a:p>
            <a:pPr lvl="1"/>
            <a:r>
              <a:rPr lang="en-US" sz="1800" dirty="0" smtClean="0"/>
              <a:t>Better understanding on concerns related to standards and SPS related issues</a:t>
            </a:r>
          </a:p>
          <a:p>
            <a:pPr lvl="1"/>
            <a:r>
              <a:rPr lang="en-US" sz="1800" dirty="0" smtClean="0"/>
              <a:t>Detailed information about practice of SPS related standards followed by India</a:t>
            </a:r>
          </a:p>
          <a:p>
            <a:pPr lvl="1"/>
            <a:r>
              <a:rPr lang="en-US" sz="1800" dirty="0" smtClean="0"/>
              <a:t>Understanding as regards differences between the two countries in terms of following standards and SPS related requirements</a:t>
            </a:r>
          </a:p>
          <a:p>
            <a:pPr lvl="1"/>
            <a:r>
              <a:rPr lang="en-US" sz="1800" dirty="0" smtClean="0"/>
              <a:t>Mutual recognition agreements currently in practice /discussion in other bilateral, sub-regional and regional trade agreements and major focus of those agreements</a:t>
            </a:r>
          </a:p>
          <a:p>
            <a:pPr lvl="1"/>
            <a:r>
              <a:rPr lang="en-US" sz="1800" dirty="0" smtClean="0"/>
              <a:t>SPS agreements currently in practice in other bilateral, sub-regional and regional trade agreements and their major focus</a:t>
            </a:r>
          </a:p>
          <a:p>
            <a:pPr lvl="1"/>
            <a:r>
              <a:rPr lang="en-US" sz="1800" dirty="0" smtClean="0"/>
              <a:t>Better understanding on MVAs currently in operation in other bilateral, sub-regional and regional agreements</a:t>
            </a:r>
          </a:p>
          <a:p>
            <a:r>
              <a:rPr lang="en-US" sz="1800" dirty="0" smtClean="0"/>
              <a:t> A detailed analysis will help to understand</a:t>
            </a:r>
          </a:p>
          <a:p>
            <a:pPr lvl="1"/>
            <a:r>
              <a:rPr lang="en-US" sz="1800" dirty="0" smtClean="0"/>
              <a:t>Preparedness of both the countries in terms of requirement of infrastructure, institutional set up,  requirement of resources</a:t>
            </a:r>
          </a:p>
          <a:p>
            <a:pPr lvl="1"/>
            <a:r>
              <a:rPr lang="en-US" sz="1800" dirty="0" smtClean="0"/>
              <a:t>Assessment of resources, time, and institutional aspects necessary for the improvement and changes in rules and regulations and its implementation</a:t>
            </a:r>
            <a:endParaRPr lang="en-US" sz="1800" dirty="0"/>
          </a:p>
        </p:txBody>
      </p:sp>
      <p:sp>
        <p:nvSpPr>
          <p:cNvPr id="4" name="Slide Number Placeholder 3"/>
          <p:cNvSpPr>
            <a:spLocks noGrp="1"/>
          </p:cNvSpPr>
          <p:nvPr>
            <p:ph type="sldNum" sz="quarter" idx="12"/>
          </p:nvPr>
        </p:nvSpPr>
        <p:spPr/>
        <p:txBody>
          <a:bodyPr/>
          <a:lstStyle/>
          <a:p>
            <a:fld id="{ADC39E4C-8762-490F-9B20-345553BBB5C9}"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1143000"/>
          </a:xfrm>
        </p:spPr>
        <p:txBody>
          <a:bodyPr>
            <a:noAutofit/>
          </a:bodyPr>
          <a:lstStyle/>
          <a:p>
            <a:pPr marL="457200" indent="-457200"/>
            <a:r>
              <a:rPr lang="en-US" sz="2400" b="1" dirty="0" smtClean="0"/>
              <a:t>4.How to/why push the agenda for cross-border transport facilitation and mutual recognition of standards</a:t>
            </a:r>
            <a:br>
              <a:rPr lang="en-US" sz="2400" b="1" dirty="0" smtClean="0"/>
            </a:br>
            <a:endParaRPr lang="en-US" sz="2400" b="1" dirty="0"/>
          </a:p>
        </p:txBody>
      </p:sp>
      <p:sp>
        <p:nvSpPr>
          <p:cNvPr id="3" name="Content Placeholder 2"/>
          <p:cNvSpPr>
            <a:spLocks noGrp="1"/>
          </p:cNvSpPr>
          <p:nvPr>
            <p:ph idx="1"/>
          </p:nvPr>
        </p:nvSpPr>
        <p:spPr>
          <a:xfrm>
            <a:off x="152400" y="1143000"/>
            <a:ext cx="8839200" cy="5715001"/>
          </a:xfrm>
        </p:spPr>
        <p:txBody>
          <a:bodyPr>
            <a:noAutofit/>
          </a:bodyPr>
          <a:lstStyle/>
          <a:p>
            <a:pPr>
              <a:spcBef>
                <a:spcPts val="0"/>
              </a:spcBef>
            </a:pPr>
            <a:r>
              <a:rPr lang="en-US" sz="1800" dirty="0" smtClean="0"/>
              <a:t>Need to identify offensive and defensive interests in case of issues and concerns related to the possible agreements to be prepared</a:t>
            </a:r>
          </a:p>
          <a:p>
            <a:pPr lvl="1">
              <a:spcBef>
                <a:spcPts val="0"/>
              </a:spcBef>
            </a:pPr>
            <a:r>
              <a:rPr lang="en-US" sz="1800" dirty="0" smtClean="0"/>
              <a:t>Discussion with key stakeholders including BSTI, ministries and departments monitoring the SPS standards, traders, border authorities, logistic providers</a:t>
            </a:r>
          </a:p>
          <a:p>
            <a:pPr lvl="1">
              <a:spcBef>
                <a:spcPts val="0"/>
              </a:spcBef>
            </a:pPr>
            <a:r>
              <a:rPr lang="en-US" sz="1800" dirty="0" smtClean="0"/>
              <a:t>Discussion with key stakeholders with regard  to MVAs including ministry of transport and communications, road transport authority, private transport organizations,  border authorities, logistics providing agencies</a:t>
            </a:r>
          </a:p>
          <a:p>
            <a:pPr>
              <a:spcBef>
                <a:spcPts val="0"/>
              </a:spcBef>
            </a:pPr>
            <a:r>
              <a:rPr lang="en-US" sz="1800" dirty="0" smtClean="0"/>
              <a:t>Discussion with the experts on concerning issues</a:t>
            </a:r>
          </a:p>
          <a:p>
            <a:pPr lvl="1">
              <a:spcBef>
                <a:spcPts val="0"/>
              </a:spcBef>
            </a:pPr>
            <a:r>
              <a:rPr lang="en-US" sz="1800" dirty="0" smtClean="0"/>
              <a:t>To better understand contextual issues, in-depth understanding  technical issues</a:t>
            </a:r>
          </a:p>
          <a:p>
            <a:pPr>
              <a:spcBef>
                <a:spcPts val="0"/>
              </a:spcBef>
            </a:pPr>
            <a:r>
              <a:rPr lang="en-US" sz="1800" dirty="0" smtClean="0"/>
              <a:t>Consult with similar agreements signed by other countries at bilateral, regional and sub-regional levels</a:t>
            </a:r>
          </a:p>
          <a:p>
            <a:pPr lvl="1">
              <a:spcBef>
                <a:spcPts val="0"/>
              </a:spcBef>
            </a:pPr>
            <a:r>
              <a:rPr lang="en-US" sz="1800" dirty="0" smtClean="0"/>
              <a:t>To appreciate the framework issues, contents and concerns</a:t>
            </a:r>
          </a:p>
          <a:p>
            <a:pPr lvl="1">
              <a:spcBef>
                <a:spcPts val="0"/>
              </a:spcBef>
            </a:pPr>
            <a:r>
              <a:rPr lang="en-US" sz="1800" dirty="0" smtClean="0"/>
              <a:t>Challenges faced after signing such agreements (e.g. narcotics, illegal movement)</a:t>
            </a:r>
          </a:p>
          <a:p>
            <a:pPr>
              <a:spcBef>
                <a:spcPts val="0"/>
              </a:spcBef>
            </a:pPr>
            <a:r>
              <a:rPr lang="en-US" sz="1800" dirty="0" smtClean="0"/>
              <a:t>Interact with the counterpart institute  (CUTS)</a:t>
            </a:r>
          </a:p>
          <a:p>
            <a:pPr lvl="1">
              <a:spcBef>
                <a:spcPts val="0"/>
              </a:spcBef>
            </a:pPr>
            <a:r>
              <a:rPr lang="en-US" sz="1800" dirty="0" smtClean="0"/>
              <a:t>To get more information about rules and regulations related to standards, SPS and MVAs followed</a:t>
            </a:r>
          </a:p>
          <a:p>
            <a:pPr>
              <a:spcBef>
                <a:spcPts val="0"/>
              </a:spcBef>
            </a:pPr>
            <a:r>
              <a:rPr lang="en-US" sz="1800" dirty="0" smtClean="0"/>
              <a:t>Discussion with  the official of ministries/departments involve in SPS, standards and MVA related issues </a:t>
            </a:r>
          </a:p>
          <a:p>
            <a:pPr lvl="1">
              <a:spcBef>
                <a:spcPts val="0"/>
              </a:spcBef>
            </a:pPr>
            <a:r>
              <a:rPr lang="en-US" sz="1800" dirty="0" smtClean="0"/>
              <a:t>To get their feedback regarding the possible issues and concerns to be addressed in the agreements    </a:t>
            </a:r>
            <a:endParaRPr lang="en-US" sz="1800" dirty="0"/>
          </a:p>
        </p:txBody>
      </p:sp>
      <p:sp>
        <p:nvSpPr>
          <p:cNvPr id="4" name="Slide Number Placeholder 3"/>
          <p:cNvSpPr>
            <a:spLocks noGrp="1"/>
          </p:cNvSpPr>
          <p:nvPr>
            <p:ph type="sldNum" sz="quarter" idx="12"/>
          </p:nvPr>
        </p:nvSpPr>
        <p:spPr/>
        <p:txBody>
          <a:bodyPr/>
          <a:lstStyle/>
          <a:p>
            <a:fld id="{ADC39E4C-8762-490F-9B20-345553BBB5C9}"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dirty="0" smtClean="0"/>
              <a:t>1. Ongoing Studies: Goals and Objectives </a:t>
            </a:r>
            <a:endParaRPr lang="en-US" sz="2800" dirty="0"/>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t>Study on “Assessing Benefits of Trade Facilitation through Bangladesh India MVA”: Goals and Objectives</a:t>
            </a:r>
          </a:p>
          <a:p>
            <a:pPr lvl="1"/>
            <a:r>
              <a:rPr lang="en-US" dirty="0" smtClean="0"/>
              <a:t>Review the proposed MVA</a:t>
            </a:r>
          </a:p>
          <a:p>
            <a:pPr lvl="1"/>
            <a:r>
              <a:rPr lang="en-US" dirty="0" err="1" smtClean="0"/>
              <a:t>Analyse</a:t>
            </a:r>
            <a:r>
              <a:rPr lang="en-US" dirty="0" smtClean="0"/>
              <a:t> the current state of transport of goods</a:t>
            </a:r>
          </a:p>
          <a:p>
            <a:pPr lvl="1"/>
            <a:r>
              <a:rPr lang="en-US" dirty="0" smtClean="0"/>
              <a:t>Analysis the economic benefits of signing an MVA</a:t>
            </a:r>
          </a:p>
          <a:p>
            <a:pPr lvl="1"/>
            <a:r>
              <a:rPr lang="en-US" dirty="0" smtClean="0"/>
              <a:t>Recommend initiatives and actions for </a:t>
            </a:r>
            <a:r>
              <a:rPr lang="en-US" dirty="0" err="1" smtClean="0"/>
              <a:t>operationalising</a:t>
            </a:r>
            <a:r>
              <a:rPr lang="en-US" dirty="0" smtClean="0"/>
              <a:t> the MVA</a:t>
            </a:r>
          </a:p>
          <a:p>
            <a:pPr lvl="1">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DC39E4C-8762-490F-9B20-345553BBB5C9}"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5. The Expected outcomes/benefits</a:t>
            </a:r>
            <a:endParaRPr lang="en-US" dirty="0"/>
          </a:p>
        </p:txBody>
      </p:sp>
      <p:sp>
        <p:nvSpPr>
          <p:cNvPr id="3" name="Content Placeholder 2"/>
          <p:cNvSpPr>
            <a:spLocks noGrp="1"/>
          </p:cNvSpPr>
          <p:nvPr>
            <p:ph idx="1"/>
          </p:nvPr>
        </p:nvSpPr>
        <p:spPr>
          <a:xfrm>
            <a:off x="457200" y="1066800"/>
            <a:ext cx="8305800" cy="5059363"/>
          </a:xfrm>
        </p:spPr>
        <p:txBody>
          <a:bodyPr>
            <a:normAutofit/>
          </a:bodyPr>
          <a:lstStyle/>
          <a:p>
            <a:r>
              <a:rPr lang="en-US" sz="2000" dirty="0" smtClean="0">
                <a:solidFill>
                  <a:schemeClr val="bg1">
                    <a:lumMod val="50000"/>
                  </a:schemeClr>
                </a:solidFill>
              </a:rPr>
              <a:t>A draft framework on SPS agreements based on the information to be collected from different sources through interviews and FGDs to be carried out</a:t>
            </a:r>
          </a:p>
          <a:p>
            <a:r>
              <a:rPr lang="en-US" sz="2000" dirty="0" smtClean="0">
                <a:solidFill>
                  <a:schemeClr val="bg1">
                    <a:lumMod val="50000"/>
                  </a:schemeClr>
                </a:solidFill>
              </a:rPr>
              <a:t>A revised draft on MVA based on the analysis to be undertaken </a:t>
            </a:r>
          </a:p>
          <a:p>
            <a:r>
              <a:rPr lang="en-US" sz="2000" dirty="0" smtClean="0">
                <a:solidFill>
                  <a:schemeClr val="bg1">
                    <a:lumMod val="50000"/>
                  </a:schemeClr>
                </a:solidFill>
              </a:rPr>
              <a:t>Provide inputs for relevant policies of the government of Bangladesh through dialogues and policy influencing activities </a:t>
            </a:r>
          </a:p>
          <a:p>
            <a:r>
              <a:rPr lang="en-US" sz="2000" dirty="0" smtClean="0">
                <a:solidFill>
                  <a:schemeClr val="bg1">
                    <a:lumMod val="50000"/>
                  </a:schemeClr>
                </a:solidFill>
              </a:rPr>
              <a:t>Provide a plan of actions for enforcement of the agreement</a:t>
            </a:r>
          </a:p>
          <a:p>
            <a:endParaRPr lang="en-US" sz="2000"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ADC39E4C-8762-490F-9B20-345553BBB5C9}"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515112"/>
          </a:xfrm>
        </p:spPr>
        <p:txBody>
          <a:bodyPr>
            <a:noAutofit/>
          </a:bodyPr>
          <a:lstStyle/>
          <a:p>
            <a:pPr algn="ctr"/>
            <a:r>
              <a:rPr lang="en-US" sz="2400" b="1" dirty="0" smtClean="0"/>
              <a:t>6. Outline of a Model to Quantify the Benefits Accruing from Cross-border Transport Facilitation</a:t>
            </a:r>
            <a:endParaRPr lang="en-US" sz="2400" b="1" dirty="0"/>
          </a:p>
        </p:txBody>
      </p:sp>
      <p:sp>
        <p:nvSpPr>
          <p:cNvPr id="3" name="Content Placeholder 2"/>
          <p:cNvSpPr>
            <a:spLocks noGrp="1"/>
          </p:cNvSpPr>
          <p:nvPr>
            <p:ph idx="1"/>
          </p:nvPr>
        </p:nvSpPr>
        <p:spPr>
          <a:xfrm>
            <a:off x="457200" y="1371600"/>
            <a:ext cx="8229600" cy="4953000"/>
          </a:xfrm>
        </p:spPr>
        <p:txBody>
          <a:bodyPr/>
          <a:lstStyle/>
          <a:p>
            <a:pPr>
              <a:buNone/>
            </a:pPr>
            <a:r>
              <a:rPr lang="en-US" dirty="0" smtClean="0"/>
              <a:t>Static benefit</a:t>
            </a:r>
          </a:p>
          <a:p>
            <a:r>
              <a:rPr lang="en-US" dirty="0" smtClean="0"/>
              <a:t>Reduction of trade cost due to MVA</a:t>
            </a:r>
          </a:p>
          <a:p>
            <a:r>
              <a:rPr lang="en-US" dirty="0" smtClean="0"/>
              <a:t>CUTS (2013): Potential savings in MVA reforms</a:t>
            </a:r>
          </a:p>
          <a:p>
            <a:pPr>
              <a:buNone/>
            </a:pPr>
            <a:r>
              <a:rPr lang="en-US" dirty="0" smtClean="0"/>
              <a:t>Dynamic benefit</a:t>
            </a:r>
          </a:p>
          <a:p>
            <a:pPr>
              <a:buFont typeface="Arial" pitchFamily="34" charset="0"/>
              <a:buChar char="•"/>
            </a:pPr>
            <a:r>
              <a:rPr lang="en-US" smtClean="0"/>
              <a:t>?</a:t>
            </a:r>
            <a:endParaRPr lang="en-US" dirty="0" smtClean="0"/>
          </a:p>
          <a:p>
            <a:endParaRPr lang="en-US" dirty="0"/>
          </a:p>
        </p:txBody>
      </p:sp>
      <p:sp>
        <p:nvSpPr>
          <p:cNvPr id="4" name="Slide Number Placeholder 3"/>
          <p:cNvSpPr>
            <a:spLocks noGrp="1"/>
          </p:cNvSpPr>
          <p:nvPr>
            <p:ph type="sldNum" sz="quarter" idx="12"/>
          </p:nvPr>
        </p:nvSpPr>
        <p:spPr/>
        <p:txBody>
          <a:bodyPr/>
          <a:lstStyle/>
          <a:p>
            <a:fld id="{ADC39E4C-8762-490F-9B20-345553BBB5C9}"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685800"/>
          </a:xfrm>
        </p:spPr>
        <p:txBody>
          <a:bodyPr/>
          <a:lstStyle/>
          <a:p>
            <a:pPr algn="ctr">
              <a:buNone/>
            </a:pPr>
            <a:r>
              <a:rPr lang="en-US" dirty="0" smtClean="0"/>
              <a:t>Thank you</a:t>
            </a:r>
            <a:endParaRPr lang="en-US" dirty="0"/>
          </a:p>
        </p:txBody>
      </p:sp>
      <p:sp>
        <p:nvSpPr>
          <p:cNvPr id="4" name="Slide Number Placeholder 3"/>
          <p:cNvSpPr>
            <a:spLocks noGrp="1"/>
          </p:cNvSpPr>
          <p:nvPr>
            <p:ph type="sldNum" sz="quarter" idx="12"/>
          </p:nvPr>
        </p:nvSpPr>
        <p:spPr/>
        <p:txBody>
          <a:bodyPr/>
          <a:lstStyle/>
          <a:p>
            <a:fld id="{ADC39E4C-8762-490F-9B20-345553BBB5C9}" type="slidenum">
              <a:rPr lang="en-US" smtClean="0"/>
              <a:pPr/>
              <a:t>42</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411162"/>
          </a:xfrm>
        </p:spPr>
        <p:txBody>
          <a:bodyPr>
            <a:normAutofit fontScale="90000"/>
          </a:bodyPr>
          <a:lstStyle/>
          <a:p>
            <a:r>
              <a:rPr lang="en-US" sz="2800" dirty="0" smtClean="0"/>
              <a:t>2. Key Findings from the First Phase of the Study</a:t>
            </a:r>
            <a:endParaRPr lang="en-US" sz="2800" dirty="0"/>
          </a:p>
        </p:txBody>
      </p:sp>
      <p:sp>
        <p:nvSpPr>
          <p:cNvPr id="3" name="Content Placeholder 2"/>
          <p:cNvSpPr>
            <a:spLocks noGrp="1"/>
          </p:cNvSpPr>
          <p:nvPr>
            <p:ph idx="1"/>
          </p:nvPr>
        </p:nvSpPr>
        <p:spPr>
          <a:xfrm>
            <a:off x="76200" y="838200"/>
            <a:ext cx="8991600" cy="3657600"/>
          </a:xfrm>
        </p:spPr>
        <p:txBody>
          <a:bodyPr>
            <a:noAutofit/>
          </a:bodyPr>
          <a:lstStyle/>
          <a:p>
            <a:pPr>
              <a:spcBef>
                <a:spcPts val="0"/>
              </a:spcBef>
              <a:buNone/>
            </a:pPr>
            <a:r>
              <a:rPr lang="en-US" sz="1800" b="1" dirty="0" smtClean="0"/>
              <a:t>Bilateral Trade between Bangladesh and India</a:t>
            </a:r>
          </a:p>
          <a:p>
            <a:pPr>
              <a:spcBef>
                <a:spcPts val="0"/>
              </a:spcBef>
            </a:pPr>
            <a:r>
              <a:rPr lang="en-US" sz="1800" dirty="0" smtClean="0"/>
              <a:t>Accelerated bilateral trade between Bangladesh and India over the years</a:t>
            </a:r>
          </a:p>
          <a:p>
            <a:pPr lvl="1">
              <a:spcBef>
                <a:spcPts val="0"/>
              </a:spcBef>
            </a:pPr>
            <a:r>
              <a:rPr lang="en-US" sz="1800" dirty="0" smtClean="0"/>
              <a:t>Rising share of Bangladesh’s export to India; mixed trend in case of India’s export to Bangladesh</a:t>
            </a:r>
          </a:p>
          <a:p>
            <a:pPr>
              <a:spcBef>
                <a:spcPts val="0"/>
              </a:spcBef>
            </a:pPr>
            <a:r>
              <a:rPr lang="en-US" sz="1800" dirty="0" smtClean="0"/>
              <a:t> Volume of trade: US$5.5 billion in 2012; large flow of goods from India</a:t>
            </a:r>
          </a:p>
          <a:p>
            <a:pPr lvl="1">
              <a:spcBef>
                <a:spcPts val="0"/>
              </a:spcBef>
            </a:pPr>
            <a:r>
              <a:rPr lang="en-US" sz="1800" dirty="0" smtClean="0"/>
              <a:t>Bilateral trade  between India and Bangladesh has experienced  more fluctuations  vis-à-vis those of their global trade  indicating lack of consistent demand </a:t>
            </a:r>
          </a:p>
          <a:p>
            <a:pPr>
              <a:spcBef>
                <a:spcPts val="0"/>
              </a:spcBef>
            </a:pPr>
            <a:r>
              <a:rPr lang="en-US" sz="1800" dirty="0" smtClean="0"/>
              <a:t>Opposite trends in India and Bangladesh  in case of export concentration particularly since 2007 (SAFTA)</a:t>
            </a:r>
          </a:p>
          <a:p>
            <a:pPr lvl="1">
              <a:spcBef>
                <a:spcPts val="0"/>
              </a:spcBef>
            </a:pPr>
            <a:r>
              <a:rPr lang="en-US" sz="1800" dirty="0" smtClean="0"/>
              <a:t>Gradual deceleration in concentration in Bangladesh’s export and further concentration in India’s export</a:t>
            </a:r>
          </a:p>
          <a:p>
            <a:pPr>
              <a:spcBef>
                <a:spcPts val="0"/>
              </a:spcBef>
            </a:pPr>
            <a:r>
              <a:rPr lang="en-US" sz="1800" dirty="0" smtClean="0"/>
              <a:t>No. of Bangladesh’s exported products has significantly increased (from 145 in 2001 to 583 in 2012)</a:t>
            </a:r>
          </a:p>
          <a:p>
            <a:pPr lvl="1">
              <a:spcBef>
                <a:spcPts val="0"/>
              </a:spcBef>
            </a:pPr>
            <a:endParaRPr lang="en-US" sz="1800" dirty="0" smtClean="0"/>
          </a:p>
          <a:p>
            <a:pPr>
              <a:spcBef>
                <a:spcPts val="0"/>
              </a:spcBef>
            </a:pPr>
            <a:endParaRPr lang="en-US" sz="1800" dirty="0" smtClean="0"/>
          </a:p>
          <a:p>
            <a:pPr lvl="1">
              <a:spcBef>
                <a:spcPts val="0"/>
              </a:spcBef>
            </a:pPr>
            <a:endParaRPr lang="en-US" sz="1800" dirty="0" smtClean="0"/>
          </a:p>
          <a:p>
            <a:pPr lvl="1">
              <a:spcBef>
                <a:spcPts val="0"/>
              </a:spcBef>
            </a:pPr>
            <a:endParaRPr lang="en-US" sz="1800" dirty="0" smtClean="0"/>
          </a:p>
          <a:p>
            <a:pPr>
              <a:spcBef>
                <a:spcPts val="0"/>
              </a:spcBef>
            </a:pPr>
            <a:endParaRPr lang="en-US" sz="1800" dirty="0" smtClean="0"/>
          </a:p>
          <a:p>
            <a:pPr lvl="1">
              <a:spcBef>
                <a:spcPts val="0"/>
              </a:spcBef>
            </a:pPr>
            <a:endParaRPr lang="en-US" sz="1800" dirty="0"/>
          </a:p>
        </p:txBody>
      </p:sp>
      <p:graphicFrame>
        <p:nvGraphicFramePr>
          <p:cNvPr id="4" name="Content Placeholder 7"/>
          <p:cNvGraphicFramePr>
            <a:graphicFrameLocks/>
          </p:cNvGraphicFramePr>
          <p:nvPr/>
        </p:nvGraphicFramePr>
        <p:xfrm>
          <a:off x="304800" y="4876800"/>
          <a:ext cx="8305801" cy="1731645"/>
        </p:xfrm>
        <a:graphic>
          <a:graphicData uri="http://schemas.openxmlformats.org/drawingml/2006/table">
            <a:tbl>
              <a:tblPr/>
              <a:tblGrid>
                <a:gridCol w="3373242"/>
                <a:gridCol w="759269"/>
                <a:gridCol w="1128284"/>
                <a:gridCol w="1015002"/>
                <a:gridCol w="1015002"/>
                <a:gridCol w="1015002"/>
              </a:tblGrid>
              <a:tr h="190500">
                <a:tc>
                  <a:txBody>
                    <a:bodyPr/>
                    <a:lstStyle/>
                    <a:p>
                      <a:pPr algn="l" fontAlgn="b"/>
                      <a:r>
                        <a:rPr lang="en-US" sz="1200" b="0" i="0" u="none" strike="noStrike" dirty="0">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2001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2006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1" i="0" u="none" strike="noStrike" dirty="0">
                          <a:solidFill>
                            <a:srgbClr val="000000"/>
                          </a:solidFill>
                          <a:latin typeface="+mn-lt"/>
                        </a:rPr>
                        <a:t>Bangladesh's export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dirty="0">
                          <a:solidFill>
                            <a:srgbClr val="000000"/>
                          </a:solidFill>
                          <a:latin typeface="+mn-lt"/>
                        </a:rPr>
                        <a:t>Bangladesh's export to India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64122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223813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357896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579125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567307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dirty="0">
                          <a:solidFill>
                            <a:srgbClr val="000000"/>
                          </a:solidFill>
                          <a:latin typeface="+mn-lt"/>
                        </a:rPr>
                        <a:t>Share of Bangladesh's export to world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1.91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2.20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2.14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dirty="0" smtClean="0">
                          <a:solidFill>
                            <a:srgbClr val="000000"/>
                          </a:solidFill>
                          <a:latin typeface="+mn-lt"/>
                        </a:rPr>
                        <a:t>Share of top 10 products</a:t>
                      </a:r>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mn-lt"/>
                        </a:rPr>
                        <a:t> </a:t>
                      </a:r>
                      <a:r>
                        <a:rPr lang="en-US" sz="1200" b="0" i="0" u="none" strike="noStrike" dirty="0" smtClean="0">
                          <a:solidFill>
                            <a:schemeClr val="tx1"/>
                          </a:solidFill>
                          <a:latin typeface="+mn-lt"/>
                        </a:rPr>
                        <a:t>86.0</a:t>
                      </a:r>
                      <a:endParaRPr lang="en-US" sz="1200" b="0" i="0" u="none" strike="noStrike" dirty="0">
                        <a:solidFill>
                          <a:schemeClr val="tx1"/>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mn-lt"/>
                        </a:rPr>
                        <a:t> </a:t>
                      </a:r>
                      <a:r>
                        <a:rPr lang="en-US" sz="1200" b="0" i="0" u="none" strike="noStrike" dirty="0" smtClean="0">
                          <a:solidFill>
                            <a:schemeClr val="tx1"/>
                          </a:solidFill>
                          <a:latin typeface="+mn-lt"/>
                        </a:rPr>
                        <a:t>57.1</a:t>
                      </a:r>
                      <a:endParaRPr lang="en-US" sz="1200" b="0" i="0" u="none" strike="noStrike" dirty="0">
                        <a:solidFill>
                          <a:schemeClr val="tx1"/>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mn-lt"/>
                        </a:rPr>
                        <a:t> </a:t>
                      </a:r>
                      <a:r>
                        <a:rPr lang="en-US" sz="1200" b="0" i="0" u="none" strike="noStrike" dirty="0" smtClean="0">
                          <a:solidFill>
                            <a:schemeClr val="tx1"/>
                          </a:solidFill>
                          <a:latin typeface="+mn-lt"/>
                        </a:rPr>
                        <a:t>57.6</a:t>
                      </a:r>
                      <a:endParaRPr lang="en-US" sz="1200" b="0" i="0" u="none" strike="noStrike" dirty="0">
                        <a:solidFill>
                          <a:schemeClr val="tx1"/>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mn-lt"/>
                        </a:rPr>
                        <a:t> </a:t>
                      </a:r>
                      <a:r>
                        <a:rPr lang="en-US" sz="1200" b="0" i="0" u="none" strike="noStrike" dirty="0" smtClean="0">
                          <a:solidFill>
                            <a:schemeClr val="tx1"/>
                          </a:solidFill>
                          <a:latin typeface="+mn-lt"/>
                        </a:rPr>
                        <a:t>65.9</a:t>
                      </a:r>
                      <a:endParaRPr lang="en-US" sz="1200" b="0" i="0" u="none" strike="noStrike" dirty="0">
                        <a:solidFill>
                          <a:schemeClr val="tx1"/>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chemeClr val="tx1"/>
                          </a:solidFill>
                          <a:latin typeface="+mn-lt"/>
                        </a:rPr>
                        <a:t> </a:t>
                      </a:r>
                      <a:r>
                        <a:rPr lang="en-US" sz="1200" b="0" i="0" u="none" strike="noStrike" dirty="0" smtClean="0">
                          <a:solidFill>
                            <a:schemeClr val="tx1"/>
                          </a:solidFill>
                          <a:latin typeface="+mn-lt"/>
                        </a:rPr>
                        <a:t>65.2</a:t>
                      </a:r>
                      <a:endParaRPr lang="en-US" sz="1200" b="0" i="0" u="none" strike="noStrike" dirty="0">
                        <a:solidFill>
                          <a:schemeClr val="tx1"/>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latin typeface="+mn-lt"/>
                        </a:rPr>
                        <a:t>India's export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dirty="0">
                          <a:solidFill>
                            <a:srgbClr val="000000"/>
                          </a:solidFill>
                          <a:latin typeface="+mn-lt"/>
                        </a:rPr>
                        <a:t>India's exports to Bangladesh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1063046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1667809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3016575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mn-lt"/>
                        </a:rPr>
                        <a:t>3405516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4936672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dirty="0">
                          <a:solidFill>
                            <a:srgbClr val="000000"/>
                          </a:solidFill>
                          <a:latin typeface="+mn-lt"/>
                        </a:rPr>
                        <a:t>Share of India's world export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1.37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1.13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mn-lt"/>
                        </a:rPr>
                        <a:t>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dirty="0" smtClean="0">
                          <a:solidFill>
                            <a:srgbClr val="000000"/>
                          </a:solidFill>
                          <a:latin typeface="+mn-lt"/>
                        </a:rPr>
                        <a:t>Share of top 10 products</a:t>
                      </a:r>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mn-lt"/>
                        </a:rPr>
                        <a:t>15.6</a:t>
                      </a:r>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mn-lt"/>
                        </a:rPr>
                        <a:t>13.2</a:t>
                      </a:r>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mn-lt"/>
                        </a:rPr>
                        <a:t>30.7</a:t>
                      </a:r>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mn-lt"/>
                        </a:rPr>
                        <a:t>32.1</a:t>
                      </a:r>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mn-lt"/>
                        </a:rPr>
                        <a:t>37.8</a:t>
                      </a:r>
                      <a:endParaRPr lang="en-US" sz="12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752600" y="4645223"/>
            <a:ext cx="5562600" cy="307777"/>
          </a:xfrm>
          <a:prstGeom prst="rect">
            <a:avLst/>
          </a:prstGeom>
          <a:noFill/>
        </p:spPr>
        <p:txBody>
          <a:bodyPr wrap="square" rtlCol="0">
            <a:spAutoFit/>
          </a:bodyPr>
          <a:lstStyle/>
          <a:p>
            <a:pPr algn="ctr"/>
            <a:r>
              <a:rPr lang="en-US" sz="1400" b="1" dirty="0" smtClean="0"/>
              <a:t>Bangladesh-India Trade: 2001-2012</a:t>
            </a:r>
            <a:endParaRPr lang="en-US" sz="1400" b="1" dirty="0"/>
          </a:p>
        </p:txBody>
      </p:sp>
      <p:sp>
        <p:nvSpPr>
          <p:cNvPr id="7" name="TextBox 6"/>
          <p:cNvSpPr txBox="1"/>
          <p:nvPr/>
        </p:nvSpPr>
        <p:spPr>
          <a:xfrm>
            <a:off x="304800" y="6581001"/>
            <a:ext cx="4724400" cy="276999"/>
          </a:xfrm>
          <a:prstGeom prst="rect">
            <a:avLst/>
          </a:prstGeom>
          <a:noFill/>
        </p:spPr>
        <p:txBody>
          <a:bodyPr wrap="square" rtlCol="0">
            <a:spAutoFit/>
          </a:bodyPr>
          <a:lstStyle/>
          <a:p>
            <a:r>
              <a:rPr lang="en-US" sz="1200" dirty="0" smtClean="0"/>
              <a:t>Source: UNCOMTRADE Database, 2013</a:t>
            </a:r>
            <a:endParaRPr lang="en-US" sz="1200" dirty="0"/>
          </a:p>
        </p:txBody>
      </p:sp>
      <p:sp>
        <p:nvSpPr>
          <p:cNvPr id="8" name="Slide Number Placeholder 7"/>
          <p:cNvSpPr>
            <a:spLocks noGrp="1"/>
          </p:cNvSpPr>
          <p:nvPr>
            <p:ph type="sldNum" sz="quarter" idx="12"/>
          </p:nvPr>
        </p:nvSpPr>
        <p:spPr/>
        <p:txBody>
          <a:bodyPr/>
          <a:lstStyle/>
          <a:p>
            <a:fld id="{ADC39E4C-8762-490F-9B20-345553BBB5C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533400"/>
          </a:xfrm>
        </p:spPr>
        <p:txBody>
          <a:bodyPr>
            <a:normAutofit/>
          </a:bodyPr>
          <a:lstStyle/>
          <a:p>
            <a:r>
              <a:rPr lang="en-US" sz="2800" dirty="0" smtClean="0"/>
              <a:t>1. Key Findings from the First Phase of the Study</a:t>
            </a:r>
            <a:endParaRPr lang="en-US" sz="2800" dirty="0"/>
          </a:p>
        </p:txBody>
      </p:sp>
      <p:sp>
        <p:nvSpPr>
          <p:cNvPr id="3" name="Content Placeholder 2"/>
          <p:cNvSpPr>
            <a:spLocks noGrp="1"/>
          </p:cNvSpPr>
          <p:nvPr>
            <p:ph idx="1"/>
          </p:nvPr>
        </p:nvSpPr>
        <p:spPr>
          <a:xfrm>
            <a:off x="228600" y="762000"/>
            <a:ext cx="8763000" cy="4267200"/>
          </a:xfrm>
        </p:spPr>
        <p:txBody>
          <a:bodyPr>
            <a:noAutofit/>
          </a:bodyPr>
          <a:lstStyle/>
          <a:p>
            <a:pPr>
              <a:spcBef>
                <a:spcPts val="0"/>
              </a:spcBef>
              <a:buNone/>
            </a:pPr>
            <a:r>
              <a:rPr lang="en-US" sz="2000" b="1" dirty="0" smtClean="0"/>
              <a:t>Products Traded between Bangladesh and India</a:t>
            </a:r>
          </a:p>
          <a:p>
            <a:pPr marL="274320" lvl="1" indent="-274320">
              <a:spcBef>
                <a:spcPts val="0"/>
              </a:spcBef>
              <a:buClr>
                <a:schemeClr val="accent3"/>
              </a:buClr>
              <a:buSzPct val="95000"/>
            </a:pPr>
            <a:r>
              <a:rPr lang="en-US" sz="2000" dirty="0" smtClean="0"/>
              <a:t>Agricultural products, raw materials and intermediate products comprise a major share in Bangladesh’s export</a:t>
            </a:r>
          </a:p>
          <a:p>
            <a:pPr lvl="1">
              <a:spcBef>
                <a:spcPts val="0"/>
              </a:spcBef>
            </a:pPr>
            <a:r>
              <a:rPr lang="en-US" sz="1800" dirty="0" smtClean="0"/>
              <a:t>Jute, sacks &amp; bags, nuts edible, fresh or dried, yarn of jute or of other textile </a:t>
            </a:r>
            <a:r>
              <a:rPr lang="en-US" sz="1800" dirty="0" err="1" smtClean="0"/>
              <a:t>bast</a:t>
            </a:r>
            <a:r>
              <a:rPr lang="en-US" sz="1800" dirty="0" smtClean="0"/>
              <a:t> </a:t>
            </a:r>
            <a:r>
              <a:rPr lang="en-US" sz="1800" dirty="0" err="1" smtClean="0"/>
              <a:t>fibres</a:t>
            </a:r>
            <a:r>
              <a:rPr lang="en-US" sz="1800" dirty="0" smtClean="0"/>
              <a:t>, fish </a:t>
            </a:r>
            <a:r>
              <a:rPr lang="en-US" sz="1800" dirty="0" err="1" smtClean="0"/>
              <a:t>nes</a:t>
            </a:r>
            <a:r>
              <a:rPr lang="en-US" sz="1800" dirty="0" smtClean="0"/>
              <a:t>, fresh or chilled, light petroleum oils and </a:t>
            </a:r>
            <a:r>
              <a:rPr lang="en-US" sz="1800" dirty="0" err="1" smtClean="0"/>
              <a:t>preparatiols</a:t>
            </a:r>
            <a:r>
              <a:rPr lang="en-US" sz="1800" dirty="0" smtClean="0"/>
              <a:t>, waste and scrap, copper or copper alloy, </a:t>
            </a:r>
            <a:r>
              <a:rPr lang="en-US" sz="1800" dirty="0" err="1" smtClean="0"/>
              <a:t>mens</a:t>
            </a:r>
            <a:r>
              <a:rPr lang="en-US" sz="1800" dirty="0" smtClean="0"/>
              <a:t>/boys shirts, of cotton, cereal bran, anhydrous </a:t>
            </a:r>
            <a:r>
              <a:rPr lang="en-US" sz="1800" dirty="0" err="1" smtClean="0"/>
              <a:t>ammoni</a:t>
            </a:r>
            <a:r>
              <a:rPr lang="en-US" sz="1800" dirty="0" smtClean="0"/>
              <a:t>, </a:t>
            </a:r>
            <a:r>
              <a:rPr lang="en-US" sz="1800" dirty="0" err="1" smtClean="0"/>
              <a:t>portland</a:t>
            </a:r>
            <a:r>
              <a:rPr lang="en-US" sz="1800" dirty="0" smtClean="0"/>
              <a:t> cement, </a:t>
            </a:r>
            <a:r>
              <a:rPr lang="en-US" sz="1800" dirty="0" err="1" smtClean="0"/>
              <a:t>mens</a:t>
            </a:r>
            <a:r>
              <a:rPr lang="en-US" sz="1800" dirty="0" smtClean="0"/>
              <a:t>/boys trousers and shorts </a:t>
            </a:r>
          </a:p>
          <a:p>
            <a:pPr>
              <a:spcBef>
                <a:spcPts val="0"/>
              </a:spcBef>
            </a:pPr>
            <a:r>
              <a:rPr lang="en-US" sz="2000" dirty="0" smtClean="0"/>
              <a:t>Import from India comprises raw materials, intermediate products: Cotton, Telephones for cellular networks mobile telephones, Hot roll iron/steel </a:t>
            </a:r>
            <a:r>
              <a:rPr lang="en-US" sz="2000" dirty="0" err="1" smtClean="0"/>
              <a:t>nes</a:t>
            </a:r>
            <a:r>
              <a:rPr lang="en-US" sz="2000" dirty="0" smtClean="0"/>
              <a:t>, coil, Denim fabrics of cotton, Woven fabrics, Polyethylene </a:t>
            </a:r>
            <a:r>
              <a:rPr lang="en-US" sz="2000" dirty="0" err="1" smtClean="0"/>
              <a:t>terephthalate</a:t>
            </a:r>
            <a:r>
              <a:rPr lang="en-US" sz="2000" dirty="0" smtClean="0"/>
              <a:t>, Reactive dyes, Flat rolled </a:t>
            </a:r>
            <a:r>
              <a:rPr lang="en-US" sz="2000" dirty="0" err="1" smtClean="0"/>
              <a:t>prod,i</a:t>
            </a:r>
            <a:r>
              <a:rPr lang="en-US" sz="2000" dirty="0" smtClean="0"/>
              <a:t>/</a:t>
            </a:r>
            <a:r>
              <a:rPr lang="en-US" sz="2000" dirty="0" err="1" smtClean="0"/>
              <a:t>nas,plated</a:t>
            </a:r>
            <a:r>
              <a:rPr lang="en-US" sz="2000" dirty="0" smtClean="0"/>
              <a:t> or coated and Parts for diesel and semi-diesel engines</a:t>
            </a:r>
          </a:p>
          <a:p>
            <a:pPr>
              <a:spcBef>
                <a:spcPts val="0"/>
              </a:spcBef>
            </a:pPr>
            <a:r>
              <a:rPr lang="en-US" sz="2000" dirty="0" smtClean="0"/>
              <a:t>Northeast Indian states import about 12% of Bangladesh’s export to India and export about 2.6 % of Bangladesh’s import from India</a:t>
            </a:r>
          </a:p>
        </p:txBody>
      </p:sp>
      <p:graphicFrame>
        <p:nvGraphicFramePr>
          <p:cNvPr id="5" name="Table 4"/>
          <p:cNvGraphicFramePr>
            <a:graphicFrameLocks noGrp="1"/>
          </p:cNvGraphicFramePr>
          <p:nvPr/>
        </p:nvGraphicFramePr>
        <p:xfrm>
          <a:off x="609600" y="5260340"/>
          <a:ext cx="8153400" cy="1402080"/>
        </p:xfrm>
        <a:graphic>
          <a:graphicData uri="http://schemas.openxmlformats.org/drawingml/2006/table">
            <a:tbl>
              <a:tblPr/>
              <a:tblGrid>
                <a:gridCol w="3261359"/>
                <a:gridCol w="4892041"/>
              </a:tblGrid>
              <a:tr h="138998">
                <a:tc>
                  <a:txBody>
                    <a:bodyPr/>
                    <a:lstStyle/>
                    <a:p>
                      <a:pPr marL="0" marR="0" algn="ctr">
                        <a:lnSpc>
                          <a:spcPct val="115000"/>
                        </a:lnSpc>
                        <a:spcBef>
                          <a:spcPts val="0"/>
                        </a:spcBef>
                        <a:spcAft>
                          <a:spcPts val="0"/>
                        </a:spcAft>
                      </a:pPr>
                      <a:r>
                        <a:rPr lang="en-US" sz="1600" b="1" dirty="0">
                          <a:latin typeface="+mn-lt"/>
                          <a:ea typeface="Times New Roman"/>
                          <a:cs typeface="Times New Roman"/>
                        </a:rPr>
                        <a:t>Major Import Items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mn-lt"/>
                          <a:ea typeface="Times New Roman"/>
                          <a:cs typeface="Times New Roman"/>
                        </a:rPr>
                        <a:t>Major Export Items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2483">
                <a:tc>
                  <a:txBody>
                    <a:bodyPr/>
                    <a:lstStyle/>
                    <a:p>
                      <a:pPr marL="0" marR="0" algn="l">
                        <a:lnSpc>
                          <a:spcPct val="115000"/>
                        </a:lnSpc>
                        <a:spcBef>
                          <a:spcPts val="0"/>
                        </a:spcBef>
                        <a:spcAft>
                          <a:spcPts val="0"/>
                        </a:spcAft>
                      </a:pPr>
                      <a:r>
                        <a:rPr lang="en-US" sz="1600" dirty="0">
                          <a:latin typeface="+mn-lt"/>
                          <a:ea typeface="Times New Roman"/>
                          <a:cs typeface="Times New Roman"/>
                        </a:rPr>
                        <a:t>Rice, Coal, </a:t>
                      </a:r>
                      <a:r>
                        <a:rPr lang="en-US" sz="1600" dirty="0" err="1">
                          <a:latin typeface="+mn-lt"/>
                          <a:ea typeface="Times New Roman"/>
                          <a:cs typeface="Times New Roman"/>
                        </a:rPr>
                        <a:t>Agarbati</a:t>
                      </a:r>
                      <a:r>
                        <a:rPr lang="en-US" sz="1600" dirty="0">
                          <a:latin typeface="+mn-lt"/>
                          <a:ea typeface="Times New Roman"/>
                          <a:cs typeface="Times New Roman"/>
                        </a:rPr>
                        <a:t>, Bamboo, Natural slab, Fruit, Ginger, Spices, Motorcycle parts, Spare of tractor, Sanitary ware, Fabrics, Watch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latin typeface="+mn-lt"/>
                          <a:ea typeface="Times New Roman"/>
                          <a:cs typeface="Times New Roman"/>
                        </a:rPr>
                        <a:t>RMG, Cement, Pharmaceuticals, Ceramic tiles, Hosiery, Food Products, Bleaching powder, Sari, Poly Fabric, Cotton waste, Glass sheet, Fish, </a:t>
                      </a:r>
                      <a:r>
                        <a:rPr lang="en-US" sz="1600" dirty="0" err="1">
                          <a:latin typeface="+mn-lt"/>
                          <a:ea typeface="Times New Roman"/>
                          <a:cs typeface="Times New Roman"/>
                        </a:rPr>
                        <a:t>Lichi</a:t>
                      </a:r>
                      <a:r>
                        <a:rPr lang="en-US" sz="1600" dirty="0">
                          <a:latin typeface="+mn-lt"/>
                          <a:ea typeface="Times New Roman"/>
                          <a:cs typeface="Times New Roman"/>
                        </a:rPr>
                        <a:t>, Brick, Furniture, Plastic products, Battery, Molasses.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905000" y="4964668"/>
            <a:ext cx="5562600" cy="369332"/>
          </a:xfrm>
          <a:prstGeom prst="rect">
            <a:avLst/>
          </a:prstGeom>
          <a:noFill/>
        </p:spPr>
        <p:txBody>
          <a:bodyPr wrap="square" rtlCol="0">
            <a:spAutoFit/>
          </a:bodyPr>
          <a:lstStyle/>
          <a:p>
            <a:pPr algn="ctr"/>
            <a:r>
              <a:rPr lang="en-US" b="1" dirty="0" smtClean="0"/>
              <a:t>Major Traded Products with North East India</a:t>
            </a:r>
            <a:endParaRPr lang="en-US" b="1" dirty="0"/>
          </a:p>
        </p:txBody>
      </p:sp>
      <p:sp>
        <p:nvSpPr>
          <p:cNvPr id="7" name="TextBox 6"/>
          <p:cNvSpPr txBox="1"/>
          <p:nvPr/>
        </p:nvSpPr>
        <p:spPr>
          <a:xfrm>
            <a:off x="457200" y="6553200"/>
            <a:ext cx="3733800" cy="276999"/>
          </a:xfrm>
          <a:prstGeom prst="rect">
            <a:avLst/>
          </a:prstGeom>
          <a:noFill/>
        </p:spPr>
        <p:txBody>
          <a:bodyPr wrap="square" rtlCol="0">
            <a:spAutoFit/>
          </a:bodyPr>
          <a:lstStyle/>
          <a:p>
            <a:r>
              <a:rPr lang="en-US" sz="1200" dirty="0" smtClean="0"/>
              <a:t>Source: </a:t>
            </a:r>
            <a:r>
              <a:rPr lang="en-US" sz="1200" dirty="0" err="1" smtClean="0"/>
              <a:t>Rahman</a:t>
            </a:r>
            <a:r>
              <a:rPr lang="en-US" sz="1200" dirty="0" smtClean="0"/>
              <a:t> (2012)</a:t>
            </a:r>
            <a:endParaRPr lang="en-US" sz="1200" dirty="0"/>
          </a:p>
        </p:txBody>
      </p:sp>
      <p:sp>
        <p:nvSpPr>
          <p:cNvPr id="8" name="Slide Number Placeholder 7"/>
          <p:cNvSpPr>
            <a:spLocks noGrp="1"/>
          </p:cNvSpPr>
          <p:nvPr>
            <p:ph type="sldNum" sz="quarter" idx="12"/>
          </p:nvPr>
        </p:nvSpPr>
        <p:spPr/>
        <p:txBody>
          <a:bodyPr/>
          <a:lstStyle/>
          <a:p>
            <a:fld id="{ADC39E4C-8762-490F-9B20-345553BBB5C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sz="2400" b="1" dirty="0" smtClean="0"/>
              <a:t>1. Key Findings from the First Phase of the Study</a:t>
            </a:r>
            <a:endParaRPr lang="en-US" sz="2400" b="1" dirty="0"/>
          </a:p>
        </p:txBody>
      </p:sp>
      <p:graphicFrame>
        <p:nvGraphicFramePr>
          <p:cNvPr id="4" name="Content Placeholder 3"/>
          <p:cNvGraphicFramePr>
            <a:graphicFrameLocks noGrp="1"/>
          </p:cNvGraphicFramePr>
          <p:nvPr>
            <p:ph idx="1"/>
          </p:nvPr>
        </p:nvGraphicFramePr>
        <p:xfrm>
          <a:off x="685800" y="3815196"/>
          <a:ext cx="7772400" cy="3084576"/>
        </p:xfrm>
        <a:graphic>
          <a:graphicData uri="http://schemas.openxmlformats.org/drawingml/2006/table">
            <a:tbl>
              <a:tblPr/>
              <a:tblGrid>
                <a:gridCol w="656023"/>
                <a:gridCol w="3458777"/>
                <a:gridCol w="685800"/>
                <a:gridCol w="457200"/>
                <a:gridCol w="457200"/>
                <a:gridCol w="457200"/>
                <a:gridCol w="381000"/>
                <a:gridCol w="1219200"/>
              </a:tblGrid>
              <a:tr h="76352">
                <a:tc>
                  <a:txBody>
                    <a:bodyPr/>
                    <a:lstStyle/>
                    <a:p>
                      <a:pPr marL="0" marR="0" algn="ctr">
                        <a:lnSpc>
                          <a:spcPct val="115000"/>
                        </a:lnSpc>
                        <a:spcBef>
                          <a:spcPts val="0"/>
                        </a:spcBef>
                        <a:spcAft>
                          <a:spcPts val="0"/>
                        </a:spcAft>
                      </a:pPr>
                      <a:r>
                        <a:rPr lang="en-US" sz="800" b="1" dirty="0">
                          <a:solidFill>
                            <a:srgbClr val="FFFFFF"/>
                          </a:solidFill>
                          <a:latin typeface="Calibri"/>
                          <a:ea typeface="Times New Roman"/>
                          <a:cs typeface="Times New Roman"/>
                        </a:rPr>
                        <a:t> </a:t>
                      </a:r>
                      <a:endParaRPr lang="en-US" sz="800" dirty="0">
                        <a:latin typeface="Times New Roman"/>
                        <a:ea typeface="Times New Roman"/>
                        <a:cs typeface="Times New Roman"/>
                      </a:endParaRPr>
                    </a:p>
                  </a:txBody>
                  <a:tcPr marL="39356" marR="393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c>
                  <a:txBody>
                    <a:bodyPr/>
                    <a:lstStyle/>
                    <a:p>
                      <a:pPr marL="0" marR="0" algn="ctr">
                        <a:lnSpc>
                          <a:spcPct val="115000"/>
                        </a:lnSpc>
                        <a:spcBef>
                          <a:spcPts val="0"/>
                        </a:spcBef>
                        <a:spcAft>
                          <a:spcPts val="0"/>
                        </a:spcAft>
                      </a:pPr>
                      <a:r>
                        <a:rPr lang="en-US" sz="800" b="1">
                          <a:solidFill>
                            <a:srgbClr val="FFFFFF"/>
                          </a:solidFill>
                          <a:latin typeface="Calibri"/>
                          <a:ea typeface="Times New Roman"/>
                          <a:cs typeface="Times New Roman"/>
                        </a:rPr>
                        <a:t> </a:t>
                      </a:r>
                      <a:endParaRPr lang="en-US" sz="800">
                        <a:latin typeface="Times New Roman"/>
                        <a:ea typeface="Times New Roman"/>
                        <a:cs typeface="Times New Roman"/>
                      </a:endParaRPr>
                    </a:p>
                  </a:txBody>
                  <a:tcPr marL="39356" marR="393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c>
                  <a:txBody>
                    <a:bodyPr/>
                    <a:lstStyle/>
                    <a:p>
                      <a:pPr marL="0" marR="0" algn="ctr">
                        <a:lnSpc>
                          <a:spcPct val="115000"/>
                        </a:lnSpc>
                        <a:spcBef>
                          <a:spcPts val="0"/>
                        </a:spcBef>
                        <a:spcAft>
                          <a:spcPts val="0"/>
                        </a:spcAft>
                      </a:pPr>
                      <a:r>
                        <a:rPr lang="en-US" sz="800" b="1" dirty="0" smtClean="0">
                          <a:solidFill>
                            <a:srgbClr val="FFFFFF"/>
                          </a:solidFill>
                          <a:latin typeface="Calibri"/>
                          <a:ea typeface="Times New Roman"/>
                          <a:cs typeface="Times New Roman"/>
                        </a:rPr>
                        <a:t>2001</a:t>
                      </a:r>
                      <a:endParaRPr lang="en-US" sz="800" dirty="0">
                        <a:latin typeface="Times New Roman"/>
                        <a:ea typeface="Times New Roman"/>
                        <a:cs typeface="Times New Roman"/>
                      </a:endParaRPr>
                    </a:p>
                  </a:txBody>
                  <a:tcPr marL="39356" marR="393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c>
                  <a:txBody>
                    <a:bodyPr/>
                    <a:lstStyle/>
                    <a:p>
                      <a:pPr marL="0" marR="0" algn="ctr">
                        <a:lnSpc>
                          <a:spcPct val="115000"/>
                        </a:lnSpc>
                        <a:spcBef>
                          <a:spcPts val="0"/>
                        </a:spcBef>
                        <a:spcAft>
                          <a:spcPts val="0"/>
                        </a:spcAft>
                      </a:pPr>
                      <a:r>
                        <a:rPr lang="en-US" sz="800" b="1" dirty="0" smtClean="0">
                          <a:solidFill>
                            <a:srgbClr val="FFFFFF"/>
                          </a:solidFill>
                          <a:latin typeface="Calibri"/>
                          <a:ea typeface="Times New Roman"/>
                          <a:cs typeface="Times New Roman"/>
                        </a:rPr>
                        <a:t>2006</a:t>
                      </a:r>
                      <a:endParaRPr lang="en-US" sz="800" dirty="0">
                        <a:latin typeface="Times New Roman"/>
                        <a:ea typeface="Times New Roman"/>
                        <a:cs typeface="Times New Roman"/>
                      </a:endParaRPr>
                    </a:p>
                  </a:txBody>
                  <a:tcPr marL="39356" marR="393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c>
                  <a:txBody>
                    <a:bodyPr/>
                    <a:lstStyle/>
                    <a:p>
                      <a:pPr marL="0" marR="0" algn="ctr">
                        <a:lnSpc>
                          <a:spcPct val="115000"/>
                        </a:lnSpc>
                        <a:spcBef>
                          <a:spcPts val="0"/>
                        </a:spcBef>
                        <a:spcAft>
                          <a:spcPts val="0"/>
                        </a:spcAft>
                      </a:pPr>
                      <a:r>
                        <a:rPr lang="en-US" sz="800" b="1" dirty="0" smtClean="0">
                          <a:solidFill>
                            <a:srgbClr val="FFFFFF"/>
                          </a:solidFill>
                          <a:latin typeface="Calibri"/>
                          <a:ea typeface="Times New Roman"/>
                          <a:cs typeface="Times New Roman"/>
                        </a:rPr>
                        <a:t>2010</a:t>
                      </a:r>
                      <a:endParaRPr lang="en-US" sz="800" dirty="0">
                        <a:latin typeface="Times New Roman"/>
                        <a:ea typeface="Times New Roman"/>
                        <a:cs typeface="Times New Roman"/>
                      </a:endParaRPr>
                    </a:p>
                  </a:txBody>
                  <a:tcPr marL="39356" marR="393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c>
                  <a:txBody>
                    <a:bodyPr/>
                    <a:lstStyle/>
                    <a:p>
                      <a:pPr marL="0" marR="0" algn="ctr">
                        <a:lnSpc>
                          <a:spcPct val="115000"/>
                        </a:lnSpc>
                        <a:spcBef>
                          <a:spcPts val="0"/>
                        </a:spcBef>
                        <a:spcAft>
                          <a:spcPts val="0"/>
                        </a:spcAft>
                      </a:pPr>
                      <a:r>
                        <a:rPr lang="en-US" sz="800" b="1" dirty="0" smtClean="0">
                          <a:solidFill>
                            <a:srgbClr val="FFFFFF"/>
                          </a:solidFill>
                          <a:latin typeface="Calibri"/>
                          <a:ea typeface="Times New Roman"/>
                          <a:cs typeface="Times New Roman"/>
                        </a:rPr>
                        <a:t>2011</a:t>
                      </a:r>
                      <a:endParaRPr lang="en-US" sz="800" dirty="0">
                        <a:latin typeface="Times New Roman"/>
                        <a:ea typeface="Times New Roman"/>
                        <a:cs typeface="Times New Roman"/>
                      </a:endParaRPr>
                    </a:p>
                  </a:txBody>
                  <a:tcPr marL="39356" marR="393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c>
                  <a:txBody>
                    <a:bodyPr/>
                    <a:lstStyle/>
                    <a:p>
                      <a:pPr marL="0" marR="0" algn="ctr">
                        <a:lnSpc>
                          <a:spcPct val="115000"/>
                        </a:lnSpc>
                        <a:spcBef>
                          <a:spcPts val="0"/>
                        </a:spcBef>
                        <a:spcAft>
                          <a:spcPts val="0"/>
                        </a:spcAft>
                      </a:pPr>
                      <a:r>
                        <a:rPr lang="en-US" sz="800" b="1" dirty="0" smtClean="0">
                          <a:solidFill>
                            <a:srgbClr val="FFFFFF"/>
                          </a:solidFill>
                          <a:latin typeface="Calibri"/>
                          <a:ea typeface="Times New Roman"/>
                          <a:cs typeface="Times New Roman"/>
                        </a:rPr>
                        <a:t>2012</a:t>
                      </a:r>
                      <a:endParaRPr lang="en-US" sz="800" dirty="0">
                        <a:latin typeface="Times New Roman"/>
                        <a:ea typeface="Times New Roman"/>
                        <a:cs typeface="Times New Roman"/>
                      </a:endParaRPr>
                    </a:p>
                  </a:txBody>
                  <a:tcPr marL="39356" marR="393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c>
                  <a:txBody>
                    <a:bodyPr/>
                    <a:lstStyle/>
                    <a:p>
                      <a:pPr marL="0" marR="0" algn="ctr">
                        <a:lnSpc>
                          <a:spcPct val="115000"/>
                        </a:lnSpc>
                        <a:spcBef>
                          <a:spcPts val="0"/>
                        </a:spcBef>
                        <a:spcAft>
                          <a:spcPts val="0"/>
                        </a:spcAft>
                      </a:pPr>
                      <a:r>
                        <a:rPr lang="en-US" sz="800" b="1" dirty="0" smtClean="0">
                          <a:solidFill>
                            <a:srgbClr val="FFFFFF"/>
                          </a:solidFill>
                          <a:latin typeface="Calibri"/>
                          <a:ea typeface="Times New Roman"/>
                          <a:cs typeface="Times New Roman"/>
                        </a:rPr>
                        <a:t>Trade potentials2012</a:t>
                      </a:r>
                      <a:endParaRPr lang="en-US" sz="800" dirty="0">
                        <a:latin typeface="Times New Roman"/>
                        <a:ea typeface="Times New Roman"/>
                        <a:cs typeface="Times New Roman"/>
                      </a:endParaRPr>
                    </a:p>
                  </a:txBody>
                  <a:tcPr marL="39356" marR="393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'530310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Jute and other textile </a:t>
                      </a:r>
                      <a:r>
                        <a:rPr lang="en-US" sz="800" dirty="0" err="1">
                          <a:solidFill>
                            <a:srgbClr val="333333"/>
                          </a:solidFill>
                          <a:latin typeface="Calibri"/>
                          <a:ea typeface="Times New Roman"/>
                          <a:cs typeface="Times New Roman"/>
                        </a:rPr>
                        <a:t>bast</a:t>
                      </a:r>
                      <a:r>
                        <a:rPr lang="en-US" sz="800" dirty="0">
                          <a:solidFill>
                            <a:srgbClr val="333333"/>
                          </a:solidFill>
                          <a:latin typeface="Calibri"/>
                          <a:ea typeface="Times New Roman"/>
                          <a:cs typeface="Times New Roman"/>
                        </a:rPr>
                        <a:t> </a:t>
                      </a:r>
                      <a:r>
                        <a:rPr lang="en-US" sz="800" dirty="0" err="1">
                          <a:solidFill>
                            <a:srgbClr val="333333"/>
                          </a:solidFill>
                          <a:latin typeface="Calibri"/>
                          <a:ea typeface="Times New Roman"/>
                          <a:cs typeface="Times New Roman"/>
                        </a:rPr>
                        <a:t>fibres</a:t>
                      </a:r>
                      <a:r>
                        <a:rPr lang="en-US" sz="800" dirty="0">
                          <a:solidFill>
                            <a:srgbClr val="333333"/>
                          </a:solidFill>
                          <a:latin typeface="Calibri"/>
                          <a:ea typeface="Times New Roman"/>
                          <a:cs typeface="Times New Roman"/>
                        </a:rPr>
                        <a:t>, raw or retted</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dirty="0">
                          <a:solidFill>
                            <a:srgbClr val="000000"/>
                          </a:solidFill>
                          <a:latin typeface="Calibri"/>
                          <a:ea typeface="Times New Roman"/>
                          <a:cs typeface="Times New Roman"/>
                        </a:rPr>
                        <a:t>26.0</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16.0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12.3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16.4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13.0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dirty="0">
                          <a:solidFill>
                            <a:srgbClr val="333333"/>
                          </a:solidFill>
                          <a:latin typeface="Calibri"/>
                          <a:ea typeface="Times New Roman"/>
                          <a:cs typeface="Times New Roman"/>
                        </a:rPr>
                        <a:t>22</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'630510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Sacks &amp; </a:t>
                      </a:r>
                      <a:r>
                        <a:rPr lang="en-US" sz="800" dirty="0" err="1">
                          <a:solidFill>
                            <a:srgbClr val="333333"/>
                          </a:solidFill>
                          <a:latin typeface="Calibri"/>
                          <a:ea typeface="Times New Roman"/>
                          <a:cs typeface="Times New Roman"/>
                        </a:rPr>
                        <a:t>bags,for</a:t>
                      </a:r>
                      <a:r>
                        <a:rPr lang="en-US" sz="800" dirty="0">
                          <a:solidFill>
                            <a:srgbClr val="333333"/>
                          </a:solidFill>
                          <a:latin typeface="Calibri"/>
                          <a:ea typeface="Times New Roman"/>
                          <a:cs typeface="Times New Roman"/>
                        </a:rPr>
                        <a:t> </a:t>
                      </a:r>
                      <a:r>
                        <a:rPr lang="en-US" sz="800" dirty="0" err="1">
                          <a:solidFill>
                            <a:srgbClr val="333333"/>
                          </a:solidFill>
                          <a:latin typeface="Calibri"/>
                          <a:ea typeface="Times New Roman"/>
                          <a:cs typeface="Times New Roman"/>
                        </a:rPr>
                        <a:t>packg</a:t>
                      </a:r>
                      <a:r>
                        <a:rPr lang="en-US" sz="800" dirty="0">
                          <a:solidFill>
                            <a:srgbClr val="333333"/>
                          </a:solidFill>
                          <a:latin typeface="Calibri"/>
                          <a:ea typeface="Times New Roman"/>
                          <a:cs typeface="Times New Roman"/>
                        </a:rPr>
                        <a:t> of </a:t>
                      </a:r>
                      <a:r>
                        <a:rPr lang="en-US" sz="800" dirty="0" err="1">
                          <a:solidFill>
                            <a:srgbClr val="333333"/>
                          </a:solidFill>
                          <a:latin typeface="Calibri"/>
                          <a:ea typeface="Times New Roman"/>
                          <a:cs typeface="Times New Roman"/>
                        </a:rPr>
                        <a:t>goods,of</a:t>
                      </a:r>
                      <a:r>
                        <a:rPr lang="en-US" sz="800" dirty="0">
                          <a:solidFill>
                            <a:srgbClr val="333333"/>
                          </a:solidFill>
                          <a:latin typeface="Calibri"/>
                          <a:ea typeface="Times New Roman"/>
                          <a:cs typeface="Times New Roman"/>
                        </a:rPr>
                        <a:t> jute or other textile </a:t>
                      </a:r>
                      <a:r>
                        <a:rPr lang="en-US" sz="800" dirty="0" err="1">
                          <a:solidFill>
                            <a:srgbClr val="333333"/>
                          </a:solidFill>
                          <a:latin typeface="Calibri"/>
                          <a:ea typeface="Times New Roman"/>
                          <a:cs typeface="Times New Roman"/>
                        </a:rPr>
                        <a:t>bast</a:t>
                      </a:r>
                      <a:r>
                        <a:rPr lang="en-US" sz="800" dirty="0">
                          <a:solidFill>
                            <a:srgbClr val="333333"/>
                          </a:solidFill>
                          <a:latin typeface="Calibri"/>
                          <a:ea typeface="Times New Roman"/>
                          <a:cs typeface="Times New Roman"/>
                        </a:rPr>
                        <a:t> </a:t>
                      </a:r>
                      <a:r>
                        <a:rPr lang="en-US" sz="800" dirty="0" err="1">
                          <a:solidFill>
                            <a:srgbClr val="333333"/>
                          </a:solidFill>
                          <a:latin typeface="Calibri"/>
                          <a:ea typeface="Times New Roman"/>
                          <a:cs typeface="Times New Roman"/>
                        </a:rPr>
                        <a:t>fibres</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29.1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6.7</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12.1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12.1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3144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'080290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Nuts edible, fresh or dried, whether or not shelled or peeled</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5.6</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7.4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10.4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51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'530710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Yarn of jute or of other textile </a:t>
                      </a:r>
                      <a:r>
                        <a:rPr lang="en-US" sz="800" dirty="0" err="1">
                          <a:solidFill>
                            <a:srgbClr val="333333"/>
                          </a:solidFill>
                          <a:latin typeface="Calibri"/>
                          <a:ea typeface="Times New Roman"/>
                          <a:cs typeface="Times New Roman"/>
                        </a:rPr>
                        <a:t>bast</a:t>
                      </a:r>
                      <a:r>
                        <a:rPr lang="en-US" sz="800" dirty="0">
                          <a:solidFill>
                            <a:srgbClr val="333333"/>
                          </a:solidFill>
                          <a:latin typeface="Calibri"/>
                          <a:ea typeface="Times New Roman"/>
                          <a:cs typeface="Times New Roman"/>
                        </a:rPr>
                        <a:t> </a:t>
                      </a:r>
                      <a:r>
                        <a:rPr lang="en-US" sz="800" dirty="0" err="1">
                          <a:solidFill>
                            <a:srgbClr val="333333"/>
                          </a:solidFill>
                          <a:latin typeface="Calibri"/>
                          <a:ea typeface="Times New Roman"/>
                          <a:cs typeface="Times New Roman"/>
                        </a:rPr>
                        <a:t>fibres</a:t>
                      </a:r>
                      <a:r>
                        <a:rPr lang="en-US" sz="800" dirty="0">
                          <a:solidFill>
                            <a:srgbClr val="333333"/>
                          </a:solidFill>
                          <a:latin typeface="Calibri"/>
                          <a:ea typeface="Times New Roman"/>
                          <a:cs typeface="Times New Roman"/>
                        </a:rPr>
                        <a:t>, single</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3.5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5.5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6.3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7.1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18</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'030269</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Fish </a:t>
                      </a:r>
                      <a:r>
                        <a:rPr lang="en-US" sz="800" dirty="0" err="1">
                          <a:solidFill>
                            <a:srgbClr val="333333"/>
                          </a:solidFill>
                          <a:latin typeface="Calibri"/>
                          <a:ea typeface="Times New Roman"/>
                          <a:cs typeface="Times New Roman"/>
                        </a:rPr>
                        <a:t>nes</a:t>
                      </a:r>
                      <a:r>
                        <a:rPr lang="en-US" sz="800" dirty="0">
                          <a:solidFill>
                            <a:srgbClr val="333333"/>
                          </a:solidFill>
                          <a:latin typeface="Calibri"/>
                          <a:ea typeface="Times New Roman"/>
                          <a:cs typeface="Times New Roman"/>
                        </a:rPr>
                        <a:t>, fresh or chilled excl heading No 03.04, livers and roes</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9.5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6.3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10.4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14.9</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5.9</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38</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'271011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Light petroleum oils and preparations</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5.4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7.0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5.8</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3.6</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17200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'740400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Waste and scrap, copper or copper alloy</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0.7</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3.5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2.8</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3.4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25635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'620520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err="1">
                          <a:solidFill>
                            <a:srgbClr val="333333"/>
                          </a:solidFill>
                          <a:latin typeface="Calibri"/>
                          <a:ea typeface="Times New Roman"/>
                          <a:cs typeface="Times New Roman"/>
                        </a:rPr>
                        <a:t>Mens</a:t>
                      </a:r>
                      <a:r>
                        <a:rPr lang="en-US" sz="800" dirty="0">
                          <a:solidFill>
                            <a:srgbClr val="333333"/>
                          </a:solidFill>
                          <a:latin typeface="Calibri"/>
                          <a:ea typeface="Times New Roman"/>
                          <a:cs typeface="Times New Roman"/>
                        </a:rPr>
                        <a:t>/boys shirts, of cotton, not knitted</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0.6</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3.3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18283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'230240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Cereal bran, sharps and other residues </a:t>
                      </a:r>
                      <a:r>
                        <a:rPr lang="en-US" sz="800" dirty="0" err="1">
                          <a:solidFill>
                            <a:srgbClr val="333333"/>
                          </a:solidFill>
                          <a:latin typeface="Calibri"/>
                          <a:ea typeface="Times New Roman"/>
                          <a:cs typeface="Times New Roman"/>
                        </a:rPr>
                        <a:t>nes</a:t>
                      </a:r>
                      <a:r>
                        <a:rPr lang="en-US" sz="800" dirty="0">
                          <a:solidFill>
                            <a:srgbClr val="333333"/>
                          </a:solidFill>
                          <a:latin typeface="Calibri"/>
                          <a:ea typeface="Times New Roman"/>
                          <a:cs typeface="Times New Roman"/>
                        </a:rPr>
                        <a:t>, </a:t>
                      </a:r>
                      <a:r>
                        <a:rPr lang="en-US" sz="800" dirty="0" err="1">
                          <a:solidFill>
                            <a:srgbClr val="333333"/>
                          </a:solidFill>
                          <a:latin typeface="Calibri"/>
                          <a:ea typeface="Times New Roman"/>
                          <a:cs typeface="Times New Roman"/>
                        </a:rPr>
                        <a:t>pelleted</a:t>
                      </a:r>
                      <a:r>
                        <a:rPr lang="en-US" sz="800" dirty="0">
                          <a:solidFill>
                            <a:srgbClr val="333333"/>
                          </a:solidFill>
                          <a:latin typeface="Calibri"/>
                          <a:ea typeface="Times New Roman"/>
                          <a:cs typeface="Times New Roman"/>
                        </a:rPr>
                        <a:t> or not</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0.6</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0.6</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3.2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'281410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Anhydrous ammonia</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17.9</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16.0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dirty="0">
                          <a:solidFill>
                            <a:srgbClr val="000000"/>
                          </a:solidFill>
                          <a:latin typeface="Calibri"/>
                          <a:ea typeface="Times New Roman"/>
                          <a:cs typeface="Times New Roman"/>
                        </a:rPr>
                        <a:t>0.4</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2.9</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6423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'252329</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Portland cement </a:t>
                      </a:r>
                      <a:r>
                        <a:rPr lang="en-US" sz="800" dirty="0" err="1">
                          <a:solidFill>
                            <a:srgbClr val="333333"/>
                          </a:solidFill>
                          <a:latin typeface="Calibri"/>
                          <a:ea typeface="Times New Roman"/>
                          <a:cs typeface="Times New Roman"/>
                        </a:rPr>
                        <a:t>nes</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6.0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3.4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2.8</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'620342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err="1">
                          <a:solidFill>
                            <a:srgbClr val="333333"/>
                          </a:solidFill>
                          <a:latin typeface="Calibri"/>
                          <a:ea typeface="Times New Roman"/>
                          <a:cs typeface="Times New Roman"/>
                        </a:rPr>
                        <a:t>Mens</a:t>
                      </a:r>
                      <a:r>
                        <a:rPr lang="en-US" sz="800" dirty="0">
                          <a:solidFill>
                            <a:srgbClr val="333333"/>
                          </a:solidFill>
                          <a:latin typeface="Calibri"/>
                          <a:ea typeface="Times New Roman"/>
                          <a:cs typeface="Times New Roman"/>
                        </a:rPr>
                        <a:t>/boys trousers and shorts, of cotton, not knitted</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0.7</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dirty="0">
                          <a:solidFill>
                            <a:srgbClr val="333333"/>
                          </a:solidFill>
                          <a:latin typeface="Calibri"/>
                          <a:ea typeface="Times New Roman"/>
                          <a:cs typeface="Times New Roman"/>
                        </a:rPr>
                        <a:t>27803</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'720421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Waste and scrap, stainless steel</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3.3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2525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'251710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Pebbles, gravel, broken or crushed stone used for aggregates </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2.4</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1.8</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1.7</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'151590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err="1">
                          <a:solidFill>
                            <a:srgbClr val="333333"/>
                          </a:solidFill>
                          <a:latin typeface="Calibri"/>
                          <a:ea typeface="Times New Roman"/>
                          <a:cs typeface="Times New Roman"/>
                        </a:rPr>
                        <a:t>Veg</a:t>
                      </a:r>
                      <a:r>
                        <a:rPr lang="en-US" sz="800" dirty="0">
                          <a:solidFill>
                            <a:srgbClr val="333333"/>
                          </a:solidFill>
                          <a:latin typeface="Calibri"/>
                          <a:ea typeface="Times New Roman"/>
                          <a:cs typeface="Times New Roman"/>
                        </a:rPr>
                        <a:t> </a:t>
                      </a:r>
                      <a:r>
                        <a:rPr lang="en-US" sz="800" dirty="0" err="1">
                          <a:solidFill>
                            <a:srgbClr val="333333"/>
                          </a:solidFill>
                          <a:latin typeface="Calibri"/>
                          <a:ea typeface="Times New Roman"/>
                          <a:cs typeface="Times New Roman"/>
                        </a:rPr>
                        <a:t>fats&amp;oils</a:t>
                      </a:r>
                      <a:r>
                        <a:rPr lang="en-US" sz="800" dirty="0">
                          <a:solidFill>
                            <a:srgbClr val="333333"/>
                          </a:solidFill>
                          <a:latin typeface="Calibri"/>
                          <a:ea typeface="Times New Roman"/>
                          <a:cs typeface="Times New Roman"/>
                        </a:rPr>
                        <a:t> </a:t>
                      </a:r>
                      <a:r>
                        <a:rPr lang="en-US" sz="800" dirty="0" err="1">
                          <a:solidFill>
                            <a:srgbClr val="333333"/>
                          </a:solidFill>
                          <a:latin typeface="Calibri"/>
                          <a:ea typeface="Times New Roman"/>
                          <a:cs typeface="Times New Roman"/>
                        </a:rPr>
                        <a:t>nes</a:t>
                      </a:r>
                      <a:r>
                        <a:rPr lang="en-US" sz="800" dirty="0">
                          <a:solidFill>
                            <a:srgbClr val="333333"/>
                          </a:solidFill>
                          <a:latin typeface="Calibri"/>
                          <a:ea typeface="Times New Roman"/>
                          <a:cs typeface="Times New Roman"/>
                        </a:rPr>
                        <a:t>&amp; their fractions, </a:t>
                      </a:r>
                      <a:r>
                        <a:rPr lang="en-US" sz="800" dirty="0" err="1">
                          <a:solidFill>
                            <a:srgbClr val="333333"/>
                          </a:solidFill>
                          <a:latin typeface="Calibri"/>
                          <a:ea typeface="Times New Roman"/>
                          <a:cs typeface="Times New Roman"/>
                        </a:rPr>
                        <a:t>refind</a:t>
                      </a:r>
                      <a:r>
                        <a:rPr lang="en-US" sz="800" dirty="0">
                          <a:solidFill>
                            <a:srgbClr val="333333"/>
                          </a:solidFill>
                          <a:latin typeface="Calibri"/>
                          <a:ea typeface="Times New Roman"/>
                          <a:cs typeface="Times New Roman"/>
                        </a:rPr>
                        <a:t> or not but not chemically mod</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1.7</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'520841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Plain weave cotton fabric,&gt;/=85%, not more than 100 g/m2, yarn dyed</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1.6</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191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'531010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Woven fabrics of jute or of other textile </a:t>
                      </a:r>
                      <a:r>
                        <a:rPr lang="en-US" sz="800" dirty="0" err="1">
                          <a:solidFill>
                            <a:srgbClr val="333333"/>
                          </a:solidFill>
                          <a:latin typeface="Calibri"/>
                          <a:ea typeface="Times New Roman"/>
                          <a:cs typeface="Times New Roman"/>
                        </a:rPr>
                        <a:t>bast</a:t>
                      </a:r>
                      <a:r>
                        <a:rPr lang="en-US" sz="800" dirty="0">
                          <a:solidFill>
                            <a:srgbClr val="333333"/>
                          </a:solidFill>
                          <a:latin typeface="Calibri"/>
                          <a:ea typeface="Times New Roman"/>
                          <a:cs typeface="Times New Roman"/>
                        </a:rPr>
                        <a:t> </a:t>
                      </a:r>
                      <a:r>
                        <a:rPr lang="en-US" sz="800" dirty="0" err="1">
                          <a:solidFill>
                            <a:srgbClr val="333333"/>
                          </a:solidFill>
                          <a:latin typeface="Calibri"/>
                          <a:ea typeface="Times New Roman"/>
                          <a:cs typeface="Times New Roman"/>
                        </a:rPr>
                        <a:t>fibres</a:t>
                      </a:r>
                      <a:r>
                        <a:rPr lang="en-US" sz="800" dirty="0">
                          <a:solidFill>
                            <a:srgbClr val="333333"/>
                          </a:solidFill>
                          <a:latin typeface="Calibri"/>
                          <a:ea typeface="Times New Roman"/>
                          <a:cs typeface="Times New Roman"/>
                        </a:rPr>
                        <a:t>, unbleached</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2.1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3.5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1.6</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1515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'999999</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Commodities not elsewhere specified</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0.8</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118365</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'631010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Used or new rags of textile materials, sorted</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0.7</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1003</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'400121</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Natural rubber in smoked sheets</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0.9</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333333"/>
                          </a:solidFill>
                          <a:latin typeface="Calibri"/>
                          <a:ea typeface="Times New Roman"/>
                          <a:cs typeface="Times New Roman"/>
                        </a:rPr>
                        <a:t>122</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78">
                <a:tc>
                  <a:txBody>
                    <a:bodyPr/>
                    <a:lstStyle/>
                    <a:p>
                      <a:pPr marL="0" marR="0">
                        <a:lnSpc>
                          <a:spcPct val="115000"/>
                        </a:lnSpc>
                        <a:spcBef>
                          <a:spcPts val="0"/>
                        </a:spcBef>
                        <a:spcAft>
                          <a:spcPts val="0"/>
                        </a:spcAft>
                      </a:pPr>
                      <a:r>
                        <a:rPr lang="en-US" sz="800">
                          <a:solidFill>
                            <a:srgbClr val="333333"/>
                          </a:solidFill>
                          <a:latin typeface="Calibri"/>
                          <a:ea typeface="Times New Roman"/>
                          <a:cs typeface="Times New Roman"/>
                        </a:rPr>
                        <a:t>'560790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solidFill>
                            <a:srgbClr val="333333"/>
                          </a:solidFill>
                          <a:latin typeface="Calibri"/>
                          <a:ea typeface="Times New Roman"/>
                          <a:cs typeface="Times New Roman"/>
                        </a:rPr>
                        <a:t>Twine, cordage, ropes and cables, of other materials</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1.0</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0.9</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Calibri"/>
                          <a:ea typeface="Times New Roman"/>
                          <a:cs typeface="Times New Roman"/>
                        </a:rPr>
                        <a:t>0.7</a:t>
                      </a:r>
                      <a:endParaRPr lang="en-US" sz="80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dirty="0">
                          <a:solidFill>
                            <a:srgbClr val="333333"/>
                          </a:solidFill>
                          <a:latin typeface="Calibri"/>
                          <a:ea typeface="Times New Roman"/>
                          <a:cs typeface="Times New Roman"/>
                        </a:rPr>
                        <a:t>6711</a:t>
                      </a:r>
                      <a:endParaRPr lang="en-US" sz="800" dirty="0">
                        <a:latin typeface="Times New Roman"/>
                        <a:ea typeface="Times New Roman"/>
                        <a:cs typeface="Times New Roman"/>
                      </a:endParaRPr>
                    </a:p>
                  </a:txBody>
                  <a:tcPr marL="39356" marR="393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4800" y="609600"/>
            <a:ext cx="8686800" cy="3046988"/>
          </a:xfrm>
          <a:prstGeom prst="rect">
            <a:avLst/>
          </a:prstGeom>
          <a:noFill/>
        </p:spPr>
        <p:txBody>
          <a:bodyPr wrap="square" rtlCol="0">
            <a:spAutoFit/>
          </a:bodyPr>
          <a:lstStyle/>
          <a:p>
            <a:pPr>
              <a:buFont typeface="Arial" pitchFamily="34" charset="0"/>
              <a:buChar char="•"/>
            </a:pPr>
            <a:r>
              <a:rPr lang="en-US" sz="1600" b="1" dirty="0" smtClean="0"/>
              <a:t> Bilateral Trade Potentials</a:t>
            </a:r>
          </a:p>
          <a:p>
            <a:pPr>
              <a:buFont typeface="Arial" pitchFamily="34" charset="0"/>
              <a:buChar char="•"/>
            </a:pPr>
            <a:r>
              <a:rPr lang="en-US" sz="1600" b="1" dirty="0" smtClean="0"/>
              <a:t> </a:t>
            </a:r>
            <a:r>
              <a:rPr lang="en-US" sz="1600" dirty="0" smtClean="0"/>
              <a:t> Bangladesh possess significant export potentials to the Indian market.</a:t>
            </a:r>
          </a:p>
          <a:p>
            <a:pPr lvl="1">
              <a:buFont typeface="Arial" pitchFamily="34" charset="0"/>
              <a:buChar char="•"/>
            </a:pPr>
            <a:r>
              <a:rPr lang="en-US" sz="1600" dirty="0" smtClean="0"/>
              <a:t> A number of existing exported products very less potentials to export (including jute, jute yarn, fish, cereal bran, port land cement, crushed stones, vegetable fats)</a:t>
            </a:r>
          </a:p>
          <a:p>
            <a:pPr lvl="1">
              <a:buFont typeface="Arial" pitchFamily="34" charset="0"/>
              <a:buChar char="•"/>
            </a:pPr>
            <a:r>
              <a:rPr lang="en-US" sz="1600" dirty="0" smtClean="0"/>
              <a:t> Trade Potentiality is rather high in less traded non-traditional products (bicycles, footwear, plastic wastes, apparels, leather products, cargo vessels): Less of agricultural products</a:t>
            </a:r>
          </a:p>
          <a:p>
            <a:pPr>
              <a:buFont typeface="Arial" pitchFamily="34" charset="0"/>
              <a:buChar char="•"/>
            </a:pPr>
            <a:r>
              <a:rPr lang="en-US" sz="1600" dirty="0" smtClean="0"/>
              <a:t> India has significant export potentiality to Bangladesh’s market: a number of existing traded products have limited trade potentials</a:t>
            </a:r>
          </a:p>
          <a:p>
            <a:pPr lvl="1">
              <a:buFont typeface="Arial" pitchFamily="34" charset="0"/>
              <a:buChar char="•"/>
            </a:pPr>
            <a:r>
              <a:rPr lang="en-US" sz="1600" dirty="0" smtClean="0">
                <a:solidFill>
                  <a:srgbClr val="000000"/>
                </a:solidFill>
                <a:ea typeface="Times New Roman" pitchFamily="18" charset="0"/>
                <a:cs typeface="Calibri" pitchFamily="34" charset="0"/>
              </a:rPr>
              <a:t> About 1278 out of 3894 products have trade potentials of at least US$ 1 million</a:t>
            </a:r>
          </a:p>
          <a:p>
            <a:pPr>
              <a:buFont typeface="Arial" pitchFamily="34" charset="0"/>
              <a:buChar char="•"/>
            </a:pPr>
            <a:r>
              <a:rPr lang="en-US" sz="1600" dirty="0" smtClean="0"/>
              <a:t> A number of studies have examined trade potentiality between Bangladesh and India under different trade scenario (under SAFTA framework; RCA analysis): </a:t>
            </a:r>
            <a:r>
              <a:rPr lang="en-US" sz="1600" dirty="0" err="1" smtClean="0"/>
              <a:t>Mustafiz</a:t>
            </a:r>
            <a:r>
              <a:rPr lang="en-US" sz="1600" dirty="0" smtClean="0"/>
              <a:t> et al., 2010; De, </a:t>
            </a:r>
            <a:r>
              <a:rPr lang="en-US" sz="1600" dirty="0" err="1" smtClean="0"/>
              <a:t>Selim</a:t>
            </a:r>
            <a:r>
              <a:rPr lang="en-US" sz="1600" dirty="0" smtClean="0"/>
              <a:t> and </a:t>
            </a:r>
            <a:r>
              <a:rPr lang="en-US" sz="1600" dirty="0" err="1" smtClean="0"/>
              <a:t>Kathuria</a:t>
            </a:r>
            <a:r>
              <a:rPr lang="en-US" sz="1600" dirty="0" smtClean="0"/>
              <a:t>, 2012; World Bank, 2013)</a:t>
            </a:r>
            <a:endParaRPr lang="en-US" sz="1600" dirty="0"/>
          </a:p>
        </p:txBody>
      </p:sp>
      <p:sp>
        <p:nvSpPr>
          <p:cNvPr id="6" name="TextBox 5"/>
          <p:cNvSpPr txBox="1"/>
          <p:nvPr/>
        </p:nvSpPr>
        <p:spPr>
          <a:xfrm>
            <a:off x="381000" y="3581400"/>
            <a:ext cx="8229600" cy="307777"/>
          </a:xfrm>
          <a:prstGeom prst="rect">
            <a:avLst/>
          </a:prstGeom>
          <a:noFill/>
        </p:spPr>
        <p:txBody>
          <a:bodyPr wrap="square" rtlCol="0">
            <a:spAutoFit/>
          </a:bodyPr>
          <a:lstStyle/>
          <a:p>
            <a:pPr algn="ctr"/>
            <a:r>
              <a:rPr lang="en-US" sz="1400" dirty="0" smtClean="0"/>
              <a:t>Indicative Potentials of Export of Major Bangladeshi Products to India </a:t>
            </a:r>
            <a:endParaRPr lang="en-US" sz="1400" dirty="0"/>
          </a:p>
        </p:txBody>
      </p:sp>
      <p:sp>
        <p:nvSpPr>
          <p:cNvPr id="7" name="Slide Number Placeholder 6"/>
          <p:cNvSpPr>
            <a:spLocks noGrp="1"/>
          </p:cNvSpPr>
          <p:nvPr>
            <p:ph type="sldNum" sz="quarter" idx="12"/>
          </p:nvPr>
        </p:nvSpPr>
        <p:spPr/>
        <p:txBody>
          <a:bodyPr/>
          <a:lstStyle/>
          <a:p>
            <a:fld id="{ADC39E4C-8762-490F-9B20-345553BBB5C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000" b="1" dirty="0" smtClean="0"/>
              <a:t>1. Key Findings from the First Phase of the Study</a:t>
            </a:r>
            <a:endParaRPr lang="en-US" sz="2000" dirty="0"/>
          </a:p>
        </p:txBody>
      </p:sp>
      <p:graphicFrame>
        <p:nvGraphicFramePr>
          <p:cNvPr id="4" name="Content Placeholder 3"/>
          <p:cNvGraphicFramePr>
            <a:graphicFrameLocks noGrp="1"/>
          </p:cNvGraphicFramePr>
          <p:nvPr>
            <p:ph idx="1"/>
          </p:nvPr>
        </p:nvGraphicFramePr>
        <p:xfrm>
          <a:off x="228600" y="1347856"/>
          <a:ext cx="4191000" cy="5294240"/>
        </p:xfrm>
        <a:graphic>
          <a:graphicData uri="http://schemas.openxmlformats.org/drawingml/2006/table">
            <a:tbl>
              <a:tblPr/>
              <a:tblGrid>
                <a:gridCol w="564174"/>
                <a:gridCol w="2636226"/>
                <a:gridCol w="990600"/>
              </a:tblGrid>
              <a:tr h="636519">
                <a:tc>
                  <a:txBody>
                    <a:bodyPr/>
                    <a:lstStyle/>
                    <a:p>
                      <a:pPr marL="0" marR="0" algn="ctr">
                        <a:lnSpc>
                          <a:spcPct val="115000"/>
                        </a:lnSpc>
                        <a:spcBef>
                          <a:spcPts val="0"/>
                        </a:spcBef>
                        <a:spcAft>
                          <a:spcPts val="0"/>
                        </a:spcAft>
                      </a:pPr>
                      <a:r>
                        <a:rPr lang="en-US" sz="1000" b="1" dirty="0">
                          <a:solidFill>
                            <a:srgbClr val="FFFFFF"/>
                          </a:solidFill>
                          <a:latin typeface="Calibri"/>
                          <a:ea typeface="Times New Roman"/>
                          <a:cs typeface="Times New Roman"/>
                        </a:rPr>
                        <a:t>Product code</a:t>
                      </a:r>
                      <a:endParaRPr lang="en-US" sz="1000" dirty="0">
                        <a:latin typeface="Times New Roman"/>
                        <a:ea typeface="Times New Roman"/>
                        <a:cs typeface="Times New Roman"/>
                      </a:endParaRPr>
                    </a:p>
                  </a:txBody>
                  <a:tcPr marL="55939" marR="55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c>
                  <a:txBody>
                    <a:bodyPr/>
                    <a:lstStyle/>
                    <a:p>
                      <a:pPr marL="0" marR="0" algn="ctr">
                        <a:lnSpc>
                          <a:spcPct val="115000"/>
                        </a:lnSpc>
                        <a:spcBef>
                          <a:spcPts val="0"/>
                        </a:spcBef>
                        <a:spcAft>
                          <a:spcPts val="0"/>
                        </a:spcAft>
                      </a:pPr>
                      <a:r>
                        <a:rPr lang="en-US" sz="1000" b="1" dirty="0">
                          <a:solidFill>
                            <a:srgbClr val="FFFFFF"/>
                          </a:solidFill>
                          <a:latin typeface="Calibri"/>
                          <a:ea typeface="Times New Roman"/>
                          <a:cs typeface="Times New Roman"/>
                        </a:rPr>
                        <a:t>Product label</a:t>
                      </a:r>
                      <a:endParaRPr lang="en-US" sz="1000" dirty="0">
                        <a:latin typeface="Times New Roman"/>
                        <a:ea typeface="Times New Roman"/>
                        <a:cs typeface="Times New Roman"/>
                      </a:endParaRPr>
                    </a:p>
                  </a:txBody>
                  <a:tcPr marL="55939" marR="55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c>
                  <a:txBody>
                    <a:bodyPr/>
                    <a:lstStyle/>
                    <a:p>
                      <a:pPr marL="0" marR="0" algn="ctr">
                        <a:lnSpc>
                          <a:spcPct val="115000"/>
                        </a:lnSpc>
                        <a:spcBef>
                          <a:spcPts val="0"/>
                        </a:spcBef>
                        <a:spcAft>
                          <a:spcPts val="0"/>
                        </a:spcAft>
                      </a:pPr>
                      <a:r>
                        <a:rPr lang="en-US" sz="1000" b="1" dirty="0">
                          <a:solidFill>
                            <a:srgbClr val="FFFFFF"/>
                          </a:solidFill>
                          <a:latin typeface="Calibri"/>
                          <a:ea typeface="Times New Roman"/>
                          <a:cs typeface="Times New Roman"/>
                        </a:rPr>
                        <a:t> </a:t>
                      </a:r>
                      <a:endParaRPr lang="en-US" sz="1000" dirty="0">
                        <a:latin typeface="Times New Roman"/>
                        <a:ea typeface="Times New Roman"/>
                        <a:cs typeface="Times New Roman"/>
                      </a:endParaRPr>
                    </a:p>
                    <a:p>
                      <a:pPr marL="0" marR="0" algn="ctr">
                        <a:lnSpc>
                          <a:spcPct val="115000"/>
                        </a:lnSpc>
                        <a:spcBef>
                          <a:spcPts val="0"/>
                        </a:spcBef>
                        <a:spcAft>
                          <a:spcPts val="0"/>
                        </a:spcAft>
                      </a:pPr>
                      <a:r>
                        <a:rPr lang="en-US" sz="1000" b="1" dirty="0" smtClean="0">
                          <a:solidFill>
                            <a:srgbClr val="FFFFFF"/>
                          </a:solidFill>
                          <a:latin typeface="Calibri"/>
                          <a:ea typeface="Times New Roman"/>
                          <a:cs typeface="Times New Roman"/>
                        </a:rPr>
                        <a:t>Bangladesh’s export potential </a:t>
                      </a:r>
                      <a:r>
                        <a:rPr lang="en-US" sz="1000" b="1" dirty="0">
                          <a:solidFill>
                            <a:srgbClr val="FFFFFF"/>
                          </a:solidFill>
                          <a:latin typeface="Calibri"/>
                          <a:ea typeface="Times New Roman"/>
                          <a:cs typeface="Times New Roman"/>
                        </a:rPr>
                        <a:t>in 2012</a:t>
                      </a:r>
                      <a:endParaRPr lang="en-US" sz="1000" dirty="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7B9D"/>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TOTAL</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All products</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1000" dirty="0">
                          <a:solidFill>
                            <a:srgbClr val="333333"/>
                          </a:solidFill>
                          <a:latin typeface="Calibri"/>
                          <a:ea typeface="Times New Roman"/>
                          <a:cs typeface="Times New Roman"/>
                        </a:rPr>
                        <a:t>25924109</a:t>
                      </a:r>
                      <a:endParaRPr lang="en-US" sz="1000" dirty="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'999999</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Commodities not elsewhere specified</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118365</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'871200</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Bicycles and other cycles (including delivery tricycles),not motorised</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41601</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'640399</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Footwear, outer soles of rubber/plastics uppers of leather, nes</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41285</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'391590</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Plastics waste and scrap nes</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40393</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'640419</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Footwear o/t sports,w outer soles of rubber/plastics&amp;uppers of tex mat</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31393</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'620342</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Mens/boys trousers and shorts, of cotton, not knitted</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27803</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'410799</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Leather "incl. parchment-dressed leather" of the portions, strips or s</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26011</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'740400</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Waste and scrap, copper or copper alloy</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25635</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'240120</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Tobacco, unmanufactured, partly or wholly stemmed or stripped</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24187</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'300490</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Medicaments nes, in dosage</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23511</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'631090</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Used or new rags of textile materials, not sorted</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22227</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'890190</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Cargo vessels nes&amp;oth vessels for the transport of both persons&amp;goods</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19488</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'271019</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Other petroleum oils and preparations</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1000">
                          <a:solidFill>
                            <a:srgbClr val="333333"/>
                          </a:solidFill>
                          <a:latin typeface="Calibri"/>
                          <a:ea typeface="Times New Roman"/>
                          <a:cs typeface="Times New Roman"/>
                        </a:rPr>
                        <a:t>18669</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r>
              <a:tr h="267445">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'620520</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nSpc>
                          <a:spcPct val="115000"/>
                        </a:lnSpc>
                        <a:spcBef>
                          <a:spcPts val="0"/>
                        </a:spcBef>
                        <a:spcAft>
                          <a:spcPts val="0"/>
                        </a:spcAft>
                      </a:pPr>
                      <a:r>
                        <a:rPr lang="en-US" sz="1000">
                          <a:solidFill>
                            <a:srgbClr val="333333"/>
                          </a:solidFill>
                          <a:latin typeface="Calibri"/>
                          <a:ea typeface="Times New Roman"/>
                          <a:cs typeface="Times New Roman"/>
                        </a:rPr>
                        <a:t>Mens/boys shirts, of cotton, not knitted</a:t>
                      </a:r>
                      <a:endParaRPr lang="en-US" sz="100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c>
                  <a:txBody>
                    <a:bodyPr/>
                    <a:lstStyle/>
                    <a:p>
                      <a:pPr marL="0" marR="0" algn="r">
                        <a:lnSpc>
                          <a:spcPct val="115000"/>
                        </a:lnSpc>
                        <a:spcBef>
                          <a:spcPts val="0"/>
                        </a:spcBef>
                        <a:spcAft>
                          <a:spcPts val="0"/>
                        </a:spcAft>
                      </a:pPr>
                      <a:r>
                        <a:rPr lang="en-US" sz="1000" dirty="0">
                          <a:solidFill>
                            <a:srgbClr val="333333"/>
                          </a:solidFill>
                          <a:latin typeface="Calibri"/>
                          <a:ea typeface="Times New Roman"/>
                          <a:cs typeface="Times New Roman"/>
                        </a:rPr>
                        <a:t>18283</a:t>
                      </a:r>
                      <a:endParaRPr lang="en-US" sz="1000" dirty="0">
                        <a:latin typeface="Times New Roman"/>
                        <a:ea typeface="Times New Roman"/>
                        <a:cs typeface="Times New Roman"/>
                      </a:endParaRPr>
                    </a:p>
                  </a:txBody>
                  <a:tcPr marL="55939" marR="5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6F3"/>
                    </a:solidFill>
                  </a:tcPr>
                </a:tc>
              </a:tr>
            </a:tbl>
          </a:graphicData>
        </a:graphic>
      </p:graphicFrame>
      <p:graphicFrame>
        <p:nvGraphicFramePr>
          <p:cNvPr id="6" name="Table 5"/>
          <p:cNvGraphicFramePr>
            <a:graphicFrameLocks noGrp="1"/>
          </p:cNvGraphicFramePr>
          <p:nvPr/>
        </p:nvGraphicFramePr>
        <p:xfrm>
          <a:off x="4724400" y="1066800"/>
          <a:ext cx="4191000" cy="5531720"/>
        </p:xfrm>
        <a:graphic>
          <a:graphicData uri="http://schemas.openxmlformats.org/drawingml/2006/table">
            <a:tbl>
              <a:tblPr/>
              <a:tblGrid>
                <a:gridCol w="564173"/>
                <a:gridCol w="3017227"/>
                <a:gridCol w="609600"/>
              </a:tblGrid>
              <a:tr h="217416">
                <a:tc>
                  <a:txBody>
                    <a:bodyPr/>
                    <a:lstStyle/>
                    <a:p>
                      <a:pPr algn="ctr" fontAlgn="ctr"/>
                      <a:r>
                        <a:rPr lang="en-US" sz="1100" b="1" i="0" u="none" strike="noStrike" dirty="0">
                          <a:solidFill>
                            <a:srgbClr val="FFFFFF"/>
                          </a:solidFill>
                          <a:latin typeface="Calibri"/>
                        </a:rPr>
                        <a:t> </a:t>
                      </a:r>
                    </a:p>
                  </a:txBody>
                  <a:tcPr marL="8362" marR="8362" marT="8362" marB="0" anchor="ctr">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5D7B9D"/>
                    </a:solidFill>
                  </a:tcPr>
                </a:tc>
                <a:tc>
                  <a:txBody>
                    <a:bodyPr/>
                    <a:lstStyle/>
                    <a:p>
                      <a:pPr algn="ctr" fontAlgn="ctr"/>
                      <a:r>
                        <a:rPr lang="en-US" sz="1100" b="1" i="0" u="none" strike="noStrike">
                          <a:solidFill>
                            <a:srgbClr val="FFFFFF"/>
                          </a:solidFill>
                          <a:latin typeface="Calibri"/>
                        </a:rPr>
                        <a:t> </a:t>
                      </a:r>
                    </a:p>
                  </a:txBody>
                  <a:tcPr marL="8362" marR="8362" marT="83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5D7B9D"/>
                    </a:solidFill>
                  </a:tcPr>
                </a:tc>
                <a:tc>
                  <a:txBody>
                    <a:bodyPr/>
                    <a:lstStyle/>
                    <a:p>
                      <a:pPr algn="ctr" fontAlgn="ctr"/>
                      <a:r>
                        <a:rPr lang="en-US" sz="1100" b="1" i="0" u="none" strike="noStrike" dirty="0">
                          <a:solidFill>
                            <a:srgbClr val="FFFFFF"/>
                          </a:solidFill>
                          <a:latin typeface="Calibri"/>
                        </a:rPr>
                        <a:t>Potential in 2012</a:t>
                      </a:r>
                    </a:p>
                  </a:txBody>
                  <a:tcPr marL="8362" marR="8362" marT="8362" marB="0" anchor="ctr">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r>
              <a:tr h="167243">
                <a:tc>
                  <a:txBody>
                    <a:bodyPr/>
                    <a:lstStyle/>
                    <a:p>
                      <a:pPr algn="l" fontAlgn="b"/>
                      <a:r>
                        <a:rPr lang="en-US" sz="1100" b="0" i="0" u="none" strike="noStrike" dirty="0">
                          <a:solidFill>
                            <a:srgbClr val="333333"/>
                          </a:solidFill>
                          <a:latin typeface="Calibri"/>
                        </a:rPr>
                        <a:t>'271019</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dirty="0">
                          <a:solidFill>
                            <a:srgbClr val="333333"/>
                          </a:solidFill>
                          <a:latin typeface="Calibri"/>
                        </a:rPr>
                        <a:t>Other petroleum oils and preparations</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dirty="0">
                          <a:solidFill>
                            <a:srgbClr val="333333"/>
                          </a:solidFill>
                          <a:latin typeface="Calibri"/>
                        </a:rPr>
                        <a:t>1765942</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'520100</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333333"/>
                          </a:solidFill>
                          <a:latin typeface="Calibri"/>
                        </a:rPr>
                        <a:t>Cotton, not carded or combed</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333333"/>
                          </a:solidFill>
                          <a:latin typeface="Calibri"/>
                        </a:rPr>
                        <a:t>404958</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243">
                <a:tc>
                  <a:txBody>
                    <a:bodyPr/>
                    <a:lstStyle/>
                    <a:p>
                      <a:pPr algn="l" fontAlgn="b"/>
                      <a:r>
                        <a:rPr lang="en-US" sz="1100" b="0" i="0" u="none" strike="noStrike">
                          <a:solidFill>
                            <a:srgbClr val="333333"/>
                          </a:solidFill>
                          <a:latin typeface="Calibri"/>
                        </a:rPr>
                        <a:t>'999999</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a:solidFill>
                            <a:srgbClr val="333333"/>
                          </a:solidFill>
                          <a:latin typeface="Calibri"/>
                        </a:rPr>
                        <a:t>Commodities not elsewhere specified</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a:solidFill>
                            <a:srgbClr val="333333"/>
                          </a:solidFill>
                          <a:latin typeface="Calibri"/>
                        </a:rPr>
                        <a:t>271226</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'851712</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333333"/>
                          </a:solidFill>
                          <a:latin typeface="Calibri"/>
                        </a:rPr>
                        <a:t>Telephones for cellular networks mobile telephones or for other wirele</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333333"/>
                          </a:solidFill>
                          <a:latin typeface="Calibri"/>
                        </a:rPr>
                        <a:t>255964</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243">
                <a:tc>
                  <a:txBody>
                    <a:bodyPr/>
                    <a:lstStyle/>
                    <a:p>
                      <a:pPr algn="l" fontAlgn="b"/>
                      <a:r>
                        <a:rPr lang="en-US" sz="1100" b="0" i="0" u="none" strike="noStrike">
                          <a:solidFill>
                            <a:srgbClr val="333333"/>
                          </a:solidFill>
                          <a:latin typeface="Calibri"/>
                        </a:rPr>
                        <a:t>'720839</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a:solidFill>
                            <a:srgbClr val="333333"/>
                          </a:solidFill>
                          <a:latin typeface="Calibri"/>
                        </a:rPr>
                        <a:t>Hot roll iron/steel nes, coil &gt;600mm x &lt;3mm</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a:solidFill>
                            <a:srgbClr val="333333"/>
                          </a:solidFill>
                          <a:latin typeface="Calibri"/>
                        </a:rPr>
                        <a:t>204304</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'520942</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a:solidFill>
                            <a:srgbClr val="333333"/>
                          </a:solidFill>
                          <a:latin typeface="Calibri"/>
                        </a:rPr>
                        <a:t>Denim fabrics of cotton,&gt;/=85%, more than 200 g/m2</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a:solidFill>
                            <a:srgbClr val="333333"/>
                          </a:solidFill>
                          <a:latin typeface="Calibri"/>
                        </a:rPr>
                        <a:t>128171</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'540752</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333333"/>
                          </a:solidFill>
                          <a:latin typeface="Calibri"/>
                        </a:rPr>
                        <a:t>Woven fabrics,&gt;/=85% of textured polyester filaments, dyed, nes</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333333"/>
                          </a:solidFill>
                          <a:latin typeface="Calibri"/>
                        </a:rPr>
                        <a:t>110236</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243">
                <a:tc>
                  <a:txBody>
                    <a:bodyPr/>
                    <a:lstStyle/>
                    <a:p>
                      <a:pPr algn="l" fontAlgn="b"/>
                      <a:r>
                        <a:rPr lang="en-US" sz="1100" b="0" i="0" u="none" strike="noStrike">
                          <a:solidFill>
                            <a:srgbClr val="333333"/>
                          </a:solidFill>
                          <a:latin typeface="Calibri"/>
                        </a:rPr>
                        <a:t>'390760</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333333"/>
                          </a:solidFill>
                          <a:latin typeface="Calibri"/>
                        </a:rPr>
                        <a:t>Polyethylene terephthalate</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333333"/>
                          </a:solidFill>
                          <a:latin typeface="Calibri"/>
                        </a:rPr>
                        <a:t>108109</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243">
                <a:tc>
                  <a:txBody>
                    <a:bodyPr/>
                    <a:lstStyle/>
                    <a:p>
                      <a:pPr algn="l" fontAlgn="b"/>
                      <a:r>
                        <a:rPr lang="en-US" sz="1100" b="0" i="0" u="none" strike="noStrike">
                          <a:solidFill>
                            <a:srgbClr val="333333"/>
                          </a:solidFill>
                          <a:latin typeface="Calibri"/>
                        </a:rPr>
                        <a:t>'320416</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dirty="0">
                          <a:solidFill>
                            <a:srgbClr val="333333"/>
                          </a:solidFill>
                          <a:latin typeface="Calibri"/>
                        </a:rPr>
                        <a:t>Reactive dyes and preparations based thereon</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a:solidFill>
                            <a:srgbClr val="333333"/>
                          </a:solidFill>
                          <a:latin typeface="Calibri"/>
                        </a:rPr>
                        <a:t>105406</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'721049</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dirty="0">
                          <a:solidFill>
                            <a:srgbClr val="333333"/>
                          </a:solidFill>
                          <a:latin typeface="Calibri"/>
                        </a:rPr>
                        <a:t>Flat rolled </a:t>
                      </a:r>
                      <a:r>
                        <a:rPr lang="en-US" sz="1100" b="0" i="0" u="none" strike="noStrike" dirty="0" err="1">
                          <a:solidFill>
                            <a:srgbClr val="333333"/>
                          </a:solidFill>
                          <a:latin typeface="Calibri"/>
                        </a:rPr>
                        <a:t>prod,i</a:t>
                      </a:r>
                      <a:r>
                        <a:rPr lang="en-US" sz="1100" b="0" i="0" u="none" strike="noStrike" dirty="0">
                          <a:solidFill>
                            <a:srgbClr val="333333"/>
                          </a:solidFill>
                          <a:latin typeface="Calibri"/>
                        </a:rPr>
                        <a:t>/</a:t>
                      </a:r>
                      <a:r>
                        <a:rPr lang="en-US" sz="1100" b="0" i="0" u="none" strike="noStrike" dirty="0" err="1">
                          <a:solidFill>
                            <a:srgbClr val="333333"/>
                          </a:solidFill>
                          <a:latin typeface="Calibri"/>
                        </a:rPr>
                        <a:t>nas,plated</a:t>
                      </a:r>
                      <a:r>
                        <a:rPr lang="en-US" sz="1100" b="0" i="0" u="none" strike="noStrike" dirty="0">
                          <a:solidFill>
                            <a:srgbClr val="333333"/>
                          </a:solidFill>
                          <a:latin typeface="Calibri"/>
                        </a:rPr>
                        <a:t> or coated with zinc,&gt;/=600mm wide, </a:t>
                      </a:r>
                      <a:r>
                        <a:rPr lang="en-US" sz="1100" b="0" i="0" u="none" strike="noStrike" dirty="0" err="1">
                          <a:solidFill>
                            <a:srgbClr val="333333"/>
                          </a:solidFill>
                          <a:latin typeface="Calibri"/>
                        </a:rPr>
                        <a:t>nes</a:t>
                      </a:r>
                      <a:endParaRPr lang="en-US" sz="1100" b="0" i="0" u="none" strike="noStrike" dirty="0">
                        <a:solidFill>
                          <a:srgbClr val="333333"/>
                        </a:solidFill>
                        <a:latin typeface="Calibri"/>
                      </a:endParaRP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a:solidFill>
                            <a:srgbClr val="333333"/>
                          </a:solidFill>
                          <a:latin typeface="Calibri"/>
                        </a:rPr>
                        <a:t>104121</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'840999</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de-DE" sz="1100" b="0" i="0" u="none" strike="noStrike" dirty="0">
                          <a:solidFill>
                            <a:srgbClr val="333333"/>
                          </a:solidFill>
                          <a:latin typeface="Calibri"/>
                        </a:rPr>
                        <a:t>Parts for diesel and semi-diesel engines</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333333"/>
                          </a:solidFill>
                          <a:latin typeface="Calibri"/>
                        </a:rPr>
                        <a:t>99979</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243">
                <a:tc>
                  <a:txBody>
                    <a:bodyPr/>
                    <a:lstStyle/>
                    <a:p>
                      <a:pPr algn="l" fontAlgn="b"/>
                      <a:r>
                        <a:rPr lang="en-US" sz="1100" b="0" i="0" u="none" strike="noStrike">
                          <a:solidFill>
                            <a:srgbClr val="333333"/>
                          </a:solidFill>
                          <a:latin typeface="Calibri"/>
                        </a:rPr>
                        <a:t>'851762</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333333"/>
                          </a:solidFill>
                          <a:latin typeface="Calibri"/>
                        </a:rPr>
                        <a:t>Machines for the reception, conversion and transmission or regeneratio</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333333"/>
                          </a:solidFill>
                          <a:latin typeface="Calibri"/>
                        </a:rPr>
                        <a:t>94381</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243">
                <a:tc>
                  <a:txBody>
                    <a:bodyPr/>
                    <a:lstStyle/>
                    <a:p>
                      <a:pPr algn="l" fontAlgn="b"/>
                      <a:r>
                        <a:rPr lang="en-US" sz="1100" b="0" i="0" u="none" strike="noStrike">
                          <a:solidFill>
                            <a:srgbClr val="333333"/>
                          </a:solidFill>
                          <a:latin typeface="Calibri"/>
                        </a:rPr>
                        <a:t>'550320</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333333"/>
                          </a:solidFill>
                          <a:latin typeface="Calibri"/>
                        </a:rPr>
                        <a:t>Staple fibres of polyesters, not carded or combed</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333333"/>
                          </a:solidFill>
                          <a:latin typeface="Calibri"/>
                        </a:rPr>
                        <a:t>91983</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243">
                <a:tc>
                  <a:txBody>
                    <a:bodyPr/>
                    <a:lstStyle/>
                    <a:p>
                      <a:pPr algn="l" fontAlgn="b"/>
                      <a:r>
                        <a:rPr lang="en-US" sz="1100" b="0" i="0" u="none" strike="noStrike">
                          <a:solidFill>
                            <a:srgbClr val="333333"/>
                          </a:solidFill>
                          <a:latin typeface="Calibri"/>
                        </a:rPr>
                        <a:t>'720719</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a:solidFill>
                            <a:srgbClr val="333333"/>
                          </a:solidFill>
                          <a:latin typeface="Calibri"/>
                        </a:rPr>
                        <a:t>Semi-fin prod, iron or non-alloy steel, cntg by wght &lt;.25% carbon, nes</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a:solidFill>
                            <a:srgbClr val="333333"/>
                          </a:solidFill>
                          <a:latin typeface="Calibri"/>
                        </a:rPr>
                        <a:t>91754</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'790111</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dirty="0">
                          <a:solidFill>
                            <a:srgbClr val="333333"/>
                          </a:solidFill>
                          <a:latin typeface="Calibri"/>
                        </a:rPr>
                        <a:t>Zinc not alloyed unwrought containing by weight 99.99% or more of zinc</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a:solidFill>
                            <a:srgbClr val="333333"/>
                          </a:solidFill>
                          <a:latin typeface="Calibri"/>
                        </a:rPr>
                        <a:t>91646</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'740311</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a:solidFill>
                            <a:srgbClr val="333333"/>
                          </a:solidFill>
                          <a:latin typeface="Calibri"/>
                        </a:rPr>
                        <a:t>Copper cathodes and sections of cathodes unwrought</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a:solidFill>
                            <a:srgbClr val="333333"/>
                          </a:solidFill>
                          <a:latin typeface="Calibri"/>
                        </a:rPr>
                        <a:t>82049</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'071320</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333333"/>
                          </a:solidFill>
                          <a:latin typeface="Calibri"/>
                        </a:rPr>
                        <a:t>Chickpeas, dried, shelled, whether or not skinned or split</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333333"/>
                          </a:solidFill>
                          <a:latin typeface="Calibri"/>
                        </a:rPr>
                        <a:t>81364</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243">
                <a:tc>
                  <a:txBody>
                    <a:bodyPr/>
                    <a:lstStyle/>
                    <a:p>
                      <a:pPr algn="l" fontAlgn="b"/>
                      <a:r>
                        <a:rPr lang="en-US" sz="1100" b="0" i="0" u="none" strike="noStrike">
                          <a:solidFill>
                            <a:srgbClr val="333333"/>
                          </a:solidFill>
                          <a:latin typeface="Calibri"/>
                        </a:rPr>
                        <a:t>'721070</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a:solidFill>
                            <a:srgbClr val="333333"/>
                          </a:solidFill>
                          <a:latin typeface="Calibri"/>
                        </a:rPr>
                        <a:t>Flat rolled prod,i/nas,painted,varnished or plast coated,&gt;/=600mm wide</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a:solidFill>
                            <a:srgbClr val="333333"/>
                          </a:solidFill>
                          <a:latin typeface="Calibri"/>
                        </a:rPr>
                        <a:t>80166</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r h="167243">
                <a:tc>
                  <a:txBody>
                    <a:bodyPr/>
                    <a:lstStyle/>
                    <a:p>
                      <a:pPr algn="l" fontAlgn="b"/>
                      <a:r>
                        <a:rPr lang="en-US" sz="1100" b="0" i="0" u="none" strike="noStrike">
                          <a:solidFill>
                            <a:srgbClr val="333333"/>
                          </a:solidFill>
                          <a:latin typeface="Calibri"/>
                        </a:rPr>
                        <a:t>'711319</a:t>
                      </a:r>
                    </a:p>
                  </a:txBody>
                  <a:tcPr marL="8362" marR="8362" marT="8362" marB="0" anchor="b">
                    <a:lnL w="6350" cap="flat" cmpd="sng" algn="ctr">
                      <a:solidFill>
                        <a:srgbClr val="DCDCDC"/>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l" fontAlgn="b"/>
                      <a:r>
                        <a:rPr lang="en-US" sz="1100" b="0" i="0" u="none" strike="noStrike" dirty="0">
                          <a:solidFill>
                            <a:srgbClr val="333333"/>
                          </a:solidFill>
                          <a:latin typeface="Calibri"/>
                        </a:rPr>
                        <a:t>Articles of </a:t>
                      </a:r>
                      <a:r>
                        <a:rPr lang="en-US" sz="1100" b="0" i="0" u="none" strike="noStrike" dirty="0" err="1">
                          <a:solidFill>
                            <a:srgbClr val="333333"/>
                          </a:solidFill>
                          <a:latin typeface="Calibri"/>
                        </a:rPr>
                        <a:t>jewellry&amp;pt</a:t>
                      </a:r>
                      <a:r>
                        <a:rPr lang="en-US" sz="1100" b="0" i="0" u="none" strike="noStrike" dirty="0">
                          <a:solidFill>
                            <a:srgbClr val="333333"/>
                          </a:solidFill>
                          <a:latin typeface="Calibri"/>
                        </a:rPr>
                        <a:t> </a:t>
                      </a:r>
                      <a:r>
                        <a:rPr lang="en-US" sz="1100" b="0" i="0" u="none" strike="noStrike" dirty="0" err="1">
                          <a:solidFill>
                            <a:srgbClr val="333333"/>
                          </a:solidFill>
                          <a:latin typeface="Calibri"/>
                        </a:rPr>
                        <a:t>therof</a:t>
                      </a:r>
                      <a:r>
                        <a:rPr lang="en-US" sz="1100" b="0" i="0" u="none" strike="noStrike" dirty="0">
                          <a:solidFill>
                            <a:srgbClr val="333333"/>
                          </a:solidFill>
                          <a:latin typeface="Calibri"/>
                        </a:rPr>
                        <a:t> of/o </a:t>
                      </a:r>
                      <a:r>
                        <a:rPr lang="en-US" sz="1100" b="0" i="0" u="none" strike="noStrike" dirty="0" err="1">
                          <a:solidFill>
                            <a:srgbClr val="333333"/>
                          </a:solidFill>
                          <a:latin typeface="Calibri"/>
                        </a:rPr>
                        <a:t>prec</a:t>
                      </a:r>
                      <a:r>
                        <a:rPr lang="en-US" sz="1100" b="0" i="0" u="none" strike="noStrike" dirty="0">
                          <a:solidFill>
                            <a:srgbClr val="333333"/>
                          </a:solidFill>
                          <a:latin typeface="Calibri"/>
                        </a:rPr>
                        <a:t> met w/n </a:t>
                      </a:r>
                      <a:r>
                        <a:rPr lang="en-US" sz="1100" b="0" i="0" u="none" strike="noStrike" dirty="0" err="1">
                          <a:solidFill>
                            <a:srgbClr val="333333"/>
                          </a:solidFill>
                          <a:latin typeface="Calibri"/>
                        </a:rPr>
                        <a:t>platd</a:t>
                      </a:r>
                      <a:r>
                        <a:rPr lang="en-US" sz="1100" b="0" i="0" u="none" strike="noStrike" dirty="0">
                          <a:solidFill>
                            <a:srgbClr val="333333"/>
                          </a:solidFill>
                          <a:latin typeface="Calibri"/>
                        </a:rPr>
                        <a:t>/clad w </a:t>
                      </a:r>
                      <a:r>
                        <a:rPr lang="en-US" sz="1100" b="0" i="0" u="none" strike="noStrike" dirty="0" err="1">
                          <a:solidFill>
                            <a:srgbClr val="333333"/>
                          </a:solidFill>
                          <a:latin typeface="Calibri"/>
                        </a:rPr>
                        <a:t>prec</a:t>
                      </a:r>
                      <a:r>
                        <a:rPr lang="en-US" sz="1100" b="0" i="0" u="none" strike="noStrike" dirty="0">
                          <a:solidFill>
                            <a:srgbClr val="333333"/>
                          </a:solidFill>
                          <a:latin typeface="Calibri"/>
                        </a:rPr>
                        <a:t> met</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c>
                  <a:txBody>
                    <a:bodyPr/>
                    <a:lstStyle/>
                    <a:p>
                      <a:pPr algn="r" fontAlgn="b"/>
                      <a:r>
                        <a:rPr lang="en-US" sz="1100" b="0" i="0" u="none" strike="noStrike" dirty="0">
                          <a:solidFill>
                            <a:srgbClr val="333333"/>
                          </a:solidFill>
                          <a:latin typeface="Calibri"/>
                        </a:rPr>
                        <a:t>79949</a:t>
                      </a:r>
                    </a:p>
                  </a:txBody>
                  <a:tcPr marL="8362" marR="8362" marT="8362" marB="0" anchor="b">
                    <a:lnL w="6350" cap="flat" cmpd="sng" algn="ctr">
                      <a:solidFill>
                        <a:srgbClr val="000000"/>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6F3"/>
                    </a:solidFill>
                  </a:tcPr>
                </a:tc>
              </a:tr>
            </a:tbl>
          </a:graphicData>
        </a:graphic>
      </p:graphicFrame>
      <p:sp>
        <p:nvSpPr>
          <p:cNvPr id="7" name="Rectangle 6"/>
          <p:cNvSpPr/>
          <p:nvPr/>
        </p:nvSpPr>
        <p:spPr>
          <a:xfrm>
            <a:off x="838200" y="1066800"/>
            <a:ext cx="3048000" cy="246221"/>
          </a:xfrm>
          <a:prstGeom prst="rect">
            <a:avLst/>
          </a:prstGeom>
        </p:spPr>
        <p:txBody>
          <a:bodyPr wrap="square">
            <a:spAutoFit/>
          </a:bodyPr>
          <a:lstStyle/>
          <a:p>
            <a:r>
              <a:rPr lang="en-US" sz="1000" b="1" dirty="0" smtClean="0">
                <a:latin typeface="Calibri"/>
                <a:ea typeface="Times New Roman"/>
                <a:cs typeface="Times New Roman"/>
              </a:rPr>
              <a:t>Bangladesh’s export potential in 2012</a:t>
            </a:r>
            <a:endParaRPr lang="en-US" dirty="0"/>
          </a:p>
        </p:txBody>
      </p:sp>
      <p:sp>
        <p:nvSpPr>
          <p:cNvPr id="8" name="Rectangle 7"/>
          <p:cNvSpPr/>
          <p:nvPr/>
        </p:nvSpPr>
        <p:spPr>
          <a:xfrm>
            <a:off x="5410200" y="838200"/>
            <a:ext cx="3048000" cy="276999"/>
          </a:xfrm>
          <a:prstGeom prst="rect">
            <a:avLst/>
          </a:prstGeom>
        </p:spPr>
        <p:txBody>
          <a:bodyPr wrap="square">
            <a:spAutoFit/>
          </a:bodyPr>
          <a:lstStyle/>
          <a:p>
            <a:pPr algn="ctr"/>
            <a:r>
              <a:rPr lang="en-US" sz="1200" b="1" dirty="0" smtClean="0">
                <a:latin typeface="Calibri"/>
                <a:ea typeface="Times New Roman"/>
                <a:cs typeface="Times New Roman"/>
              </a:rPr>
              <a:t>India’s export potential in 2012</a:t>
            </a:r>
            <a:endParaRPr lang="en-US" sz="1200" dirty="0"/>
          </a:p>
        </p:txBody>
      </p:sp>
      <p:sp>
        <p:nvSpPr>
          <p:cNvPr id="9" name="Slide Number Placeholder 8"/>
          <p:cNvSpPr>
            <a:spLocks noGrp="1"/>
          </p:cNvSpPr>
          <p:nvPr>
            <p:ph type="sldNum" sz="quarter" idx="12"/>
          </p:nvPr>
        </p:nvSpPr>
        <p:spPr/>
        <p:txBody>
          <a:bodyPr/>
          <a:lstStyle/>
          <a:p>
            <a:fld id="{ADC39E4C-8762-490F-9B20-345553BBB5C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563562"/>
          </a:xfrm>
        </p:spPr>
        <p:txBody>
          <a:bodyPr>
            <a:normAutofit/>
          </a:bodyPr>
          <a:lstStyle/>
          <a:p>
            <a:r>
              <a:rPr lang="en-US" sz="2000" b="1" dirty="0" smtClean="0"/>
              <a:t>1. Key Findings from the First Phase of the Study</a:t>
            </a:r>
            <a:endParaRPr lang="en-US" sz="2000" dirty="0"/>
          </a:p>
        </p:txBody>
      </p:sp>
      <p:graphicFrame>
        <p:nvGraphicFramePr>
          <p:cNvPr id="4" name="Content Placeholder 3"/>
          <p:cNvGraphicFramePr>
            <a:graphicFrameLocks noGrp="1"/>
          </p:cNvGraphicFramePr>
          <p:nvPr>
            <p:ph idx="1"/>
          </p:nvPr>
        </p:nvGraphicFramePr>
        <p:xfrm>
          <a:off x="4267200" y="1295400"/>
          <a:ext cx="4724400" cy="1934844"/>
        </p:xfrm>
        <a:graphic>
          <a:graphicData uri="http://schemas.openxmlformats.org/drawingml/2006/table">
            <a:tbl>
              <a:tblPr/>
              <a:tblGrid>
                <a:gridCol w="683491"/>
                <a:gridCol w="683491"/>
                <a:gridCol w="598054"/>
                <a:gridCol w="2073564"/>
                <a:gridCol w="685800"/>
              </a:tblGrid>
              <a:tr h="82945">
                <a:tc gridSpan="5">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Times New Roman"/>
                        </a:rPr>
                        <a:t>Trade Cost</a:t>
                      </a:r>
                      <a:endParaRPr lang="en-US" sz="1000" b="1" dirty="0">
                        <a:latin typeface="Times New Roman"/>
                        <a:ea typeface="Times New Roman"/>
                        <a:cs typeface="Times New Roman"/>
                      </a:endParaRPr>
                    </a:p>
                  </a:txBody>
                  <a:tcPr marL="29506" marR="29506"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nSpc>
                          <a:spcPct val="115000"/>
                        </a:lnSpc>
                      </a:pPr>
                      <a:endParaRPr lang="en-US" sz="1400" dirty="0">
                        <a:latin typeface="Calibri"/>
                        <a:ea typeface="Times New Roman"/>
                        <a:cs typeface="Times New Roman"/>
                      </a:endParaRPr>
                    </a:p>
                  </a:txBody>
                  <a:tcPr marL="29506" marR="29506"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nSpc>
                          <a:spcPct val="115000"/>
                        </a:lnSpc>
                      </a:pPr>
                      <a:endParaRPr lang="en-US" sz="1400" dirty="0">
                        <a:latin typeface="Calibri"/>
                        <a:ea typeface="Times New Roman"/>
                        <a:cs typeface="Times New Roman"/>
                      </a:endParaRPr>
                    </a:p>
                  </a:txBody>
                  <a:tcPr marL="29506" marR="29506"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nSpc>
                          <a:spcPct val="115000"/>
                        </a:lnSpc>
                      </a:pPr>
                      <a:endParaRPr lang="en-US" sz="1400" dirty="0">
                        <a:latin typeface="Calibri"/>
                        <a:ea typeface="Times New Roman"/>
                        <a:cs typeface="Times New Roman"/>
                      </a:endParaRPr>
                    </a:p>
                  </a:txBody>
                  <a:tcPr marL="29506" marR="29506" marT="0" marB="0" anchor="b">
                    <a:lnL>
                      <a:noFill/>
                    </a:lnL>
                    <a:lnR>
                      <a:noFill/>
                    </a:lnR>
                    <a:lnT>
                      <a:noFill/>
                    </a:lnT>
                    <a:lnB w="12700" cap="flat" cmpd="sng" algn="ctr">
                      <a:solidFill>
                        <a:srgbClr val="000000"/>
                      </a:solidFill>
                      <a:prstDash val="solid"/>
                      <a:round/>
                      <a:headEnd type="none" w="med" len="med"/>
                      <a:tailEnd type="none" w="med" len="med"/>
                    </a:lnB>
                  </a:tcPr>
                </a:tc>
              </a:tr>
              <a:tr h="165890">
                <a:tc>
                  <a:txBody>
                    <a:bodyPr/>
                    <a:lstStyle/>
                    <a:p>
                      <a:pPr marL="0" marR="0" algn="ctr">
                        <a:lnSpc>
                          <a:spcPct val="115000"/>
                        </a:lnSpc>
                        <a:spcBef>
                          <a:spcPts val="0"/>
                        </a:spcBef>
                        <a:spcAft>
                          <a:spcPts val="0"/>
                        </a:spcAft>
                      </a:pPr>
                      <a:r>
                        <a:rPr lang="en-US" sz="1000" dirty="0" smtClean="0">
                          <a:solidFill>
                            <a:srgbClr val="000000"/>
                          </a:solidFill>
                          <a:latin typeface="Calibri"/>
                          <a:ea typeface="Times New Roman"/>
                          <a:cs typeface="Times New Roman"/>
                        </a:rPr>
                        <a:t>reporter</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solidFill>
                            <a:srgbClr val="000000"/>
                          </a:solidFill>
                          <a:latin typeface="Calibri"/>
                          <a:ea typeface="Times New Roman"/>
                          <a:cs typeface="Times New Roman"/>
                        </a:rPr>
                        <a:t>partner</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Times New Roman"/>
                        </a:rPr>
                        <a:t>year</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solidFill>
                            <a:srgbClr val="000000"/>
                          </a:solidFill>
                          <a:latin typeface="Calibri"/>
                          <a:ea typeface="Times New Roman"/>
                          <a:cs typeface="Times New Roman"/>
                        </a:rPr>
                        <a:t>sector</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solidFill>
                            <a:srgbClr val="000000"/>
                          </a:solidFill>
                          <a:latin typeface="Calibri"/>
                          <a:ea typeface="Times New Roman"/>
                          <a:cs typeface="Times New Roman"/>
                        </a:rPr>
                        <a:t>Trade</a:t>
                      </a:r>
                      <a:r>
                        <a:rPr lang="en-US" sz="1000" baseline="0" dirty="0" smtClean="0">
                          <a:solidFill>
                            <a:srgbClr val="000000"/>
                          </a:solidFill>
                          <a:latin typeface="Calibri"/>
                          <a:ea typeface="Times New Roman"/>
                          <a:cs typeface="Times New Roman"/>
                        </a:rPr>
                        <a:t> costs</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792">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Bangladesh</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India</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2005</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latin typeface="Calibri"/>
                          <a:ea typeface="Times New Roman"/>
                          <a:cs typeface="Times New Roman"/>
                        </a:rPr>
                        <a:t>Agriculture, hunting, forestry; </a:t>
                      </a:r>
                      <a:r>
                        <a:rPr lang="en-US" sz="1000" dirty="0" smtClean="0">
                          <a:solidFill>
                            <a:srgbClr val="000000"/>
                          </a:solidFill>
                          <a:latin typeface="Calibri"/>
                          <a:ea typeface="Times New Roman"/>
                          <a:cs typeface="Times New Roman"/>
                        </a:rPr>
                        <a:t>fishing</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130.1</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4">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Bangladesh</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India</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2006</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latin typeface="Calibri"/>
                          <a:ea typeface="Times New Roman"/>
                          <a:cs typeface="Times New Roman"/>
                        </a:rPr>
                        <a:t>Agriculture, hunting, forestry; fishing </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129.0</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Bangladesh</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India</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2007</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latin typeface="Calibri"/>
                          <a:ea typeface="Times New Roman"/>
                          <a:cs typeface="Times New Roman"/>
                        </a:rPr>
                        <a:t>Agriculture, hunting, forestry; fishing </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121.5</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890">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Bangladesh</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India</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2005</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smtClean="0">
                          <a:solidFill>
                            <a:srgbClr val="000000"/>
                          </a:solidFill>
                          <a:latin typeface="Calibri"/>
                          <a:ea typeface="Times New Roman"/>
                          <a:cs typeface="Times New Roman"/>
                        </a:rPr>
                        <a:t>Manufacturing</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123.1</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890">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Bangladesh</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India</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2006</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latin typeface="Calibri"/>
                          <a:ea typeface="Times New Roman"/>
                          <a:cs typeface="Times New Roman"/>
                        </a:rPr>
                        <a:t>Manufacturing </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120.9</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890">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Bangladesh</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India</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2007</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latin typeface="Calibri"/>
                          <a:ea typeface="Times New Roman"/>
                          <a:cs typeface="Times New Roman"/>
                        </a:rPr>
                        <a:t>Manufacturing </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113.4</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890">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Bangladesh</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India</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2005</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latin typeface="Calibri"/>
                          <a:ea typeface="Times New Roman"/>
                          <a:cs typeface="Times New Roman"/>
                        </a:rPr>
                        <a:t>Total Goods </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125.2</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890">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Bangladesh</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India</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2006</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latin typeface="Calibri"/>
                          <a:ea typeface="Times New Roman"/>
                          <a:cs typeface="Times New Roman"/>
                        </a:rPr>
                        <a:t>Total </a:t>
                      </a:r>
                      <a:r>
                        <a:rPr lang="en-US" sz="1000" dirty="0" smtClean="0">
                          <a:solidFill>
                            <a:srgbClr val="000000"/>
                          </a:solidFill>
                          <a:latin typeface="Calibri"/>
                          <a:ea typeface="Times New Roman"/>
                          <a:cs typeface="Times New Roman"/>
                        </a:rPr>
                        <a:t>Goods</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122.8</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890">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Bangladesh</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Calibri"/>
                          <a:ea typeface="Times New Roman"/>
                          <a:cs typeface="Times New Roman"/>
                        </a:rPr>
                        <a:t>India</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a:solidFill>
                            <a:srgbClr val="000000"/>
                          </a:solidFill>
                          <a:latin typeface="Calibri"/>
                          <a:ea typeface="Times New Roman"/>
                          <a:cs typeface="Times New Roman"/>
                        </a:rPr>
                        <a:t>2007</a:t>
                      </a:r>
                      <a:endParaRPr lang="en-US" sz="100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latin typeface="Calibri"/>
                          <a:ea typeface="Times New Roman"/>
                          <a:cs typeface="Times New Roman"/>
                        </a:rPr>
                        <a:t>Total Goods </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solidFill>
                            <a:srgbClr val="000000"/>
                          </a:solidFill>
                          <a:latin typeface="Calibri"/>
                          <a:ea typeface="Times New Roman"/>
                          <a:cs typeface="Times New Roman"/>
                        </a:rPr>
                        <a:t>114.4</a:t>
                      </a:r>
                      <a:endParaRPr lang="en-US" sz="1000" dirty="0">
                        <a:latin typeface="Times New Roman"/>
                        <a:ea typeface="Times New Roman"/>
                        <a:cs typeface="Times New Roman"/>
                      </a:endParaRPr>
                    </a:p>
                  </a:txBody>
                  <a:tcPr marL="29506" marR="29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4191000" y="3688080"/>
          <a:ext cx="4800600" cy="2179320"/>
        </p:xfrm>
        <a:graphic>
          <a:graphicData uri="http://schemas.openxmlformats.org/drawingml/2006/table">
            <a:tbl>
              <a:tblPr/>
              <a:tblGrid>
                <a:gridCol w="1600200"/>
                <a:gridCol w="1600200"/>
                <a:gridCol w="1600200"/>
              </a:tblGrid>
              <a:tr h="0">
                <a:tc gridSpan="3">
                  <a:txBody>
                    <a:bodyPr/>
                    <a:lstStyle/>
                    <a:p>
                      <a:pPr marL="0" marR="0" algn="ctr">
                        <a:spcBef>
                          <a:spcPts val="0"/>
                        </a:spcBef>
                        <a:spcAft>
                          <a:spcPts val="0"/>
                        </a:spcAft>
                      </a:pPr>
                      <a:r>
                        <a:rPr lang="en-US" sz="1100" b="1" dirty="0">
                          <a:latin typeface="+mn-lt"/>
                          <a:ea typeface="Times New Roman"/>
                          <a:cs typeface="Times New Roman"/>
                        </a:rPr>
                        <a:t>India’s export to Bangladesh, 2012</a:t>
                      </a:r>
                      <a:endParaRPr lang="en-US" sz="12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spcBef>
                          <a:spcPts val="0"/>
                        </a:spcBef>
                        <a:spcAft>
                          <a:spcPts val="0"/>
                        </a:spcAft>
                      </a:pP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dirty="0">
                          <a:latin typeface="+mn-lt"/>
                          <a:ea typeface="Times New Roman"/>
                          <a:cs typeface="Times New Roman"/>
                        </a:rPr>
                        <a:t>Range of import tariff</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No of products</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 of total</a:t>
                      </a:r>
                      <a:r>
                        <a:rPr lang="en-US" sz="1200" baseline="0" dirty="0" smtClean="0">
                          <a:latin typeface="+mn-lt"/>
                          <a:ea typeface="Times New Roman"/>
                          <a:cs typeface="Times New Roman"/>
                        </a:rPr>
                        <a:t> products</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100" dirty="0">
                          <a:latin typeface="+mn-lt"/>
                          <a:ea typeface="Times New Roman"/>
                          <a:cs typeface="Times New Roman"/>
                        </a:rPr>
                        <a:t>0</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241</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5.6</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100" dirty="0">
                          <a:latin typeface="+mn-lt"/>
                          <a:ea typeface="Times New Roman"/>
                          <a:cs typeface="Times New Roman"/>
                        </a:rPr>
                        <a:t>0.01-4.9</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103</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2.4</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100" dirty="0">
                          <a:latin typeface="+mn-lt"/>
                          <a:ea typeface="Times New Roman"/>
                          <a:cs typeface="Times New Roman"/>
                        </a:rPr>
                        <a:t>5.0-8.0</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990</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22.8</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100" dirty="0">
                          <a:latin typeface="+mn-lt"/>
                          <a:ea typeface="Times New Roman"/>
                          <a:cs typeface="Times New Roman"/>
                        </a:rPr>
                        <a:t>8.1-11.9</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131</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3.1</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100" dirty="0">
                          <a:latin typeface="+mn-lt"/>
                          <a:ea typeface="Times New Roman"/>
                          <a:cs typeface="Times New Roman"/>
                        </a:rPr>
                        <a:t>12.0-17.9</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1037</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2.9</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100" dirty="0">
                          <a:latin typeface="+mn-lt"/>
                          <a:ea typeface="Times New Roman"/>
                          <a:cs typeface="Times New Roman"/>
                        </a:rPr>
                        <a:t>18.0-22.1</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65</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1.5</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100" dirty="0">
                          <a:latin typeface="+mn-lt"/>
                          <a:ea typeface="Times New Roman"/>
                          <a:cs typeface="Times New Roman"/>
                        </a:rPr>
                        <a:t>22.2-24.6</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820</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18.9</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100" dirty="0">
                          <a:latin typeface="+mn-lt"/>
                          <a:ea typeface="Times New Roman"/>
                          <a:cs typeface="Times New Roman"/>
                        </a:rPr>
                        <a:t>25.0</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750</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17.3</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100" dirty="0">
                          <a:latin typeface="+mn-lt"/>
                          <a:ea typeface="Times New Roman"/>
                          <a:cs typeface="Times New Roman"/>
                        </a:rPr>
                        <a:t>Unidentified</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Times New Roman"/>
                        </a:rPr>
                        <a:t>202</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4.7</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200" dirty="0" smtClean="0">
                          <a:latin typeface="+mn-lt"/>
                          <a:ea typeface="Times New Roman"/>
                          <a:cs typeface="Times New Roman"/>
                        </a:rPr>
                        <a:t>Total</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4339</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mn-lt"/>
                          <a:ea typeface="Times New Roman"/>
                          <a:cs typeface="Times New Roman"/>
                        </a:rPr>
                        <a:t>100.0</a:t>
                      </a:r>
                      <a:endParaRPr lang="en-US" sz="12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28600" y="838200"/>
            <a:ext cx="6781800" cy="369332"/>
          </a:xfrm>
          <a:prstGeom prst="rect">
            <a:avLst/>
          </a:prstGeom>
        </p:spPr>
        <p:txBody>
          <a:bodyPr wrap="square">
            <a:spAutoFit/>
          </a:bodyPr>
          <a:lstStyle/>
          <a:p>
            <a:r>
              <a:rPr lang="en-US" b="1" dirty="0" smtClean="0"/>
              <a:t>2. Trade Cost in connection with Bangladesh-India Trade</a:t>
            </a:r>
            <a:endParaRPr lang="en-US" dirty="0"/>
          </a:p>
        </p:txBody>
      </p:sp>
      <p:sp>
        <p:nvSpPr>
          <p:cNvPr id="8" name="TextBox 7"/>
          <p:cNvSpPr txBox="1"/>
          <p:nvPr/>
        </p:nvSpPr>
        <p:spPr>
          <a:xfrm>
            <a:off x="457200" y="1295400"/>
            <a:ext cx="3505200" cy="4801314"/>
          </a:xfrm>
          <a:prstGeom prst="rect">
            <a:avLst/>
          </a:prstGeom>
          <a:noFill/>
        </p:spPr>
        <p:txBody>
          <a:bodyPr wrap="square" rtlCol="0">
            <a:spAutoFit/>
          </a:bodyPr>
          <a:lstStyle/>
          <a:p>
            <a:pPr marL="114300" indent="-114300">
              <a:buFont typeface="Arial" pitchFamily="34" charset="0"/>
              <a:buChar char="•"/>
            </a:pPr>
            <a:r>
              <a:rPr lang="en-US" dirty="0" smtClean="0"/>
              <a:t>Trade costs between India and Bangladesh is still very high although it has declined</a:t>
            </a:r>
          </a:p>
          <a:p>
            <a:pPr marL="114300" indent="-114300">
              <a:buFont typeface="Arial" pitchFamily="34" charset="0"/>
              <a:buChar char="•"/>
            </a:pPr>
            <a:r>
              <a:rPr lang="en-US" dirty="0" smtClean="0"/>
              <a:t>Trade cost in countries outside the region particularly with key destinations is rather low</a:t>
            </a:r>
          </a:p>
          <a:p>
            <a:pPr marL="571500" lvl="1" indent="-114300">
              <a:buFont typeface="Arial" pitchFamily="34" charset="0"/>
              <a:buChar char="•"/>
            </a:pPr>
            <a:r>
              <a:rPr lang="en-US" dirty="0" smtClean="0"/>
              <a:t>Better trade connectivity through sea route</a:t>
            </a:r>
          </a:p>
          <a:p>
            <a:pPr marL="114300" indent="-114300">
              <a:buFont typeface="Arial" pitchFamily="34" charset="0"/>
              <a:buChar char="•"/>
            </a:pPr>
            <a:r>
              <a:rPr lang="en-US" dirty="0" smtClean="0"/>
              <a:t>Import tariff on Indian products is guided by SAFTA rules for products originating from developing countries</a:t>
            </a:r>
          </a:p>
          <a:p>
            <a:pPr marL="571500" lvl="1" indent="-114300">
              <a:buFont typeface="Arial" pitchFamily="34" charset="0"/>
              <a:buChar char="•"/>
            </a:pPr>
            <a:r>
              <a:rPr lang="en-US" dirty="0" smtClean="0"/>
              <a:t>993 products under SAFTA sensitive list</a:t>
            </a:r>
          </a:p>
          <a:p>
            <a:pPr marL="114300" indent="-114300">
              <a:buFont typeface="Arial" pitchFamily="34" charset="0"/>
              <a:buChar char="•"/>
            </a:pPr>
            <a:r>
              <a:rPr lang="en-US" dirty="0" err="1" smtClean="0"/>
              <a:t>Moazzem</a:t>
            </a:r>
            <a:r>
              <a:rPr lang="en-US" dirty="0" smtClean="0"/>
              <a:t>- </a:t>
            </a:r>
            <a:r>
              <a:rPr lang="en-US" dirty="0" err="1" smtClean="0"/>
              <a:t>Kishore</a:t>
            </a:r>
            <a:r>
              <a:rPr lang="en-US" dirty="0" smtClean="0"/>
              <a:t> (2013) suggested a mechanism to prune the SAFTA sensitive list.</a:t>
            </a:r>
          </a:p>
        </p:txBody>
      </p:sp>
      <p:sp>
        <p:nvSpPr>
          <p:cNvPr id="9" name="Slide Number Placeholder 8"/>
          <p:cNvSpPr>
            <a:spLocks noGrp="1"/>
          </p:cNvSpPr>
          <p:nvPr>
            <p:ph type="sldNum" sz="quarter" idx="12"/>
          </p:nvPr>
        </p:nvSpPr>
        <p:spPr/>
        <p:txBody>
          <a:bodyPr/>
          <a:lstStyle/>
          <a:p>
            <a:fld id="{ADC39E4C-8762-490F-9B20-345553BBB5C9}" type="slidenum">
              <a:rPr lang="en-US" smtClean="0"/>
              <a:pPr/>
              <a:t>9</a:t>
            </a:fld>
            <a:endParaRPr lang="en-US"/>
          </a:p>
        </p:txBody>
      </p:sp>
      <p:sp>
        <p:nvSpPr>
          <p:cNvPr id="10" name="TextBox 9"/>
          <p:cNvSpPr txBox="1"/>
          <p:nvPr/>
        </p:nvSpPr>
        <p:spPr>
          <a:xfrm>
            <a:off x="4267200" y="3200400"/>
            <a:ext cx="3352800" cy="307777"/>
          </a:xfrm>
          <a:prstGeom prst="rect">
            <a:avLst/>
          </a:prstGeom>
          <a:noFill/>
        </p:spPr>
        <p:txBody>
          <a:bodyPr wrap="square" rtlCol="0">
            <a:spAutoFit/>
          </a:bodyPr>
          <a:lstStyle/>
          <a:p>
            <a:r>
              <a:rPr lang="en-US" sz="1400" dirty="0" smtClean="0"/>
              <a:t>Source: World Bank, 2013</a:t>
            </a:r>
            <a:endParaRPr lang="en-US" sz="1400" dirty="0"/>
          </a:p>
        </p:txBody>
      </p:sp>
      <p:sp>
        <p:nvSpPr>
          <p:cNvPr id="11" name="TextBox 10"/>
          <p:cNvSpPr txBox="1"/>
          <p:nvPr/>
        </p:nvSpPr>
        <p:spPr>
          <a:xfrm>
            <a:off x="4114800" y="5867400"/>
            <a:ext cx="3429000" cy="276999"/>
          </a:xfrm>
          <a:prstGeom prst="rect">
            <a:avLst/>
          </a:prstGeom>
          <a:noFill/>
        </p:spPr>
        <p:txBody>
          <a:bodyPr wrap="square" rtlCol="0">
            <a:spAutoFit/>
          </a:bodyPr>
          <a:lstStyle/>
          <a:p>
            <a:r>
              <a:rPr lang="en-US" sz="1200" dirty="0" smtClean="0"/>
              <a:t>Source: UNCOMTRADE, 2013</a:t>
            </a:r>
            <a:endParaRPr lang="en-US"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1286</TotalTime>
  <Words>7718</Words>
  <Application>Microsoft Office PowerPoint</Application>
  <PresentationFormat>On-screen Show (4:3)</PresentationFormat>
  <Paragraphs>1424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Assessment of Bangladesh-India Trade Potentiality Need for Cross-Border Transport Facilitation &amp; Mutual Recognition of Standards</vt:lpstr>
      <vt:lpstr>Contents</vt:lpstr>
      <vt:lpstr>1. Ongoing Studies: Goals and Objectives </vt:lpstr>
      <vt:lpstr>1. Ongoing Studies: Goals and Objectives </vt:lpstr>
      <vt:lpstr>2. Key Findings from the First Phase of the Study</vt:lpstr>
      <vt:lpstr>1. Key Findings from the First Phase of the Study</vt:lpstr>
      <vt:lpstr>1. Key Findings from the First Phase of the Study</vt:lpstr>
      <vt:lpstr>1. Key Findings from the First Phase of the Study</vt:lpstr>
      <vt:lpstr>1. Key Findings from the First Phase of the Study</vt:lpstr>
      <vt:lpstr>1. Key Findings from the First Phase of the Study</vt:lpstr>
      <vt:lpstr>NTBs in Bilateral Trade</vt:lpstr>
      <vt:lpstr>NTBs: Complaints and Responses Submitted at the Meeting of CoE</vt:lpstr>
      <vt:lpstr>PowerPoint Presentation</vt:lpstr>
      <vt:lpstr> Standards and SPS related issues in case of export to India</vt:lpstr>
      <vt:lpstr>1. Key Findings from the First Phase of the Study</vt:lpstr>
      <vt:lpstr>1. Key Findings from the First Phase of the Study</vt:lpstr>
      <vt:lpstr>1. Key Findings from the First Phase of the Study</vt:lpstr>
      <vt:lpstr>1. Key Findings from the First Phase of the Study</vt:lpstr>
      <vt:lpstr>1. Key Findings from the First Phase of the Study</vt:lpstr>
      <vt:lpstr>1. Key Findings from the First Phase of the Study</vt:lpstr>
      <vt:lpstr>1. Key Findings from the First Phase of the Study</vt:lpstr>
      <vt:lpstr>1. Key Findings from the First Phase of the Study</vt:lpstr>
      <vt:lpstr>1. Key Findings from the First Phase of the Study</vt:lpstr>
      <vt:lpstr>1. Key Findings from the First Phase of the Study</vt:lpstr>
      <vt:lpstr>1. Key Findings from the First Phase of the Study</vt:lpstr>
      <vt:lpstr>SARSO Agreement</vt:lpstr>
      <vt:lpstr>PowerPoint Presentation</vt:lpstr>
      <vt:lpstr>Current State of Domestic Physical Connectivity</vt:lpstr>
      <vt:lpstr>1. Key Findings from the First Phase of the Study</vt:lpstr>
      <vt:lpstr>1. Key Findings from the First Phase of the Study</vt:lpstr>
      <vt:lpstr>Bangladesh in Asian Highway and Trans-Asian Railway</vt:lpstr>
      <vt:lpstr>State of Cross Border-Related Physical Transport Infrastructure</vt:lpstr>
      <vt:lpstr>State of Cross Border-Related Physical Transport Infrastructure</vt:lpstr>
      <vt:lpstr>State of Cross Border-Related Physical Transport Infrastructure</vt:lpstr>
      <vt:lpstr>PowerPoint Presentation</vt:lpstr>
      <vt:lpstr>6. State of Transport Administrations and Trade Facilitation</vt:lpstr>
      <vt:lpstr>6. State of Transport Administrations and Trade Facilitation</vt:lpstr>
      <vt:lpstr>3. Need and rationale for the second phase of the study</vt:lpstr>
      <vt:lpstr>4.How to/why push the agenda for cross-border transport facilitation and mutual recognition of standards </vt:lpstr>
      <vt:lpstr>5. The Expected outcomes/benefits</vt:lpstr>
      <vt:lpstr>6. Outline of a Model to Quantify the Benefits Accruing from Cross-border Transport Facilitation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Bangladesh-India Trade Potentiality Need for Cross-Border Transport Facilitation &amp; Mutual Recognition of Standards</dc:title>
  <dc:creator>USER</dc:creator>
  <cp:lastModifiedBy>USER-09</cp:lastModifiedBy>
  <cp:revision>132</cp:revision>
  <dcterms:created xsi:type="dcterms:W3CDTF">2013-11-13T06:03:21Z</dcterms:created>
  <dcterms:modified xsi:type="dcterms:W3CDTF">2013-12-13T09:55:10Z</dcterms:modified>
</cp:coreProperties>
</file>