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9" r:id="rId14"/>
    <p:sldId id="273" r:id="rId15"/>
    <p:sldId id="274" r:id="rId16"/>
    <p:sldId id="271" r:id="rId17"/>
    <p:sldId id="272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9933"/>
    <a:srgbClr val="FE00BB"/>
    <a:srgbClr val="9A0072"/>
    <a:srgbClr val="5A2781"/>
    <a:srgbClr val="8A0000"/>
    <a:srgbClr val="FFB343"/>
    <a:srgbClr val="820082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B58938-1F30-4243-963F-FBB69499020E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114B90-78B2-452C-A87A-CB0ECBDD4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505200"/>
            <a:ext cx="7372801" cy="1295400"/>
          </a:xfr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n w="28575">
                  <a:solidFill>
                    <a:schemeClr val="tx1"/>
                  </a:solidFill>
                </a:ln>
                <a:solidFill>
                  <a:srgbClr val="008000"/>
                </a:solidFill>
                <a:latin typeface="Clarendon Extended" pitchFamily="18" charset="0"/>
              </a:rPr>
              <a:t>sWAGATAM</a:t>
            </a:r>
            <a:endParaRPr lang="en-US" sz="5400" dirty="0">
              <a:ln w="28575">
                <a:solidFill>
                  <a:schemeClr val="tx1"/>
                </a:solidFill>
              </a:ln>
              <a:solidFill>
                <a:srgbClr val="008000"/>
              </a:solidFill>
              <a:latin typeface="Clarendon Extend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8458200" cy="152400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11200" b="1" dirty="0" smtClean="0">
                <a:ln w="19050">
                  <a:solidFill>
                    <a:schemeClr val="tx1"/>
                  </a:solidFill>
                </a:ln>
                <a:solidFill>
                  <a:srgbClr val="CC0099"/>
                </a:solidFill>
                <a:latin typeface="Albertus" pitchFamily="34" charset="0"/>
              </a:rPr>
              <a:t>Bihar Water Development Society</a:t>
            </a:r>
          </a:p>
          <a:p>
            <a:pPr algn="ctr"/>
            <a:r>
              <a:rPr lang="en-US" sz="6200" dirty="0" err="1" smtClean="0">
                <a:ln w="9525">
                  <a:solidFill>
                    <a:schemeClr val="tx1"/>
                  </a:solidFill>
                </a:ln>
                <a:solidFill>
                  <a:srgbClr val="CC0099"/>
                </a:solidFill>
                <a:latin typeface="Albertus" pitchFamily="34" charset="0"/>
              </a:rPr>
              <a:t>Sewa</a:t>
            </a:r>
            <a:r>
              <a:rPr lang="en-US" sz="6200" dirty="0" smtClean="0">
                <a:ln w="9525">
                  <a:solidFill>
                    <a:schemeClr val="tx1"/>
                  </a:solidFill>
                </a:ln>
                <a:solidFill>
                  <a:srgbClr val="CC0099"/>
                </a:solidFill>
                <a:latin typeface="Albertus" pitchFamily="34" charset="0"/>
              </a:rPr>
              <a:t> Kendra </a:t>
            </a:r>
            <a:r>
              <a:rPr lang="en-US" sz="6200" dirty="0" err="1" smtClean="0">
                <a:ln w="9525">
                  <a:solidFill>
                    <a:schemeClr val="tx1"/>
                  </a:solidFill>
                </a:ln>
                <a:solidFill>
                  <a:srgbClr val="CC0099"/>
                </a:solidFill>
                <a:latin typeface="Albertus" pitchFamily="34" charset="0"/>
              </a:rPr>
              <a:t>Kurji</a:t>
            </a:r>
            <a:r>
              <a:rPr lang="en-US" sz="6200" dirty="0" smtClean="0">
                <a:ln w="9525">
                  <a:solidFill>
                    <a:schemeClr val="tx1"/>
                  </a:solidFill>
                </a:ln>
                <a:solidFill>
                  <a:srgbClr val="CC0099"/>
                </a:solidFill>
                <a:latin typeface="Albertus" pitchFamily="34" charset="0"/>
              </a:rPr>
              <a:t>, P.O. </a:t>
            </a:r>
            <a:r>
              <a:rPr lang="en-US" sz="6200" dirty="0" err="1" smtClean="0">
                <a:ln w="9525">
                  <a:solidFill>
                    <a:schemeClr val="tx1"/>
                  </a:solidFill>
                </a:ln>
                <a:solidFill>
                  <a:srgbClr val="CC0099"/>
                </a:solidFill>
                <a:latin typeface="Albertus" pitchFamily="34" charset="0"/>
              </a:rPr>
              <a:t>Sadaquat</a:t>
            </a:r>
            <a:r>
              <a:rPr lang="en-US" sz="6200" dirty="0" smtClean="0">
                <a:ln w="9525">
                  <a:solidFill>
                    <a:schemeClr val="tx1"/>
                  </a:solidFill>
                </a:ln>
                <a:solidFill>
                  <a:srgbClr val="CC0099"/>
                </a:solidFill>
                <a:latin typeface="Albertus" pitchFamily="34" charset="0"/>
              </a:rPr>
              <a:t> Ashram</a:t>
            </a:r>
          </a:p>
          <a:p>
            <a:pPr algn="ctr"/>
            <a:r>
              <a:rPr lang="en-US" sz="6200" dirty="0" smtClean="0">
                <a:ln w="12700">
                  <a:solidFill>
                    <a:schemeClr val="tx1"/>
                  </a:solidFill>
                </a:ln>
                <a:solidFill>
                  <a:srgbClr val="CC0099"/>
                </a:solidFill>
                <a:latin typeface="Albertus" pitchFamily="34" charset="0"/>
              </a:rPr>
              <a:t>Patna – 800 010, BIHAR</a:t>
            </a:r>
            <a:endParaRPr lang="en-US" sz="3100" dirty="0">
              <a:ln w="12700">
                <a:solidFill>
                  <a:schemeClr val="tx1"/>
                </a:solidFill>
              </a:ln>
              <a:solidFill>
                <a:srgbClr val="CC0099"/>
              </a:solidFill>
              <a:latin typeface="Albertu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6667" t="5556" r="19444" b="8333"/>
          <a:stretch>
            <a:fillRect/>
          </a:stretch>
        </p:blipFill>
        <p:spPr bwMode="auto">
          <a:xfrm>
            <a:off x="2895600" y="0"/>
            <a:ext cx="2895600" cy="328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685800"/>
          </a:xfrm>
        </p:spPr>
        <p:txBody>
          <a:bodyPr>
            <a:noAutofit/>
          </a:bodyPr>
          <a:lstStyle/>
          <a:p>
            <a:pPr algn="ctr"/>
            <a:r>
              <a:rPr lang="en-US" sz="2400" b="1" cap="none" dirty="0" smtClean="0">
                <a:ln w="127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Private Seed Companies (Dealing in Rice Seeds) Working in BIHAR</a:t>
            </a:r>
            <a:endParaRPr lang="en-US" sz="2400" b="1" cap="none" dirty="0">
              <a:ln w="1270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686800" cy="6217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914889"/>
                <a:gridCol w="3771911"/>
              </a:tblGrid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J.K.</a:t>
                      </a:r>
                      <a:r>
                        <a:rPr lang="en-US" sz="2800" b="1" baseline="0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Agrigenetics</a:t>
                      </a:r>
                      <a:r>
                        <a:rPr lang="en-US" sz="2800" b="1" baseline="0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 Ltd. 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Krishi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Dhan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Dhanya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Seeds 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Nizuvee</a:t>
                      </a:r>
                      <a:r>
                        <a:rPr lang="en-US" sz="2800" b="1" baseline="0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du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Devgen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Seeds</a:t>
                      </a:r>
                      <a:r>
                        <a:rPr lang="en-US" sz="2800" b="1" baseline="0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Kaveri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Shri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Ram Biogenetics Ltd.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Nath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Biogeme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Ltd.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BAYER Crop Science Ltd.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Zuari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 Ltd.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PHI</a:t>
                      </a:r>
                      <a:r>
                        <a:rPr lang="en-US" sz="2800" b="1" baseline="0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Seeds Ltd.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Rasi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 Ltd.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Shri</a:t>
                      </a:r>
                      <a:r>
                        <a:rPr lang="en-US" sz="2800" b="1" baseline="0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r</a:t>
                      </a:r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am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Fertilizer &amp; Chemicals 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Victoria Marvel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US </a:t>
                      </a:r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Agri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Seeds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Syngenta</a:t>
                      </a:r>
                      <a:r>
                        <a:rPr lang="en-US" sz="2800" b="1" baseline="0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India Ltd.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Ganga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Kaveri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Seeds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Chand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Seeds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Vibha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Seeds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Delta </a:t>
                      </a:r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Agri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Genetics 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Manisha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Mahyco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Seed Ltd.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lvl="0" algn="just"/>
                      <a:r>
                        <a:rPr lang="en-US" sz="2800" b="1" dirty="0" err="1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Indogulf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Perpetua" pitchFamily="18" charset="0"/>
                        </a:rPr>
                        <a:t> 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algn="just"/>
                      <a:endParaRPr lang="en-US" sz="2800" b="1" dirty="0">
                        <a:solidFill>
                          <a:srgbClr val="0000FF"/>
                        </a:solidFill>
                        <a:latin typeface="Perpetua" pitchFamily="18" charset="0"/>
                      </a:endParaRPr>
                    </a:p>
                  </a:txBody>
                  <a:tcPr marL="96520" marR="965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cap="none" dirty="0" smtClean="0">
                <a:ln w="3810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State Level workshop </a:t>
            </a:r>
            <a:r>
              <a:rPr lang="en-US" sz="3200" cap="none" dirty="0" smtClean="0">
                <a:ln w="1778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(27.11.2013)</a:t>
            </a:r>
            <a:endParaRPr lang="en-US" sz="4400" cap="none" dirty="0">
              <a:ln w="17780" cmpd="sng">
                <a:solidFill>
                  <a:srgbClr val="0000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400" b="1" dirty="0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Bihar state has potential to fulfill its total rice seed demand, but 90 percent rice seeds are met by private/outside seed companies.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400" b="1" dirty="0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Sale </a:t>
            </a:r>
            <a:r>
              <a:rPr lang="en-US" sz="3400" b="1" dirty="0" err="1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centres</a:t>
            </a:r>
            <a:r>
              <a:rPr lang="en-US" sz="3400" b="1" dirty="0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 should be at accessible place for the rice growers.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400" b="1" dirty="0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Mainstreaming of seed growers with the </a:t>
            </a:r>
            <a:r>
              <a:rPr lang="en-US" sz="3400" b="1" dirty="0" err="1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Krishi</a:t>
            </a:r>
            <a:r>
              <a:rPr lang="en-US" sz="3400" b="1" dirty="0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Vigyan</a:t>
            </a:r>
            <a:r>
              <a:rPr lang="en-US" sz="3400" b="1" dirty="0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 Kendra for providing technical know-how.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400" b="1" dirty="0" smtClean="0">
                <a:solidFill>
                  <a:srgbClr val="006600"/>
                </a:solidFill>
                <a:latin typeface="Poor Richard" pitchFamily="18" charset="0"/>
                <a:cs typeface="Times New Roman" pitchFamily="18" charset="0"/>
              </a:rPr>
              <a:t>Dissemination of information regarding government schemes especially seed production of rice.</a:t>
            </a:r>
          </a:p>
          <a:p>
            <a:pPr>
              <a:buFont typeface="Wingdings" pitchFamily="2" charset="2"/>
              <a:buChar char="v"/>
            </a:pPr>
            <a:endParaRPr lang="en-US" sz="3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cap="none" dirty="0" smtClean="0">
                <a:ln w="38100" cmpd="sng">
                  <a:solidFill>
                    <a:schemeClr val="accent2"/>
                  </a:solidFill>
                  <a:prstDash val="solid"/>
                </a:ln>
                <a:solidFill>
                  <a:srgbClr val="EDB31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Rapport with the print &amp; electronic media</a:t>
            </a:r>
            <a:endParaRPr lang="en-US" b="1" cap="none" dirty="0">
              <a:ln w="38100" cmpd="sng">
                <a:solidFill>
                  <a:schemeClr val="accent2"/>
                </a:solidFill>
                <a:prstDash val="solid"/>
              </a:ln>
              <a:solidFill>
                <a:srgbClr val="EDB31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US" sz="2800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ll MT" pitchFamily="18" charset="0"/>
              </a:rPr>
              <a:t>Print media (5 nos.) publishing (daily) newspaper stationed at Patna were approached and briefed about work of the Project.</a:t>
            </a:r>
          </a:p>
          <a:p>
            <a:pPr algn="just">
              <a:buNone/>
            </a:pPr>
            <a:endParaRPr lang="en-US" sz="2800" b="1" dirty="0" smtClean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ll MT" pitchFamily="18" charset="0"/>
              </a:rPr>
              <a:t>Two electronic media who broadcast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ll MT" pitchFamily="18" charset="0"/>
              </a:rPr>
              <a:t>programme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ll MT" pitchFamily="18" charset="0"/>
              </a:rPr>
              <a:t> on agriculture were also approached. </a:t>
            </a:r>
            <a:endParaRPr lang="en-US" sz="28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Discussion Seminar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382000" cy="5135563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High Tower Text" pitchFamily="18" charset="0"/>
                <a:cs typeface="Times New Roman" pitchFamily="18" charset="0"/>
              </a:rPr>
              <a:t>On 7</a:t>
            </a:r>
            <a:r>
              <a:rPr lang="en-US" sz="2800" b="1" baseline="30000" dirty="0" smtClean="0">
                <a:solidFill>
                  <a:srgbClr val="FF0000"/>
                </a:solidFill>
                <a:latin typeface="High Tower Text" pitchFamily="18" charset="0"/>
                <a:cs typeface="Times New Roman" pitchFamily="18" charset="0"/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  <a:latin typeface="High Tower Text" pitchFamily="18" charset="0"/>
                <a:cs typeface="Times New Roman" pitchFamily="18" charset="0"/>
              </a:rPr>
              <a:t> July 2014, Discussion Seminar on “Rice Seed Trade between India and Bangladesh” was held which was attended by media personnel, Agricultural scientist and the RISTE personnel.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High Tower Text" pitchFamily="18" charset="0"/>
                <a:cs typeface="Times New Roman" pitchFamily="18" charset="0"/>
              </a:rPr>
              <a:t>There is possibility of rice seed trade between two countries as rice varieties of India (Bihar) are being grown by Bangladesh and vice-versa.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High Tower Text" pitchFamily="18" charset="0"/>
                <a:cs typeface="Times New Roman" pitchFamily="18" charset="0"/>
              </a:rPr>
              <a:t>Mutual visit of rice scientists, govt. officials, will make the things clear.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  <a:latin typeface="High Tower Text" pitchFamily="18" charset="0"/>
                <a:cs typeface="Times New Roman" pitchFamily="18" charset="0"/>
              </a:rPr>
              <a:t>Training of farmers (seed growers) for quality seed production. </a:t>
            </a:r>
            <a:endParaRPr lang="en-US" sz="2800" b="1" dirty="0">
              <a:solidFill>
                <a:srgbClr val="FF0000"/>
              </a:solidFill>
              <a:latin typeface="High Tower Tex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600" b="1" cap="none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 Planning</a:t>
            </a:r>
            <a:endParaRPr lang="en-US" sz="6600" b="1" cap="none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Visit of the targeted areas and interaction with the local stakeholders including Govt. officials of Agriculture, Deptt. (DAO, SAO, BAO, </a:t>
            </a:r>
            <a:r>
              <a:rPr lang="en-US" sz="2800" b="1" dirty="0" err="1" smtClean="0">
                <a:solidFill>
                  <a:srgbClr val="000066"/>
                </a:solidFill>
                <a:latin typeface="MS Reference Sans Serif" pitchFamily="34" charset="0"/>
              </a:rPr>
              <a:t>Krishi</a:t>
            </a: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MS Reference Sans Serif" pitchFamily="34" charset="0"/>
              </a:rPr>
              <a:t>Samanvyak</a:t>
            </a: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 &amp; </a:t>
            </a:r>
            <a:r>
              <a:rPr lang="en-US" sz="2800" b="1" dirty="0" err="1" smtClean="0">
                <a:solidFill>
                  <a:srgbClr val="000066"/>
                </a:solidFill>
                <a:latin typeface="MS Reference Sans Serif" pitchFamily="34" charset="0"/>
              </a:rPr>
              <a:t>Kisan</a:t>
            </a: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latin typeface="MS Reference Sans Serif" pitchFamily="34" charset="0"/>
              </a:rPr>
              <a:t>Salahkar</a:t>
            </a: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)</a:t>
            </a:r>
          </a:p>
          <a:p>
            <a:pPr algn="just">
              <a:buFont typeface="Wingdings" pitchFamily="2" charset="2"/>
              <a:buChar char="q"/>
            </a:pPr>
            <a:endParaRPr lang="en-US" sz="2800" b="1" dirty="0" smtClean="0">
              <a:solidFill>
                <a:srgbClr val="000066"/>
              </a:solidFill>
              <a:latin typeface="MS Reference Sans Serif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Visit of the targeted areas just before start of all 3 cropping seasons (</a:t>
            </a:r>
            <a:r>
              <a:rPr lang="en-US" sz="2800" b="1" i="1" dirty="0" smtClean="0">
                <a:solidFill>
                  <a:srgbClr val="000066"/>
                </a:solidFill>
                <a:latin typeface="MS Reference Sans Serif" pitchFamily="34" charset="0"/>
              </a:rPr>
              <a:t>Aus, </a:t>
            </a:r>
            <a:r>
              <a:rPr lang="en-US" sz="2800" b="1" i="1" dirty="0" err="1" smtClean="0">
                <a:solidFill>
                  <a:srgbClr val="000066"/>
                </a:solidFill>
                <a:latin typeface="MS Reference Sans Serif" pitchFamily="34" charset="0"/>
              </a:rPr>
              <a:t>Aman</a:t>
            </a:r>
            <a:r>
              <a:rPr lang="en-US" sz="2800" b="1" i="1" dirty="0" smtClean="0">
                <a:solidFill>
                  <a:srgbClr val="000066"/>
                </a:solidFill>
                <a:latin typeface="MS Reference Sans Serif" pitchFamily="34" charset="0"/>
              </a:rPr>
              <a:t>, </a:t>
            </a:r>
            <a:r>
              <a:rPr lang="en-US" sz="2800" b="1" i="1" dirty="0" err="1" smtClean="0">
                <a:solidFill>
                  <a:srgbClr val="000066"/>
                </a:solidFill>
                <a:latin typeface="MS Reference Sans Serif" pitchFamily="34" charset="0"/>
              </a:rPr>
              <a:t>Boro</a:t>
            </a: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) of rice to know the rice varieties being sold in the local market and grown the area by the farmers.</a:t>
            </a:r>
          </a:p>
          <a:p>
            <a:pPr algn="just">
              <a:buFont typeface="Wingdings" pitchFamily="2" charset="2"/>
              <a:buChar char="q"/>
            </a:pPr>
            <a:endParaRPr lang="en-US" sz="2800" b="1" dirty="0" smtClean="0">
              <a:solidFill>
                <a:srgbClr val="000066"/>
              </a:solidFill>
              <a:latin typeface="MS Reference Sans Serif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800" b="1" dirty="0">
              <a:solidFill>
                <a:srgbClr val="000066"/>
              </a:solidFill>
              <a:latin typeface="MS Reference Sans Serif" pitchFamily="34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5105400" cy="838200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 Planning</a:t>
            </a:r>
            <a:endParaRPr lang="en-US" sz="5400" b="1" cap="none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More emphasis on </a:t>
            </a:r>
            <a:r>
              <a:rPr lang="en-US" sz="2800" b="1" dirty="0" err="1" smtClean="0">
                <a:solidFill>
                  <a:srgbClr val="000066"/>
                </a:solidFill>
                <a:latin typeface="MS Reference Sans Serif" pitchFamily="34" charset="0"/>
              </a:rPr>
              <a:t>boro</a:t>
            </a: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 rice  production as rice area is increasing in this  season.</a:t>
            </a:r>
          </a:p>
          <a:p>
            <a:pPr algn="just">
              <a:buFont typeface="Wingdings" pitchFamily="2" charset="2"/>
              <a:buChar char="q"/>
            </a:pPr>
            <a:endParaRPr lang="en-US" sz="2800" b="1" dirty="0" smtClean="0">
              <a:solidFill>
                <a:srgbClr val="000066"/>
              </a:solidFill>
              <a:latin typeface="MS Reference Sans Serif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Assessment of rice seed availability and the seed replacement rate.</a:t>
            </a:r>
          </a:p>
          <a:p>
            <a:pPr algn="just">
              <a:buFont typeface="Wingdings" pitchFamily="2" charset="2"/>
              <a:buChar char="q"/>
            </a:pPr>
            <a:endParaRPr lang="en-US" sz="2800" b="1" dirty="0" smtClean="0">
              <a:solidFill>
                <a:srgbClr val="000066"/>
              </a:solidFill>
              <a:latin typeface="MS Reference Sans Serif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Training of rice seed growers/farmers about quality seed production, seed  storage and bagging for marketing and export.</a:t>
            </a:r>
          </a:p>
          <a:p>
            <a:pPr algn="just">
              <a:buFont typeface="Wingdings" pitchFamily="2" charset="2"/>
              <a:buChar char="q"/>
            </a:pPr>
            <a:endParaRPr lang="en-US" sz="2800" b="1" dirty="0" smtClean="0">
              <a:solidFill>
                <a:srgbClr val="000066"/>
              </a:solidFill>
              <a:latin typeface="MS Reference Sans Serif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800" b="1" dirty="0">
              <a:solidFill>
                <a:srgbClr val="000066"/>
              </a:solidFill>
              <a:latin typeface="MS Reference Sans Serif" pitchFamily="34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66"/>
                </a:solidFill>
                <a:latin typeface="MS Reference Sans Serif" pitchFamily="34" charset="0"/>
              </a:rPr>
              <a:t>To train the seed growers/farmers for seed certification.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rgbClr val="0000FF"/>
              </a:solidFill>
              <a:latin typeface="MS Reference Sans Serif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Ensuring locally produced seeds sale/marketing.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rgbClr val="002060"/>
              </a:solidFill>
              <a:latin typeface="MS Reference Sans Serif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To explore possibility of rice (quality) seed export to Bangladesh or bilateral trade between India and Bangladesh.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rgbClr val="002060"/>
              </a:solidFill>
              <a:latin typeface="MS Reference Sans Serif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Advocacy through print &amp; electronic media.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rgbClr val="002060"/>
              </a:solidFill>
              <a:latin typeface="MS Reference Sans Serif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Organization of workshops and seminars at </a:t>
            </a:r>
            <a:r>
              <a:rPr lang="en-US" sz="2800" b="1" dirty="0" err="1" smtClean="0">
                <a:solidFill>
                  <a:srgbClr val="002060"/>
                </a:solidFill>
                <a:latin typeface="MS Reference Sans Serif" pitchFamily="34" charset="0"/>
              </a:rPr>
              <a:t>Sewa</a:t>
            </a: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 Kendra, Patna and </a:t>
            </a:r>
            <a:r>
              <a:rPr lang="en-US" sz="2800" b="1" dirty="0" err="1" smtClean="0">
                <a:solidFill>
                  <a:srgbClr val="002060"/>
                </a:solidFill>
                <a:latin typeface="MS Reference Sans Serif" pitchFamily="34" charset="0"/>
              </a:rPr>
              <a:t>Krishi</a:t>
            </a: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MS Reference Sans Serif" pitchFamily="34" charset="0"/>
              </a:rPr>
              <a:t>Gyan</a:t>
            </a: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MS Reference Sans Serif" pitchFamily="34" charset="0"/>
              </a:rPr>
              <a:t>Gosthi</a:t>
            </a: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MS Reference Sans Serif" pitchFamily="34" charset="0"/>
              </a:rPr>
              <a:t>Krishi</a:t>
            </a: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MS Reference Sans Serif" pitchFamily="34" charset="0"/>
              </a:rPr>
              <a:t>Mela</a:t>
            </a:r>
            <a:r>
              <a:rPr lang="en-US" sz="2800" b="1" dirty="0" smtClean="0">
                <a:solidFill>
                  <a:srgbClr val="002060"/>
                </a:solidFill>
                <a:latin typeface="MS Reference Sans Serif" pitchFamily="34" charset="0"/>
              </a:rPr>
              <a:t> in the targeted areas.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5486400" cy="762000"/>
          </a:xfr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Future Planning</a:t>
            </a:r>
            <a:endParaRPr lang="en-US" sz="5400" b="1" cap="none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400" b="1" cap="none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lonna MT" pitchFamily="82" charset="0"/>
              </a:rPr>
              <a:t>POTENTIAL  ACTIVITIES  FOR EXTENSION  PERIOD</a:t>
            </a:r>
            <a:endParaRPr lang="en-US" sz="4400" b="1" cap="none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lonna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en-US" sz="1100" b="1" i="1" dirty="0" smtClean="0">
              <a:solidFill>
                <a:srgbClr val="990099"/>
              </a:solidFill>
              <a:latin typeface="Coronet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SWOT 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(Strength, Weakness, Opportunity, Threat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) analysis.</a:t>
            </a:r>
            <a:endParaRPr lang="en-US" b="1" i="1" dirty="0" smtClean="0">
              <a:solidFill>
                <a:srgbClr val="990099"/>
              </a:solidFill>
              <a:latin typeface="Coronet" pitchFamily="66" charset="0"/>
            </a:endParaRPr>
          </a:p>
          <a:p>
            <a:pPr>
              <a:buFont typeface="Wingdings" pitchFamily="2" charset="2"/>
              <a:buChar char="q"/>
            </a:pPr>
            <a:endParaRPr lang="en-US" sz="1400" b="1" i="1" dirty="0" smtClean="0">
              <a:solidFill>
                <a:srgbClr val="990099"/>
              </a:solidFill>
              <a:latin typeface="Coronet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Advocacy 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.</a:t>
            </a:r>
            <a:endParaRPr lang="en-US" b="1" i="1" dirty="0" smtClean="0">
              <a:solidFill>
                <a:srgbClr val="990099"/>
              </a:solidFill>
              <a:latin typeface="Coronet" pitchFamily="66" charset="0"/>
            </a:endParaRPr>
          </a:p>
          <a:p>
            <a:pPr>
              <a:buFont typeface="Wingdings" pitchFamily="2" charset="2"/>
              <a:buChar char="q"/>
            </a:pPr>
            <a:endParaRPr lang="en-US" sz="1400" b="1" i="1" dirty="0" smtClean="0">
              <a:solidFill>
                <a:srgbClr val="990099"/>
              </a:solidFill>
              <a:latin typeface="Coronet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Training of seed growers about quality 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seed 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production.</a:t>
            </a:r>
          </a:p>
          <a:p>
            <a:pPr>
              <a:buFont typeface="Wingdings" pitchFamily="2" charset="2"/>
              <a:buChar char="q"/>
            </a:pPr>
            <a:endParaRPr lang="en-US" sz="1400" b="1" i="1" dirty="0" smtClean="0">
              <a:solidFill>
                <a:srgbClr val="990099"/>
              </a:solidFill>
              <a:latin typeface="Coronet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Organization of </a:t>
            </a:r>
            <a:r>
              <a:rPr lang="en-US" b="1" i="1" dirty="0" err="1" smtClean="0">
                <a:solidFill>
                  <a:srgbClr val="990099"/>
                </a:solidFill>
                <a:latin typeface="Coronet" pitchFamily="66" charset="0"/>
              </a:rPr>
              <a:t>Krishi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Coronet" pitchFamily="66" charset="0"/>
              </a:rPr>
              <a:t>Mela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 and </a:t>
            </a:r>
            <a:r>
              <a:rPr lang="en-US" b="1" i="1" dirty="0" err="1" smtClean="0">
                <a:solidFill>
                  <a:srgbClr val="990099"/>
                </a:solidFill>
                <a:latin typeface="Coronet" pitchFamily="66" charset="0"/>
              </a:rPr>
              <a:t>Krishi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Coronet" pitchFamily="66" charset="0"/>
              </a:rPr>
              <a:t>Gyan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Coronet" pitchFamily="66" charset="0"/>
              </a:rPr>
              <a:t>Gosthi</a:t>
            </a:r>
            <a:r>
              <a:rPr lang="en-US" b="1" i="1" dirty="0" smtClean="0">
                <a:solidFill>
                  <a:srgbClr val="990099"/>
                </a:solidFill>
                <a:latin typeface="Coronet" pitchFamily="66" charset="0"/>
              </a:rPr>
              <a:t> in the targeted areas.</a:t>
            </a:r>
            <a:endParaRPr lang="en-US" b="1" i="1" dirty="0">
              <a:solidFill>
                <a:srgbClr val="990099"/>
              </a:solidFill>
              <a:latin typeface="Coronet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7305261" cy="533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24000" y="2438400"/>
            <a:ext cx="6324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57150">
                  <a:solidFill>
                    <a:srgbClr val="0066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Thanks </a:t>
            </a:r>
            <a:endParaRPr lang="en-US" sz="11500" b="1" dirty="0">
              <a:ln w="57150">
                <a:solidFill>
                  <a:srgbClr val="0066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0574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i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larendon Extended" pitchFamily="18" charset="0"/>
              </a:rPr>
              <a:t/>
            </a:r>
            <a:br>
              <a:rPr lang="en-US" sz="4400" b="1" i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larendon Extended" pitchFamily="18" charset="0"/>
              </a:rPr>
            </a:br>
            <a:r>
              <a:rPr lang="en-US" sz="6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larendon Extended" pitchFamily="18" charset="0"/>
              </a:rPr>
              <a:t>‘RISTE’ </a:t>
            </a:r>
            <a:r>
              <a:rPr lang="en-US" sz="44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larendon Extended" pitchFamily="18" charset="0"/>
              </a:rPr>
              <a:t>PROJECT</a:t>
            </a:r>
            <a:r>
              <a:rPr lang="en-US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1" cap="none" dirty="0" smtClean="0">
                <a:ln w="1905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bertus" pitchFamily="34" charset="0"/>
              </a:rPr>
              <a:t>Addressing Barriers to Rice Seeds Trade between India &amp; Bangladesh</a:t>
            </a:r>
            <a:r>
              <a:rPr lang="en-US" sz="31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31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1534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Project Leader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Cuts International, </a:t>
            </a:r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Jaipur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algn="ctr">
              <a:buNone/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Rajasthan, INDIA.</a:t>
            </a:r>
          </a:p>
          <a:p>
            <a:pPr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Partner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: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Bihar Water Development Society</a:t>
            </a:r>
          </a:p>
          <a:p>
            <a:pPr algn="ctr">
              <a:buNone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Patna, BIHAR</a:t>
            </a:r>
            <a:endParaRPr lang="en-US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 E </a:t>
            </a:r>
            <a:r>
              <a:rPr lang="en-US" sz="89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r>
              <a:rPr lang="en-US" sz="8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D S</a:t>
            </a:r>
            <a:endParaRPr lang="en-US" sz="6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162"/>
            <a:ext cx="7620000" cy="4525963"/>
          </a:xfrm>
        </p:spPr>
        <p:txBody>
          <a:bodyPr>
            <a:normAutofit fontScale="925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>
              <a:buNone/>
            </a:pPr>
            <a:r>
              <a:rPr lang="en-US" sz="3600" b="1" i="1" dirty="0" smtClean="0">
                <a:ln>
                  <a:prstDash val="solid"/>
                </a:ln>
                <a:solidFill>
                  <a:srgbClr val="0066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</a:t>
            </a:r>
            <a:r>
              <a:rPr lang="en-US" sz="3600" b="1" i="1" dirty="0" smtClean="0">
                <a:ln>
                  <a:prstDash val="solid"/>
                </a:ln>
                <a:solidFill>
                  <a:srgbClr val="0066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Poor Richard" pitchFamily="18" charset="0"/>
              </a:rPr>
              <a:t>Seeds are ever a positive and creative force. Seeds are germ of life, a beginning and an end, the fruit of yesterday’s harvest and promise of tomorrow’s.  Without an ample store of seeds, there can be no ‘National Treasure’, or no future of a nation.”</a:t>
            </a:r>
            <a:endParaRPr lang="en-US" b="1" i="1" dirty="0" smtClean="0">
              <a:ln>
                <a:prstDash val="solid"/>
              </a:ln>
              <a:solidFill>
                <a:srgbClr val="0066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Poor Richard" pitchFamily="18" charset="0"/>
            </a:endParaRPr>
          </a:p>
          <a:p>
            <a:pPr>
              <a:buNone/>
            </a:pPr>
            <a:endParaRPr lang="en-US" b="1" i="1" dirty="0">
              <a:ln>
                <a:prstDash val="solid"/>
              </a:ln>
              <a:solidFill>
                <a:srgbClr val="0066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Poor Richard" pitchFamily="18" charset="0"/>
            </a:endParaRPr>
          </a:p>
          <a:p>
            <a:pPr algn="r">
              <a:buNone/>
            </a:pPr>
            <a:r>
              <a:rPr lang="en-US" sz="2800" b="1" dirty="0" smtClean="0">
                <a:ln>
                  <a:prstDash val="solid"/>
                </a:ln>
                <a:solidFill>
                  <a:srgbClr val="0066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- Orville L. Freeman</a:t>
            </a:r>
          </a:p>
          <a:p>
            <a:pPr algn="r">
              <a:buNone/>
            </a:pPr>
            <a:r>
              <a:rPr lang="en-US" sz="2000" b="1" dirty="0" smtClean="0">
                <a:ln>
                  <a:prstDash val="solid"/>
                </a:ln>
                <a:solidFill>
                  <a:srgbClr val="0066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Secretary of Agri., USDA</a:t>
            </a:r>
            <a:endParaRPr lang="en-US" sz="2000" b="1" dirty="0">
              <a:ln>
                <a:prstDash val="solid"/>
              </a:ln>
              <a:solidFill>
                <a:srgbClr val="0066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n w="28575">
                  <a:solidFill>
                    <a:srgbClr val="FFFF00"/>
                  </a:solidFill>
                </a:ln>
                <a:solidFill>
                  <a:srgbClr val="3515AB"/>
                </a:solidFill>
              </a:rPr>
              <a:t>Map of Bihar</a:t>
            </a:r>
            <a:endParaRPr lang="en-US" sz="6600" b="1" dirty="0">
              <a:ln w="28575">
                <a:solidFill>
                  <a:srgbClr val="FFFF00"/>
                </a:solidFill>
              </a:ln>
              <a:solidFill>
                <a:srgbClr val="3515AB"/>
              </a:solidFill>
            </a:endParaRPr>
          </a:p>
        </p:txBody>
      </p:sp>
      <p:pic>
        <p:nvPicPr>
          <p:cNvPr id="15361" name="Picture 1" descr="http://gov.bih.nic.in/Profile/images/bihardistrict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184848" cy="510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3300"/>
                </a:solidFill>
              </a:rPr>
              <a:t>Targeted Districts </a:t>
            </a:r>
            <a:endParaRPr lang="en-US" sz="4400" b="1" dirty="0">
              <a:ln w="19050">
                <a:solidFill>
                  <a:schemeClr val="tx1"/>
                </a:solidFill>
              </a:ln>
              <a:solidFill>
                <a:srgbClr val="FF3300"/>
              </a:solidFill>
            </a:endParaRPr>
          </a:p>
        </p:txBody>
      </p:sp>
      <p:pic>
        <p:nvPicPr>
          <p:cNvPr id="14337" name="Picture 6" descr="C:\Documents and Settings\AJAY\Local Settings\Temporary Internet Files\Content.Word\KSH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3733800" cy="27427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338" name="Picture 9" descr="C:\Documents and Settings\AJAY\Local Settings\Temporary Internet Files\Content.Word\KT.BMP"/>
          <p:cNvPicPr>
            <a:picLocks noChangeAspect="1" noChangeArrowheads="1"/>
          </p:cNvPicPr>
          <p:nvPr/>
        </p:nvPicPr>
        <p:blipFill>
          <a:blip r:embed="rId3"/>
          <a:srcRect r="10928" b="12202"/>
          <a:stretch>
            <a:fillRect/>
          </a:stretch>
        </p:blipFill>
        <p:spPr bwMode="auto">
          <a:xfrm>
            <a:off x="4724400" y="1371600"/>
            <a:ext cx="363855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339" name="Picture 4" descr="C:\Documents and Settings\AJAY\Desktop\Purnea pls.bmp"/>
          <p:cNvPicPr>
            <a:picLocks noChangeAspect="1" noChangeArrowheads="1"/>
          </p:cNvPicPr>
          <p:nvPr/>
        </p:nvPicPr>
        <p:blipFill>
          <a:blip r:embed="rId4"/>
          <a:srcRect r="72740" b="59892"/>
          <a:stretch>
            <a:fillRect/>
          </a:stretch>
        </p:blipFill>
        <p:spPr bwMode="auto">
          <a:xfrm>
            <a:off x="2743200" y="3886200"/>
            <a:ext cx="32766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CC00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Rice seeds Production and distribution </a:t>
            </a:r>
            <a:r>
              <a:rPr lang="en-US" sz="3200" b="1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Flow map of Bihar</a:t>
            </a:r>
            <a:endParaRPr lang="en-US" sz="3200" b="1" dirty="0">
              <a:ln w="9000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381000" y="1143000"/>
            <a:ext cx="8305946" cy="5543381"/>
            <a:chOff x="378" y="1980"/>
            <a:chExt cx="11097" cy="12030"/>
          </a:xfrm>
        </p:grpSpPr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4552" y="1980"/>
              <a:ext cx="998" cy="5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BAU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9133" y="1980"/>
              <a:ext cx="1023" cy="4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RAU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6390" y="1980"/>
              <a:ext cx="1440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ICAR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2189" y="2972"/>
              <a:ext cx="1980" cy="1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Research station in other states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690" y="4129"/>
              <a:ext cx="1440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NSC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8820" y="5010"/>
              <a:ext cx="1440" cy="6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BRBN Ltd.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6465" y="4956"/>
              <a:ext cx="1710" cy="6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RAU Farms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660" y="8640"/>
              <a:ext cx="1440" cy="6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Farmers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3210" y="8985"/>
              <a:ext cx="1650" cy="7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KVK Campus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4950" y="4956"/>
              <a:ext cx="1065" cy="6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SMF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5085" y="9765"/>
              <a:ext cx="1905" cy="1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RAU Marketing Network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5760" y="7470"/>
              <a:ext cx="3420" cy="6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         Farmers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9330" y="8205"/>
              <a:ext cx="1440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BRBN Ltd.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7606" y="13390"/>
              <a:ext cx="3480" cy="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Authorized Dealers/Distributers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10365" y="10380"/>
              <a:ext cx="1110" cy="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Storage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6690" y="10909"/>
              <a:ext cx="1265" cy="8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KVK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1" name="Oval 29"/>
            <p:cNvSpPr>
              <a:spLocks noChangeArrowheads="1"/>
            </p:cNvSpPr>
            <p:nvPr/>
          </p:nvSpPr>
          <p:spPr bwMode="auto">
            <a:xfrm>
              <a:off x="4560" y="2970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2" name="Oval 30"/>
            <p:cNvSpPr>
              <a:spLocks noChangeArrowheads="1"/>
            </p:cNvSpPr>
            <p:nvPr/>
          </p:nvSpPr>
          <p:spPr bwMode="auto">
            <a:xfrm>
              <a:off x="9180" y="3015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3" name="Oval 31"/>
            <p:cNvSpPr>
              <a:spLocks noChangeArrowheads="1"/>
            </p:cNvSpPr>
            <p:nvPr/>
          </p:nvSpPr>
          <p:spPr bwMode="auto">
            <a:xfrm>
              <a:off x="6765" y="2970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4" name="Oval 32"/>
            <p:cNvSpPr>
              <a:spLocks noChangeArrowheads="1"/>
            </p:cNvSpPr>
            <p:nvPr/>
          </p:nvSpPr>
          <p:spPr bwMode="auto">
            <a:xfrm>
              <a:off x="960" y="3045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870" y="5122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FS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378" y="6279"/>
              <a:ext cx="2240" cy="9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Contract Seed Growers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>
              <a:off x="870" y="7365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CS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auto">
            <a:xfrm>
              <a:off x="8565" y="5895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RS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auto">
            <a:xfrm>
              <a:off x="6975" y="5895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FS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auto">
            <a:xfrm>
              <a:off x="4920" y="5940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FS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auto">
            <a:xfrm>
              <a:off x="9705" y="5865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FS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2" name="Oval 40"/>
            <p:cNvSpPr>
              <a:spLocks noChangeArrowheads="1"/>
            </p:cNvSpPr>
            <p:nvPr/>
          </p:nvSpPr>
          <p:spPr bwMode="auto">
            <a:xfrm>
              <a:off x="9630" y="9015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CS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3" name="AutoShape 41"/>
            <p:cNvSpPr>
              <a:spLocks noChangeArrowheads="1"/>
            </p:cNvSpPr>
            <p:nvPr/>
          </p:nvSpPr>
          <p:spPr bwMode="auto">
            <a:xfrm>
              <a:off x="8523" y="10413"/>
              <a:ext cx="1770" cy="2812"/>
            </a:xfrm>
            <a:prstGeom prst="triangle">
              <a:avLst>
                <a:gd name="adj" fmla="val 4745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BRBN Sales Centre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4" name="Oval 42"/>
            <p:cNvSpPr>
              <a:spLocks noChangeArrowheads="1"/>
            </p:cNvSpPr>
            <p:nvPr/>
          </p:nvSpPr>
          <p:spPr bwMode="auto">
            <a:xfrm>
              <a:off x="6885" y="8475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CS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5" name="AutoShape 43"/>
            <p:cNvSpPr>
              <a:spLocks noChangeArrowheads="1"/>
            </p:cNvSpPr>
            <p:nvPr/>
          </p:nvSpPr>
          <p:spPr bwMode="auto">
            <a:xfrm>
              <a:off x="3435" y="6775"/>
              <a:ext cx="1335" cy="127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SVP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3356" name="AutoShape 44"/>
            <p:cNvCxnSpPr>
              <a:cxnSpLocks noChangeShapeType="1"/>
            </p:cNvCxnSpPr>
            <p:nvPr/>
          </p:nvCxnSpPr>
          <p:spPr bwMode="auto">
            <a:xfrm>
              <a:off x="4950" y="2565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57" name="AutoShape 45"/>
            <p:cNvCxnSpPr>
              <a:cxnSpLocks noChangeShapeType="1"/>
            </p:cNvCxnSpPr>
            <p:nvPr/>
          </p:nvCxnSpPr>
          <p:spPr bwMode="auto">
            <a:xfrm>
              <a:off x="9630" y="2490"/>
              <a:ext cx="0" cy="5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58" name="AutoShape 46"/>
            <p:cNvCxnSpPr>
              <a:cxnSpLocks noChangeShapeType="1"/>
            </p:cNvCxnSpPr>
            <p:nvPr/>
          </p:nvCxnSpPr>
          <p:spPr bwMode="auto">
            <a:xfrm>
              <a:off x="7155" y="2535"/>
              <a:ext cx="1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59" name="AutoShape 47"/>
            <p:cNvCxnSpPr>
              <a:cxnSpLocks noChangeShapeType="1"/>
            </p:cNvCxnSpPr>
            <p:nvPr/>
          </p:nvCxnSpPr>
          <p:spPr bwMode="auto">
            <a:xfrm>
              <a:off x="4950" y="3930"/>
              <a:ext cx="47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60" name="AutoShape 48"/>
            <p:cNvCxnSpPr>
              <a:cxnSpLocks noChangeShapeType="1"/>
            </p:cNvCxnSpPr>
            <p:nvPr/>
          </p:nvCxnSpPr>
          <p:spPr bwMode="auto">
            <a:xfrm>
              <a:off x="4950" y="3690"/>
              <a:ext cx="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61" name="AutoShape 49"/>
            <p:cNvCxnSpPr>
              <a:cxnSpLocks noChangeShapeType="1"/>
            </p:cNvCxnSpPr>
            <p:nvPr/>
          </p:nvCxnSpPr>
          <p:spPr bwMode="auto">
            <a:xfrm>
              <a:off x="9705" y="3690"/>
              <a:ext cx="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63" name="AutoShape 51"/>
            <p:cNvCxnSpPr>
              <a:cxnSpLocks noChangeShapeType="1"/>
            </p:cNvCxnSpPr>
            <p:nvPr/>
          </p:nvCxnSpPr>
          <p:spPr bwMode="auto">
            <a:xfrm rot="5400000">
              <a:off x="1099" y="3900"/>
              <a:ext cx="555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64" name="AutoShape 52"/>
            <p:cNvCxnSpPr>
              <a:cxnSpLocks noChangeShapeType="1"/>
            </p:cNvCxnSpPr>
            <p:nvPr/>
          </p:nvCxnSpPr>
          <p:spPr bwMode="auto">
            <a:xfrm>
              <a:off x="1320" y="6810"/>
              <a:ext cx="0" cy="5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65" name="AutoShape 53"/>
            <p:cNvCxnSpPr>
              <a:cxnSpLocks noChangeShapeType="1"/>
            </p:cNvCxnSpPr>
            <p:nvPr/>
          </p:nvCxnSpPr>
          <p:spPr bwMode="auto">
            <a:xfrm>
              <a:off x="1320" y="5730"/>
              <a:ext cx="1" cy="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66" name="AutoShape 54"/>
            <p:cNvCxnSpPr>
              <a:cxnSpLocks noChangeShapeType="1"/>
            </p:cNvCxnSpPr>
            <p:nvPr/>
          </p:nvCxnSpPr>
          <p:spPr bwMode="auto">
            <a:xfrm>
              <a:off x="1320" y="4665"/>
              <a:ext cx="0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67" name="AutoShape 55"/>
            <p:cNvCxnSpPr>
              <a:cxnSpLocks noChangeShapeType="1"/>
            </p:cNvCxnSpPr>
            <p:nvPr/>
          </p:nvCxnSpPr>
          <p:spPr bwMode="auto">
            <a:xfrm>
              <a:off x="1320" y="8085"/>
              <a:ext cx="0" cy="5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68" name="AutoShape 56"/>
            <p:cNvCxnSpPr>
              <a:cxnSpLocks noChangeShapeType="1"/>
            </p:cNvCxnSpPr>
            <p:nvPr/>
          </p:nvCxnSpPr>
          <p:spPr bwMode="auto">
            <a:xfrm flipH="1">
              <a:off x="1800" y="3390"/>
              <a:ext cx="37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69" name="AutoShape 57"/>
            <p:cNvCxnSpPr>
              <a:cxnSpLocks noChangeShapeType="1"/>
            </p:cNvCxnSpPr>
            <p:nvPr/>
          </p:nvCxnSpPr>
          <p:spPr bwMode="auto">
            <a:xfrm rot="5400000">
              <a:off x="6538" y="4295"/>
              <a:ext cx="1323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0" name="AutoShape 58"/>
            <p:cNvCxnSpPr>
              <a:cxnSpLocks noChangeShapeType="1"/>
            </p:cNvCxnSpPr>
            <p:nvPr/>
          </p:nvCxnSpPr>
          <p:spPr bwMode="auto">
            <a:xfrm>
              <a:off x="4110" y="5783"/>
              <a:ext cx="1" cy="9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71" name="AutoShape 59"/>
            <p:cNvCxnSpPr>
              <a:cxnSpLocks noChangeShapeType="1"/>
            </p:cNvCxnSpPr>
            <p:nvPr/>
          </p:nvCxnSpPr>
          <p:spPr bwMode="auto">
            <a:xfrm flipV="1">
              <a:off x="9060" y="5574"/>
              <a:ext cx="1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72" name="AutoShape 60"/>
            <p:cNvCxnSpPr>
              <a:cxnSpLocks noChangeShapeType="1"/>
              <a:stCxn id="13331" idx="2"/>
            </p:cNvCxnSpPr>
            <p:nvPr/>
          </p:nvCxnSpPr>
          <p:spPr bwMode="auto">
            <a:xfrm rot="16200000" flipH="1">
              <a:off x="7212" y="5727"/>
              <a:ext cx="307" cy="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73" name="AutoShape 61"/>
            <p:cNvCxnSpPr>
              <a:cxnSpLocks noChangeShapeType="1"/>
              <a:stCxn id="13334" idx="2"/>
            </p:cNvCxnSpPr>
            <p:nvPr/>
          </p:nvCxnSpPr>
          <p:spPr bwMode="auto">
            <a:xfrm rot="5400000">
              <a:off x="5288" y="5745"/>
              <a:ext cx="322" cy="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74" name="AutoShape 62"/>
            <p:cNvCxnSpPr>
              <a:cxnSpLocks noChangeShapeType="1"/>
            </p:cNvCxnSpPr>
            <p:nvPr/>
          </p:nvCxnSpPr>
          <p:spPr bwMode="auto">
            <a:xfrm>
              <a:off x="10066" y="5355"/>
              <a:ext cx="0" cy="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5" name="AutoShape 63"/>
            <p:cNvCxnSpPr>
              <a:cxnSpLocks noChangeShapeType="1"/>
            </p:cNvCxnSpPr>
            <p:nvPr/>
          </p:nvCxnSpPr>
          <p:spPr bwMode="auto">
            <a:xfrm>
              <a:off x="5190" y="4725"/>
              <a:ext cx="43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6" name="AutoShape 64"/>
            <p:cNvCxnSpPr>
              <a:cxnSpLocks noChangeShapeType="1"/>
            </p:cNvCxnSpPr>
            <p:nvPr/>
          </p:nvCxnSpPr>
          <p:spPr bwMode="auto">
            <a:xfrm>
              <a:off x="9510" y="4725"/>
              <a:ext cx="1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7" name="AutoShape 65"/>
            <p:cNvCxnSpPr>
              <a:cxnSpLocks noChangeShapeType="1"/>
            </p:cNvCxnSpPr>
            <p:nvPr/>
          </p:nvCxnSpPr>
          <p:spPr bwMode="auto">
            <a:xfrm>
              <a:off x="5190" y="4725"/>
              <a:ext cx="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8" name="AutoShape 66"/>
            <p:cNvCxnSpPr>
              <a:cxnSpLocks noChangeShapeType="1"/>
            </p:cNvCxnSpPr>
            <p:nvPr/>
          </p:nvCxnSpPr>
          <p:spPr bwMode="auto">
            <a:xfrm>
              <a:off x="5310" y="7066"/>
              <a:ext cx="220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9" name="AutoShape 67"/>
            <p:cNvCxnSpPr>
              <a:cxnSpLocks noChangeShapeType="1"/>
            </p:cNvCxnSpPr>
            <p:nvPr/>
          </p:nvCxnSpPr>
          <p:spPr bwMode="auto">
            <a:xfrm>
              <a:off x="5311" y="6615"/>
              <a:ext cx="0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0" name="AutoShape 68"/>
            <p:cNvCxnSpPr>
              <a:cxnSpLocks noChangeShapeType="1"/>
            </p:cNvCxnSpPr>
            <p:nvPr/>
          </p:nvCxnSpPr>
          <p:spPr bwMode="auto">
            <a:xfrm>
              <a:off x="6510" y="7066"/>
              <a:ext cx="0" cy="4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1" name="AutoShape 69"/>
            <p:cNvCxnSpPr>
              <a:cxnSpLocks noChangeShapeType="1"/>
            </p:cNvCxnSpPr>
            <p:nvPr/>
          </p:nvCxnSpPr>
          <p:spPr bwMode="auto">
            <a:xfrm>
              <a:off x="7515" y="6615"/>
              <a:ext cx="0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2" name="AutoShape 70"/>
            <p:cNvCxnSpPr>
              <a:cxnSpLocks noChangeShapeType="1"/>
            </p:cNvCxnSpPr>
            <p:nvPr/>
          </p:nvCxnSpPr>
          <p:spPr bwMode="auto">
            <a:xfrm>
              <a:off x="7335" y="7905"/>
              <a:ext cx="0" cy="5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83" name="AutoShape 71"/>
            <p:cNvCxnSpPr>
              <a:cxnSpLocks noChangeShapeType="1"/>
            </p:cNvCxnSpPr>
            <p:nvPr/>
          </p:nvCxnSpPr>
          <p:spPr bwMode="auto">
            <a:xfrm>
              <a:off x="8925" y="6615"/>
              <a:ext cx="0" cy="8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4" name="AutoShape 72"/>
            <p:cNvCxnSpPr>
              <a:cxnSpLocks noChangeShapeType="1"/>
            </p:cNvCxnSpPr>
            <p:nvPr/>
          </p:nvCxnSpPr>
          <p:spPr bwMode="auto">
            <a:xfrm>
              <a:off x="10066" y="6585"/>
              <a:ext cx="0" cy="16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85" name="AutoShape 73"/>
            <p:cNvCxnSpPr>
              <a:cxnSpLocks noChangeShapeType="1"/>
            </p:cNvCxnSpPr>
            <p:nvPr/>
          </p:nvCxnSpPr>
          <p:spPr bwMode="auto">
            <a:xfrm>
              <a:off x="10067" y="8565"/>
              <a:ext cx="0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6" name="AutoShape 74"/>
            <p:cNvCxnSpPr>
              <a:cxnSpLocks noChangeShapeType="1"/>
            </p:cNvCxnSpPr>
            <p:nvPr/>
          </p:nvCxnSpPr>
          <p:spPr bwMode="auto">
            <a:xfrm>
              <a:off x="6150" y="9420"/>
              <a:ext cx="118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7" name="AutoShape 75"/>
            <p:cNvCxnSpPr>
              <a:cxnSpLocks noChangeShapeType="1"/>
            </p:cNvCxnSpPr>
            <p:nvPr/>
          </p:nvCxnSpPr>
          <p:spPr bwMode="auto">
            <a:xfrm flipH="1">
              <a:off x="10066" y="9735"/>
              <a:ext cx="1" cy="3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8" name="AutoShape 76"/>
            <p:cNvCxnSpPr>
              <a:cxnSpLocks noChangeShapeType="1"/>
            </p:cNvCxnSpPr>
            <p:nvPr/>
          </p:nvCxnSpPr>
          <p:spPr bwMode="auto">
            <a:xfrm>
              <a:off x="1320" y="5730"/>
              <a:ext cx="40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9" name="AutoShape 77"/>
            <p:cNvCxnSpPr>
              <a:cxnSpLocks noChangeShapeType="1"/>
            </p:cNvCxnSpPr>
            <p:nvPr/>
          </p:nvCxnSpPr>
          <p:spPr bwMode="auto">
            <a:xfrm>
              <a:off x="9330" y="10035"/>
              <a:ext cx="193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90" name="AutoShape 78"/>
            <p:cNvCxnSpPr>
              <a:cxnSpLocks noChangeShapeType="1"/>
            </p:cNvCxnSpPr>
            <p:nvPr/>
          </p:nvCxnSpPr>
          <p:spPr bwMode="auto">
            <a:xfrm>
              <a:off x="6150" y="9421"/>
              <a:ext cx="1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91" name="AutoShape 79"/>
            <p:cNvCxnSpPr>
              <a:cxnSpLocks noChangeShapeType="1"/>
            </p:cNvCxnSpPr>
            <p:nvPr/>
          </p:nvCxnSpPr>
          <p:spPr bwMode="auto">
            <a:xfrm>
              <a:off x="7334" y="9421"/>
              <a:ext cx="1" cy="13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92" name="AutoShape 80"/>
            <p:cNvCxnSpPr>
              <a:cxnSpLocks noChangeShapeType="1"/>
            </p:cNvCxnSpPr>
            <p:nvPr/>
          </p:nvCxnSpPr>
          <p:spPr bwMode="auto">
            <a:xfrm>
              <a:off x="7172" y="9195"/>
              <a:ext cx="0" cy="2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3393" name="Oval 81"/>
            <p:cNvSpPr>
              <a:spLocks noChangeArrowheads="1"/>
            </p:cNvSpPr>
            <p:nvPr/>
          </p:nvSpPr>
          <p:spPr bwMode="auto">
            <a:xfrm>
              <a:off x="3622" y="9975"/>
              <a:ext cx="85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CS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3394" name="AutoShape 82"/>
            <p:cNvCxnSpPr>
              <a:cxnSpLocks noChangeShapeType="1"/>
              <a:endCxn id="13333" idx="0"/>
            </p:cNvCxnSpPr>
            <p:nvPr/>
          </p:nvCxnSpPr>
          <p:spPr bwMode="auto">
            <a:xfrm rot="5400000">
              <a:off x="3607" y="8526"/>
              <a:ext cx="886" cy="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95" name="AutoShape 83"/>
            <p:cNvCxnSpPr>
              <a:cxnSpLocks noChangeShapeType="1"/>
            </p:cNvCxnSpPr>
            <p:nvPr/>
          </p:nvCxnSpPr>
          <p:spPr bwMode="auto">
            <a:xfrm>
              <a:off x="4065" y="9421"/>
              <a:ext cx="0" cy="5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96" name="AutoShape 84"/>
            <p:cNvCxnSpPr>
              <a:cxnSpLocks noChangeShapeType="1"/>
            </p:cNvCxnSpPr>
            <p:nvPr/>
          </p:nvCxnSpPr>
          <p:spPr bwMode="auto">
            <a:xfrm>
              <a:off x="11265" y="10036"/>
              <a:ext cx="1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97" name="AutoShape 85"/>
            <p:cNvCxnSpPr>
              <a:cxnSpLocks noChangeShapeType="1"/>
            </p:cNvCxnSpPr>
            <p:nvPr/>
          </p:nvCxnSpPr>
          <p:spPr bwMode="auto">
            <a:xfrm>
              <a:off x="9329" y="10035"/>
              <a:ext cx="1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98" name="AutoShape 86"/>
            <p:cNvCxnSpPr>
              <a:cxnSpLocks noChangeShapeType="1"/>
            </p:cNvCxnSpPr>
            <p:nvPr/>
          </p:nvCxnSpPr>
          <p:spPr bwMode="auto">
            <a:xfrm>
              <a:off x="9330" y="12894"/>
              <a:ext cx="0" cy="5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6000" b="1" cap="none" dirty="0" smtClean="0">
                <a:ln w="31550" cmpd="sng">
                  <a:solidFill>
                    <a:srgbClr val="92D050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larendon Extended" pitchFamily="18" charset="0"/>
              </a:rPr>
              <a:t>S U R V E Y</a:t>
            </a:r>
            <a:endParaRPr lang="en-US" sz="6000" b="1" cap="none" dirty="0">
              <a:ln w="31550" cmpd="sng">
                <a:solidFill>
                  <a:srgbClr val="92D050"/>
                </a:solidFill>
                <a:prstDash val="solid"/>
              </a:ln>
              <a:solidFill>
                <a:srgbClr val="FF3399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larendon Extende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153400" cy="38862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33600"/>
                <a:gridCol w="2362200"/>
                <a:gridCol w="3657600"/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District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Block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Panchyat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/Village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Purnea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Dagarua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Dagarua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Baisi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Baisi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 (Market)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Katihar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Korha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Bishanpur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Kishanganj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Kishanganj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Chaklaghat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 ,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Faringora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Poor Richard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Poor Richard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905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STAKEHOLDERS</a:t>
            </a:r>
            <a:endParaRPr lang="en-US" sz="6000" b="1" dirty="0">
              <a:ln w="190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799"/>
          </a:xfr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Seed Grower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Seed Trader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Farmers (Cultivators)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BRBN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Deptt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Of Agriculture, Bihar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KVK, SAUs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endParaRPr lang="en-US" sz="4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cap="none" dirty="0" smtClean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VARIETAL PICTURE (HYV)</a:t>
            </a:r>
            <a:endParaRPr lang="en-US" sz="4800" b="1" cap="none" dirty="0">
              <a:ln w="18000">
                <a:solidFill>
                  <a:srgbClr val="0066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638800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Upland–Med-Upland</a:t>
            </a:r>
            <a:r>
              <a:rPr lang="en-US" sz="2800" dirty="0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Turanta</a:t>
            </a:r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Prabhat</a:t>
            </a:r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Richharia</a:t>
            </a:r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Dhan</a:t>
            </a:r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                                        </a:t>
            </a:r>
            <a:r>
              <a:rPr lang="en-US" sz="2400" dirty="0" err="1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Lakshmi</a:t>
            </a:r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Sahbhagi</a:t>
            </a:r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  <a:cs typeface="Times New Roman" pitchFamily="18" charset="0"/>
              </a:rPr>
              <a:t>, Saket-4</a:t>
            </a:r>
            <a:endParaRPr lang="en-US" sz="2800" dirty="0" smtClean="0">
              <a:solidFill>
                <a:srgbClr val="FF0000"/>
              </a:solidFill>
              <a:latin typeface="Tw Cen MT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u="sng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Medium Land</a:t>
            </a:r>
            <a:r>
              <a:rPr lang="en-US" sz="2800" b="1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BPT 5204, </a:t>
            </a:r>
            <a:r>
              <a:rPr lang="en-US" sz="2400" dirty="0" err="1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Rajendra</a:t>
            </a:r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Shweta</a:t>
            </a:r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Sabourshree</a:t>
            </a:r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,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                           BR-9, BR-10, BR-11 (BR=</a:t>
            </a:r>
            <a:r>
              <a:rPr lang="en-US" sz="2400" dirty="0" err="1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Bangla</a:t>
            </a:r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 Rice), IR-64,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  <a:cs typeface="Times New Roman" pitchFamily="18" charset="0"/>
              </a:rPr>
              <a:t>                           IR- 4094.</a:t>
            </a:r>
            <a:endParaRPr lang="en-US" sz="2800" dirty="0" smtClean="0">
              <a:solidFill>
                <a:srgbClr val="0000FF"/>
              </a:solidFill>
              <a:latin typeface="Tw Cen MT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u="sng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Medium Lowland</a:t>
            </a:r>
            <a:r>
              <a:rPr lang="en-US" sz="2800" b="1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Rajendra</a:t>
            </a:r>
            <a:r>
              <a:rPr lang="en-US" sz="2400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Mahsuri</a:t>
            </a:r>
            <a:r>
              <a:rPr lang="en-US" sz="2400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, MTU 7029, </a:t>
            </a:r>
            <a:r>
              <a:rPr lang="en-US" sz="2400" dirty="0" err="1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Swarna</a:t>
            </a:r>
            <a:r>
              <a:rPr lang="en-US" sz="2400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                                 Sub-1, </a:t>
            </a:r>
            <a:r>
              <a:rPr lang="en-US" sz="2400" dirty="0" err="1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Ranjeet</a:t>
            </a:r>
            <a:r>
              <a:rPr lang="en-US" sz="2400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Pankaj</a:t>
            </a:r>
            <a:r>
              <a:rPr lang="en-US" sz="2400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Ganga</a:t>
            </a:r>
            <a:r>
              <a:rPr lang="en-US" sz="2400" dirty="0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latin typeface="Tw Cen MT" pitchFamily="34" charset="0"/>
                <a:cs typeface="Times New Roman" pitchFamily="18" charset="0"/>
              </a:rPr>
              <a:t>Godawari</a:t>
            </a:r>
            <a:endParaRPr lang="en-US" sz="2400" dirty="0" smtClean="0">
              <a:solidFill>
                <a:srgbClr val="008000"/>
              </a:solidFill>
              <a:latin typeface="Tw Cen MT" pitchFamily="34" charset="0"/>
              <a:cs typeface="Times New Roman" pitchFamily="18" charset="0"/>
            </a:endParaRPr>
          </a:p>
          <a:p>
            <a:pPr algn="just">
              <a:buNone/>
            </a:pPr>
            <a:endParaRPr lang="en-US" sz="1000" dirty="0" smtClean="0">
              <a:solidFill>
                <a:srgbClr val="008000"/>
              </a:solidFill>
              <a:latin typeface="Tw Cen MT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u="sng" dirty="0" smtClean="0">
                <a:solidFill>
                  <a:srgbClr val="8A0000"/>
                </a:solidFill>
                <a:latin typeface="Tw Cen MT" pitchFamily="34" charset="0"/>
                <a:cs typeface="Times New Roman" pitchFamily="18" charset="0"/>
              </a:rPr>
              <a:t>Deep Water</a:t>
            </a:r>
            <a:r>
              <a:rPr lang="en-US" sz="2800" b="1" dirty="0" smtClean="0">
                <a:solidFill>
                  <a:srgbClr val="8A0000"/>
                </a:solidFill>
                <a:latin typeface="Tw Cen MT" pitchFamily="34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8A0000"/>
                </a:solidFill>
                <a:latin typeface="Tw Cen MT" pitchFamily="34" charset="0"/>
                <a:cs typeface="Times New Roman" pitchFamily="18" charset="0"/>
              </a:rPr>
              <a:t>:  </a:t>
            </a:r>
            <a:r>
              <a:rPr lang="en-US" sz="2400" dirty="0" err="1" smtClean="0">
                <a:solidFill>
                  <a:srgbClr val="8A0000"/>
                </a:solidFill>
                <a:latin typeface="Tw Cen MT" pitchFamily="34" charset="0"/>
                <a:cs typeface="Times New Roman" pitchFamily="18" charset="0"/>
              </a:rPr>
              <a:t>Janaki</a:t>
            </a:r>
            <a:r>
              <a:rPr lang="en-US" sz="2400" dirty="0" smtClean="0">
                <a:solidFill>
                  <a:srgbClr val="8A0000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8A0000"/>
                </a:solidFill>
                <a:latin typeface="Tw Cen MT" pitchFamily="34" charset="0"/>
                <a:cs typeface="Times New Roman" pitchFamily="18" charset="0"/>
              </a:rPr>
              <a:t>Sudha</a:t>
            </a:r>
            <a:r>
              <a:rPr lang="en-US" sz="2400" dirty="0" smtClean="0">
                <a:solidFill>
                  <a:srgbClr val="8A0000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8A0000"/>
                </a:solidFill>
                <a:latin typeface="Tw Cen MT" pitchFamily="34" charset="0"/>
                <a:cs typeface="Times New Roman" pitchFamily="18" charset="0"/>
              </a:rPr>
              <a:t>Vaidehi</a:t>
            </a:r>
            <a:r>
              <a:rPr lang="en-US" sz="2400" dirty="0" smtClean="0">
                <a:solidFill>
                  <a:srgbClr val="8A0000"/>
                </a:solidFill>
                <a:latin typeface="Tw Cen MT" pitchFamily="34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8A0000"/>
              </a:solidFill>
              <a:latin typeface="Tw Cen MT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u="sng" dirty="0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Bora Rice</a:t>
            </a:r>
            <a:r>
              <a:rPr lang="en-US" sz="2800" b="1" dirty="0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:  </a:t>
            </a:r>
            <a:r>
              <a:rPr lang="en-US" sz="2400" dirty="0" err="1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Gautan</a:t>
            </a:r>
            <a:r>
              <a:rPr lang="en-US" sz="2400" dirty="0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Prabhat</a:t>
            </a:r>
            <a:r>
              <a:rPr lang="en-US" sz="2400" dirty="0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Richharia</a:t>
            </a:r>
            <a:r>
              <a:rPr lang="en-US" sz="2400" dirty="0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CC0099"/>
                </a:solidFill>
                <a:latin typeface="Tw Cen MT" pitchFamily="34" charset="0"/>
                <a:cs typeface="Times New Roman" pitchFamily="18" charset="0"/>
              </a:rPr>
              <a:t>Dhanlakshmi</a:t>
            </a:r>
            <a:endParaRPr lang="en-US" sz="2400" dirty="0" smtClean="0">
              <a:solidFill>
                <a:srgbClr val="CC0099"/>
              </a:solidFill>
              <a:latin typeface="Tw Cen MT" pitchFamily="34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 smtClean="0">
              <a:solidFill>
                <a:srgbClr val="CC0099"/>
              </a:solidFill>
              <a:latin typeface="Tw Cen MT" pitchFamily="34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u="sng" dirty="0" smtClean="0">
                <a:solidFill>
                  <a:srgbClr val="00B0F0"/>
                </a:solidFill>
                <a:latin typeface="Tw Cen MT" pitchFamily="34" charset="0"/>
                <a:cs typeface="Times New Roman" pitchFamily="18" charset="0"/>
              </a:rPr>
              <a:t>HYBRID (</a:t>
            </a:r>
            <a:r>
              <a:rPr lang="en-US" sz="2800" b="1" u="sng" dirty="0" err="1" smtClean="0">
                <a:solidFill>
                  <a:srgbClr val="00B0F0"/>
                </a:solidFill>
                <a:latin typeface="Tw Cen MT" pitchFamily="34" charset="0"/>
                <a:cs typeface="Times New Roman" pitchFamily="18" charset="0"/>
              </a:rPr>
              <a:t>Hy</a:t>
            </a:r>
            <a:r>
              <a:rPr lang="en-US" sz="2800" b="1" u="sng" dirty="0" smtClean="0">
                <a:solidFill>
                  <a:srgbClr val="00B0F0"/>
                </a:solidFill>
                <a:latin typeface="Tw Cen MT" pitchFamily="34" charset="0"/>
                <a:cs typeface="Times New Roman" pitchFamily="18" charset="0"/>
              </a:rPr>
              <a:t>) RICE</a:t>
            </a:r>
            <a:r>
              <a:rPr lang="en-US" sz="2800" b="1" dirty="0" smtClean="0">
                <a:solidFill>
                  <a:srgbClr val="00B0F0"/>
                </a:solidFill>
                <a:latin typeface="Tw Cen MT" pitchFamily="34" charset="0"/>
                <a:cs typeface="Times New Roman" pitchFamily="18" charset="0"/>
              </a:rPr>
              <a:t> : </a:t>
            </a:r>
            <a:r>
              <a:rPr lang="en-US" sz="2400" b="1" dirty="0" smtClean="0">
                <a:solidFill>
                  <a:srgbClr val="00B0F0"/>
                </a:solidFill>
                <a:latin typeface="Tw Cen MT" pitchFamily="34" charset="0"/>
                <a:cs typeface="Times New Roman" pitchFamily="18" charset="0"/>
              </a:rPr>
              <a:t>PHB-71, PRH-10, A-6444</a:t>
            </a:r>
            <a:endParaRPr lang="en-US" sz="2400" b="1" u="sng" dirty="0">
              <a:solidFill>
                <a:srgbClr val="00B0F0"/>
              </a:solidFill>
              <a:latin typeface="Tw Cen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430</TotalTime>
  <Words>835</Words>
  <Application>Microsoft Office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sWAGATAM</vt:lpstr>
      <vt:lpstr> ‘RISTE’ PROJECT Addressing Barriers to Rice Seeds Trade between India &amp; Bangladesh </vt:lpstr>
      <vt:lpstr>S E E D S</vt:lpstr>
      <vt:lpstr>Map of Bihar</vt:lpstr>
      <vt:lpstr>Targeted Districts </vt:lpstr>
      <vt:lpstr>Rice seeds Production and distribution Flow map of Bihar</vt:lpstr>
      <vt:lpstr>S U R V E Y</vt:lpstr>
      <vt:lpstr>STAKEHOLDERS</vt:lpstr>
      <vt:lpstr>VARIETAL PICTURE (HYV)</vt:lpstr>
      <vt:lpstr>Private Seed Companies (Dealing in Rice Seeds) Working in BIHAR</vt:lpstr>
      <vt:lpstr>State Level workshop (27.11.2013)</vt:lpstr>
      <vt:lpstr>Rapport with the print &amp; electronic media</vt:lpstr>
      <vt:lpstr>Organization of Discussion Seminar</vt:lpstr>
      <vt:lpstr>Future Planning</vt:lpstr>
      <vt:lpstr>Future Planning</vt:lpstr>
      <vt:lpstr>Future Planning</vt:lpstr>
      <vt:lpstr>POTENTIAL  ACTIVITIES  FOR EXTENSION  PERIOD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W A G A T A M</dc:title>
  <dc:creator>OFFICE</dc:creator>
  <cp:lastModifiedBy>SEWA KENDRA</cp:lastModifiedBy>
  <cp:revision>93</cp:revision>
  <dcterms:created xsi:type="dcterms:W3CDTF">2014-07-14T09:17:23Z</dcterms:created>
  <dcterms:modified xsi:type="dcterms:W3CDTF">2014-07-16T10:46:14Z</dcterms:modified>
</cp:coreProperties>
</file>