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7" r:id="rId3"/>
    <p:sldMasterId id="2147483690" r:id="rId4"/>
  </p:sldMasterIdLst>
  <p:handoutMasterIdLst>
    <p:handoutMasterId r:id="rId34"/>
  </p:handoutMasterIdLst>
  <p:sldIdLst>
    <p:sldId id="256" r:id="rId5"/>
    <p:sldId id="259" r:id="rId6"/>
    <p:sldId id="257" r:id="rId7"/>
    <p:sldId id="258" r:id="rId8"/>
    <p:sldId id="261" r:id="rId9"/>
    <p:sldId id="292" r:id="rId10"/>
    <p:sldId id="294" r:id="rId11"/>
    <p:sldId id="295" r:id="rId12"/>
    <p:sldId id="297" r:id="rId13"/>
    <p:sldId id="298" r:id="rId14"/>
    <p:sldId id="293" r:id="rId15"/>
    <p:sldId id="299" r:id="rId16"/>
    <p:sldId id="262" r:id="rId17"/>
    <p:sldId id="286" r:id="rId18"/>
    <p:sldId id="263" r:id="rId19"/>
    <p:sldId id="287" r:id="rId20"/>
    <p:sldId id="264" r:id="rId21"/>
    <p:sldId id="266" r:id="rId22"/>
    <p:sldId id="288" r:id="rId23"/>
    <p:sldId id="267" r:id="rId24"/>
    <p:sldId id="289" r:id="rId25"/>
    <p:sldId id="290" r:id="rId26"/>
    <p:sldId id="268" r:id="rId27"/>
    <p:sldId id="270" r:id="rId28"/>
    <p:sldId id="271" r:id="rId29"/>
    <p:sldId id="272" r:id="rId30"/>
    <p:sldId id="275" r:id="rId31"/>
    <p:sldId id="300" r:id="rId32"/>
    <p:sldId id="274" r:id="rId3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sorterViewPr>
    <p:cViewPr>
      <p:scale>
        <a:sx n="100" d="100"/>
        <a:sy n="100" d="100"/>
      </p:scale>
      <p:origin x="0" y="676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7041951-D7C6-42A5-AA3A-FBD2AB38C54A}" type="datetimeFigureOut">
              <a:rPr lang="en-IN" smtClean="0"/>
              <a:t>18-07-2014</a:t>
            </a:fld>
            <a:endParaRPr lang="en-IN"/>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D5645ED-EF2C-4756-BAFE-89693B0990E0}" type="slidenum">
              <a:rPr lang="en-IN" smtClean="0"/>
              <a:t>‹#›</a:t>
            </a:fld>
            <a:endParaRPr lang="en-IN"/>
          </a:p>
        </p:txBody>
      </p:sp>
    </p:spTree>
    <p:extLst>
      <p:ext uri="{BB962C8B-B14F-4D97-AF65-F5344CB8AC3E}">
        <p14:creationId xmlns:p14="http://schemas.microsoft.com/office/powerpoint/2010/main" val="16573255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4.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7C7DEEB-C2E9-4638-9D67-EF70DFC6C39F}" type="datetimeFigureOut">
              <a:rPr lang="en-IN" smtClean="0"/>
              <a:t>18-07-2014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DAEB46-4CD5-44E1-9E72-3D8A48C32FF6}" type="slidenum">
              <a:rPr lang="en-IN" smtClean="0"/>
              <a:t>‹#›</a:t>
            </a:fld>
            <a:endParaRPr lang="en-IN"/>
          </a:p>
        </p:txBody>
      </p:sp>
    </p:spTree>
    <p:extLst>
      <p:ext uri="{BB962C8B-B14F-4D97-AF65-F5344CB8AC3E}">
        <p14:creationId xmlns:p14="http://schemas.microsoft.com/office/powerpoint/2010/main" val="2478941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7C7DEEB-C2E9-4638-9D67-EF70DFC6C39F}" type="datetimeFigureOut">
              <a:rPr lang="en-IN" smtClean="0"/>
              <a:t>18-07-2014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DAEB46-4CD5-44E1-9E72-3D8A48C32FF6}" type="slidenum">
              <a:rPr lang="en-IN" smtClean="0"/>
              <a:t>‹#›</a:t>
            </a:fld>
            <a:endParaRPr lang="en-IN"/>
          </a:p>
        </p:txBody>
      </p:sp>
    </p:spTree>
    <p:extLst>
      <p:ext uri="{BB962C8B-B14F-4D97-AF65-F5344CB8AC3E}">
        <p14:creationId xmlns:p14="http://schemas.microsoft.com/office/powerpoint/2010/main" val="1093139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7C7DEEB-C2E9-4638-9D67-EF70DFC6C39F}" type="datetimeFigureOut">
              <a:rPr lang="en-IN" smtClean="0"/>
              <a:t>18-07-2014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DAEB46-4CD5-44E1-9E72-3D8A48C32FF6}" type="slidenum">
              <a:rPr lang="en-IN" smtClean="0"/>
              <a:t>‹#›</a:t>
            </a:fld>
            <a:endParaRPr lang="en-IN"/>
          </a:p>
        </p:txBody>
      </p:sp>
    </p:spTree>
    <p:extLst>
      <p:ext uri="{BB962C8B-B14F-4D97-AF65-F5344CB8AC3E}">
        <p14:creationId xmlns:p14="http://schemas.microsoft.com/office/powerpoint/2010/main" val="3015787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npo000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5" name="Picture 12" descr="npo000009"/>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90825" y="228600"/>
            <a:ext cx="35052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6" name="Group 21"/>
          <p:cNvGrpSpPr>
            <a:grpSpLocks/>
          </p:cNvGrpSpPr>
          <p:nvPr/>
        </p:nvGrpSpPr>
        <p:grpSpPr bwMode="auto">
          <a:xfrm>
            <a:off x="3657600" y="5181600"/>
            <a:ext cx="1828800" cy="1447800"/>
            <a:chOff x="864" y="264"/>
            <a:chExt cx="4025" cy="3609"/>
          </a:xfrm>
        </p:grpSpPr>
        <p:pic>
          <p:nvPicPr>
            <p:cNvPr id="7" name="Picture 22" descr="RICE SCIENC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4" y="264"/>
              <a:ext cx="4025" cy="3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3" descr="Earth-29"/>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319" y="2980"/>
              <a:ext cx="893" cy="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Rectangle 3"/>
          <p:cNvSpPr>
            <a:spLocks noGrp="1" noChangeArrowheads="1"/>
          </p:cNvSpPr>
          <p:nvPr>
            <p:ph type="ctrTitle"/>
          </p:nvPr>
        </p:nvSpPr>
        <p:spPr>
          <a:xfrm>
            <a:off x="685800" y="1666875"/>
            <a:ext cx="7772400" cy="1470025"/>
          </a:xfrm>
        </p:spPr>
        <p:txBody>
          <a:bodyPr/>
          <a:lstStyle>
            <a:lvl1pPr>
              <a:defRPr>
                <a:effectLst>
                  <a:outerShdw blurRad="38100" dist="38100" dir="2700000" algn="tl">
                    <a:srgbClr val="C0C0C0"/>
                  </a:outerShdw>
                </a:effectLst>
              </a:defRPr>
            </a:lvl1pPr>
          </a:lstStyle>
          <a:p>
            <a:r>
              <a:rPr lang="en-US"/>
              <a:t>Click to edit Master title style</a:t>
            </a:r>
          </a:p>
        </p:txBody>
      </p:sp>
      <p:sp>
        <p:nvSpPr>
          <p:cNvPr id="3076" name="Rectangle 4"/>
          <p:cNvSpPr>
            <a:spLocks noGrp="1" noChangeArrowheads="1"/>
          </p:cNvSpPr>
          <p:nvPr>
            <p:ph type="subTitle" idx="1"/>
          </p:nvPr>
        </p:nvSpPr>
        <p:spPr>
          <a:xfrm>
            <a:off x="1371600" y="3505200"/>
            <a:ext cx="6400800" cy="1600200"/>
          </a:xfrm>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2825201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cs typeface="Arial" charset="0"/>
              </a:defRPr>
            </a:lvl1pPr>
          </a:lstStyle>
          <a:p>
            <a:pPr>
              <a:defRPr/>
            </a:pPr>
            <a:fld id="{8F8BA664-1D1D-4F5F-908B-2291707902DB}" type="slidenum">
              <a:rPr lang="en-US"/>
              <a:pPr>
                <a:defRPr/>
              </a:pPr>
              <a:t>‹#›</a:t>
            </a:fld>
            <a:endParaRPr lang="en-US"/>
          </a:p>
        </p:txBody>
      </p:sp>
    </p:spTree>
    <p:extLst>
      <p:ext uri="{BB962C8B-B14F-4D97-AF65-F5344CB8AC3E}">
        <p14:creationId xmlns:p14="http://schemas.microsoft.com/office/powerpoint/2010/main" val="2404510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P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cs typeface="Arial" charset="0"/>
              </a:defRPr>
            </a:lvl1pPr>
          </a:lstStyle>
          <a:p>
            <a:pPr>
              <a:defRPr/>
            </a:pPr>
            <a:fld id="{915D0FD6-6FDE-4779-A501-2C0415794276}" type="slidenum">
              <a:rPr lang="en-US"/>
              <a:pPr>
                <a:defRPr/>
              </a:pPr>
              <a:t>‹#›</a:t>
            </a:fld>
            <a:endParaRPr lang="en-US"/>
          </a:p>
        </p:txBody>
      </p:sp>
    </p:spTree>
    <p:extLst>
      <p:ext uri="{BB962C8B-B14F-4D97-AF65-F5344CB8AC3E}">
        <p14:creationId xmlns:p14="http://schemas.microsoft.com/office/powerpoint/2010/main" val="1696568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sz="half" idx="1"/>
          </p:nvPr>
        </p:nvSpPr>
        <p:spPr>
          <a:xfrm>
            <a:off x="4572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Content Placeholder 3"/>
          <p:cNvSpPr>
            <a:spLocks noGrp="1"/>
          </p:cNvSpPr>
          <p:nvPr>
            <p:ph sz="half" idx="2"/>
          </p:nvPr>
        </p:nvSpPr>
        <p:spPr>
          <a:xfrm>
            <a:off x="46482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cs typeface="Arial" charset="0"/>
              </a:defRPr>
            </a:lvl1pPr>
          </a:lstStyle>
          <a:p>
            <a:pPr>
              <a:defRPr/>
            </a:pPr>
            <a:fld id="{D64856AE-07D7-43EE-9D06-D861A3E3BCD0}" type="slidenum">
              <a:rPr lang="en-US"/>
              <a:pPr>
                <a:defRPr/>
              </a:pPr>
              <a:t>‹#›</a:t>
            </a:fld>
            <a:endParaRPr lang="en-US"/>
          </a:p>
        </p:txBody>
      </p:sp>
    </p:spTree>
    <p:extLst>
      <p:ext uri="{BB962C8B-B14F-4D97-AF65-F5344CB8AC3E}">
        <p14:creationId xmlns:p14="http://schemas.microsoft.com/office/powerpoint/2010/main" val="1101592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7"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8"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9" name="Rectangle 6"/>
          <p:cNvSpPr>
            <a:spLocks noGrp="1" noChangeArrowheads="1"/>
          </p:cNvSpPr>
          <p:nvPr>
            <p:ph type="sldNum" sz="quarter" idx="12"/>
          </p:nvPr>
        </p:nvSpPr>
        <p:spPr/>
        <p:txBody>
          <a:bodyPr/>
          <a:lstStyle>
            <a:lvl1pPr>
              <a:defRPr>
                <a:cs typeface="Arial" charset="0"/>
              </a:defRPr>
            </a:lvl1pPr>
          </a:lstStyle>
          <a:p>
            <a:pPr>
              <a:defRPr/>
            </a:pPr>
            <a:fld id="{86B775E5-6FCE-48B6-A04D-F2F5ADA95088}" type="slidenum">
              <a:rPr lang="en-US"/>
              <a:pPr>
                <a:defRPr/>
              </a:pPr>
              <a:t>‹#›</a:t>
            </a:fld>
            <a:endParaRPr lang="en-US"/>
          </a:p>
        </p:txBody>
      </p:sp>
    </p:spTree>
    <p:extLst>
      <p:ext uri="{BB962C8B-B14F-4D97-AF65-F5344CB8AC3E}">
        <p14:creationId xmlns:p14="http://schemas.microsoft.com/office/powerpoint/2010/main" val="41793971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a:defRPr>
                <a:cs typeface="Arial" charset="0"/>
              </a:defRPr>
            </a:lvl1pPr>
          </a:lstStyle>
          <a:p>
            <a:pPr>
              <a:defRPr/>
            </a:pPr>
            <a:fld id="{F2696AC8-7661-4F0F-802E-45139EC2DDCB}" type="slidenum">
              <a:rPr lang="en-US"/>
              <a:pPr>
                <a:defRPr/>
              </a:pPr>
              <a:t>‹#›</a:t>
            </a:fld>
            <a:endParaRPr lang="en-US"/>
          </a:p>
        </p:txBody>
      </p:sp>
    </p:spTree>
    <p:extLst>
      <p:ext uri="{BB962C8B-B14F-4D97-AF65-F5344CB8AC3E}">
        <p14:creationId xmlns:p14="http://schemas.microsoft.com/office/powerpoint/2010/main" val="4472817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3"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4" name="Rectangle 6"/>
          <p:cNvSpPr>
            <a:spLocks noGrp="1" noChangeArrowheads="1"/>
          </p:cNvSpPr>
          <p:nvPr>
            <p:ph type="sldNum" sz="quarter" idx="12"/>
          </p:nvPr>
        </p:nvSpPr>
        <p:spPr/>
        <p:txBody>
          <a:bodyPr/>
          <a:lstStyle>
            <a:lvl1pPr>
              <a:defRPr>
                <a:cs typeface="Arial" charset="0"/>
              </a:defRPr>
            </a:lvl1pPr>
          </a:lstStyle>
          <a:p>
            <a:pPr>
              <a:defRPr/>
            </a:pPr>
            <a:fld id="{9DFC1526-6C8C-46BC-89CD-7DDE84779EBF}" type="slidenum">
              <a:rPr lang="en-US"/>
              <a:pPr>
                <a:defRPr/>
              </a:pPr>
              <a:t>‹#›</a:t>
            </a:fld>
            <a:endParaRPr lang="en-US"/>
          </a:p>
        </p:txBody>
      </p:sp>
    </p:spTree>
    <p:extLst>
      <p:ext uri="{BB962C8B-B14F-4D97-AF65-F5344CB8AC3E}">
        <p14:creationId xmlns:p14="http://schemas.microsoft.com/office/powerpoint/2010/main" val="34224127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cs typeface="Arial" charset="0"/>
              </a:defRPr>
            </a:lvl1pPr>
          </a:lstStyle>
          <a:p>
            <a:pPr>
              <a:defRPr/>
            </a:pPr>
            <a:fld id="{487C1A57-459F-4907-BE98-018F916AF2D4}" type="slidenum">
              <a:rPr lang="en-US"/>
              <a:pPr>
                <a:defRPr/>
              </a:pPr>
              <a:t>‹#›</a:t>
            </a:fld>
            <a:endParaRPr lang="en-US"/>
          </a:p>
        </p:txBody>
      </p:sp>
    </p:spTree>
    <p:extLst>
      <p:ext uri="{BB962C8B-B14F-4D97-AF65-F5344CB8AC3E}">
        <p14:creationId xmlns:p14="http://schemas.microsoft.com/office/powerpoint/2010/main" val="351000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7C7DEEB-C2E9-4638-9D67-EF70DFC6C39F}" type="datetimeFigureOut">
              <a:rPr lang="en-IN" smtClean="0"/>
              <a:t>18-07-2014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DAEB46-4CD5-44E1-9E72-3D8A48C32FF6}" type="slidenum">
              <a:rPr lang="en-IN" smtClean="0"/>
              <a:t>‹#›</a:t>
            </a:fld>
            <a:endParaRPr lang="en-IN"/>
          </a:p>
        </p:txBody>
      </p:sp>
    </p:spTree>
    <p:extLst>
      <p:ext uri="{BB962C8B-B14F-4D97-AF65-F5344CB8AC3E}">
        <p14:creationId xmlns:p14="http://schemas.microsoft.com/office/powerpoint/2010/main" val="31834282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P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PH"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cs typeface="Arial" charset="0"/>
              </a:defRPr>
            </a:lvl1pPr>
          </a:lstStyle>
          <a:p>
            <a:pPr>
              <a:defRPr/>
            </a:pPr>
            <a:fld id="{7BE4C366-AA69-4B60-A441-26B06B658F9D}" type="slidenum">
              <a:rPr lang="en-US"/>
              <a:pPr>
                <a:defRPr/>
              </a:pPr>
              <a:t>‹#›</a:t>
            </a:fld>
            <a:endParaRPr lang="en-US"/>
          </a:p>
        </p:txBody>
      </p:sp>
    </p:spTree>
    <p:extLst>
      <p:ext uri="{BB962C8B-B14F-4D97-AF65-F5344CB8AC3E}">
        <p14:creationId xmlns:p14="http://schemas.microsoft.com/office/powerpoint/2010/main" val="30641818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cs typeface="Arial" charset="0"/>
              </a:defRPr>
            </a:lvl1pPr>
          </a:lstStyle>
          <a:p>
            <a:pPr>
              <a:defRPr/>
            </a:pPr>
            <a:fld id="{177D06D6-17E5-4A1D-AC99-A160A462E3D8}" type="slidenum">
              <a:rPr lang="en-US"/>
              <a:pPr>
                <a:defRPr/>
              </a:pPr>
              <a:t>‹#›</a:t>
            </a:fld>
            <a:endParaRPr lang="en-US"/>
          </a:p>
        </p:txBody>
      </p:sp>
    </p:spTree>
    <p:extLst>
      <p:ext uri="{BB962C8B-B14F-4D97-AF65-F5344CB8AC3E}">
        <p14:creationId xmlns:p14="http://schemas.microsoft.com/office/powerpoint/2010/main" val="37312640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2763"/>
          </a:xfrm>
        </p:spPr>
        <p:txBody>
          <a:bodyPr vert="eaVert"/>
          <a:lstStyle/>
          <a:p>
            <a:r>
              <a:rPr lang="en-US" smtClean="0"/>
              <a:t>Click to edit Master title style</a:t>
            </a:r>
            <a:endParaRPr lang="en-PH"/>
          </a:p>
        </p:txBody>
      </p:sp>
      <p:sp>
        <p:nvSpPr>
          <p:cNvPr id="3" name="Vertical Text Placeholder 2"/>
          <p:cNvSpPr>
            <a:spLocks noGrp="1"/>
          </p:cNvSpPr>
          <p:nvPr>
            <p:ph type="body" orient="vert" idx="1"/>
          </p:nvPr>
        </p:nvSpPr>
        <p:spPr>
          <a:xfrm>
            <a:off x="457200" y="533400"/>
            <a:ext cx="6019800" cy="5592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cs typeface="Arial" charset="0"/>
              </a:defRPr>
            </a:lvl1pPr>
          </a:lstStyle>
          <a:p>
            <a:pPr>
              <a:defRPr/>
            </a:pPr>
            <a:fld id="{3E975C50-B8BF-4C07-9E35-4671077BF695}" type="slidenum">
              <a:rPr lang="en-US"/>
              <a:pPr>
                <a:defRPr/>
              </a:pPr>
              <a:t>‹#›</a:t>
            </a:fld>
            <a:endParaRPr lang="en-US"/>
          </a:p>
        </p:txBody>
      </p:sp>
    </p:spTree>
    <p:extLst>
      <p:ext uri="{BB962C8B-B14F-4D97-AF65-F5344CB8AC3E}">
        <p14:creationId xmlns:p14="http://schemas.microsoft.com/office/powerpoint/2010/main" val="40573074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533400"/>
            <a:ext cx="8229600" cy="5592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3"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a:defRPr>
                <a:cs typeface="Arial" charset="0"/>
              </a:defRPr>
            </a:lvl1pPr>
          </a:lstStyle>
          <a:p>
            <a:pPr>
              <a:defRPr/>
            </a:pPr>
            <a:fld id="{F268AD7A-57DA-4004-BD7A-0245DDFD27C0}" type="slidenum">
              <a:rPr lang="en-US"/>
              <a:pPr>
                <a:defRPr/>
              </a:pPr>
              <a:t>‹#›</a:t>
            </a:fld>
            <a:endParaRPr lang="en-US"/>
          </a:p>
        </p:txBody>
      </p:sp>
    </p:spTree>
    <p:extLst>
      <p:ext uri="{BB962C8B-B14F-4D97-AF65-F5344CB8AC3E}">
        <p14:creationId xmlns:p14="http://schemas.microsoft.com/office/powerpoint/2010/main" val="15248301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PH"/>
          </a:p>
        </p:txBody>
      </p:sp>
      <p:sp>
        <p:nvSpPr>
          <p:cNvPr id="3" name="Table Placeholder 2"/>
          <p:cNvSpPr>
            <a:spLocks noGrp="1"/>
          </p:cNvSpPr>
          <p:nvPr>
            <p:ph type="tbl" idx="1"/>
          </p:nvPr>
        </p:nvSpPr>
        <p:spPr>
          <a:xfrm>
            <a:off x="457200" y="1828800"/>
            <a:ext cx="8229600" cy="4297363"/>
          </a:xfrm>
        </p:spPr>
        <p:txBody>
          <a:bodyPr/>
          <a:lstStyle/>
          <a:p>
            <a:pPr lvl="0"/>
            <a:endParaRPr lang="en-PH" noProof="0" smtClean="0"/>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cs typeface="Arial" charset="0"/>
              </a:defRPr>
            </a:lvl1pPr>
          </a:lstStyle>
          <a:p>
            <a:pPr>
              <a:defRPr/>
            </a:pPr>
            <a:fld id="{F1640935-0BC3-45D2-B827-BF75B9374009}" type="slidenum">
              <a:rPr lang="en-US"/>
              <a:pPr>
                <a:defRPr/>
              </a:pPr>
              <a:t>‹#›</a:t>
            </a:fld>
            <a:endParaRPr lang="en-US"/>
          </a:p>
        </p:txBody>
      </p:sp>
    </p:spTree>
    <p:extLst>
      <p:ext uri="{BB962C8B-B14F-4D97-AF65-F5344CB8AC3E}">
        <p14:creationId xmlns:p14="http://schemas.microsoft.com/office/powerpoint/2010/main" val="17689228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cs typeface="Arial" charset="0"/>
              </a:defRPr>
            </a:lvl1pPr>
          </a:lstStyle>
          <a:p>
            <a:pPr>
              <a:defRPr/>
            </a:pPr>
            <a:endParaRPr lang="en-AU"/>
          </a:p>
        </p:txBody>
      </p:sp>
      <p:sp>
        <p:nvSpPr>
          <p:cNvPr id="6" name="Footer Placeholder 5"/>
          <p:cNvSpPr>
            <a:spLocks noGrp="1"/>
          </p:cNvSpPr>
          <p:nvPr>
            <p:ph type="ftr" sz="quarter" idx="11"/>
          </p:nvPr>
        </p:nvSpPr>
        <p:spPr>
          <a:xfrm>
            <a:off x="3124200" y="6245225"/>
            <a:ext cx="2895600" cy="476250"/>
          </a:xfrm>
        </p:spPr>
        <p:txBody>
          <a:bodyPr/>
          <a:lstStyle>
            <a:lvl1pPr>
              <a:defRPr>
                <a:cs typeface="Arial" charset="0"/>
              </a:defRPr>
            </a:lvl1pPr>
          </a:lstStyle>
          <a:p>
            <a:pPr>
              <a:defRPr/>
            </a:pPr>
            <a:endParaRPr lang="en-AU"/>
          </a:p>
        </p:txBody>
      </p:sp>
      <p:sp>
        <p:nvSpPr>
          <p:cNvPr id="7" name="Slide Number Placeholder 6"/>
          <p:cNvSpPr>
            <a:spLocks noGrp="1"/>
          </p:cNvSpPr>
          <p:nvPr>
            <p:ph type="sldNum" sz="quarter" idx="12"/>
          </p:nvPr>
        </p:nvSpPr>
        <p:spPr/>
        <p:txBody>
          <a:bodyPr/>
          <a:lstStyle>
            <a:lvl1pPr>
              <a:defRPr>
                <a:cs typeface="Arial" charset="0"/>
              </a:defRPr>
            </a:lvl1pPr>
          </a:lstStyle>
          <a:p>
            <a:pPr>
              <a:defRPr/>
            </a:pPr>
            <a:fld id="{67DEF899-6F0C-4414-AA9A-8D0986D81FC3}" type="slidenum">
              <a:rPr lang="en-AU"/>
              <a:pPr>
                <a:defRPr/>
              </a:pPr>
              <a:t>‹#›</a:t>
            </a:fld>
            <a:endParaRPr lang="en-AU"/>
          </a:p>
        </p:txBody>
      </p:sp>
    </p:spTree>
    <p:extLst>
      <p:ext uri="{BB962C8B-B14F-4D97-AF65-F5344CB8AC3E}">
        <p14:creationId xmlns:p14="http://schemas.microsoft.com/office/powerpoint/2010/main" val="11791352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cs typeface="Arial" charset="0"/>
              </a:defRPr>
            </a:lvl1pPr>
          </a:lstStyle>
          <a:p>
            <a:pPr>
              <a:defRPr/>
            </a:pPr>
            <a:endParaRPr lang="en-AU"/>
          </a:p>
        </p:txBody>
      </p:sp>
      <p:sp>
        <p:nvSpPr>
          <p:cNvPr id="6" name="Footer Placeholder 5"/>
          <p:cNvSpPr>
            <a:spLocks noGrp="1"/>
          </p:cNvSpPr>
          <p:nvPr>
            <p:ph type="ftr" sz="quarter" idx="11"/>
          </p:nvPr>
        </p:nvSpPr>
        <p:spPr>
          <a:xfrm>
            <a:off x="3124200" y="6245225"/>
            <a:ext cx="2895600" cy="476250"/>
          </a:xfrm>
        </p:spPr>
        <p:txBody>
          <a:bodyPr/>
          <a:lstStyle>
            <a:lvl1pPr>
              <a:defRPr>
                <a:cs typeface="Arial" charset="0"/>
              </a:defRPr>
            </a:lvl1pPr>
          </a:lstStyle>
          <a:p>
            <a:pPr>
              <a:defRPr/>
            </a:pPr>
            <a:endParaRPr lang="en-AU"/>
          </a:p>
        </p:txBody>
      </p:sp>
      <p:sp>
        <p:nvSpPr>
          <p:cNvPr id="7" name="Slide Number Placeholder 6"/>
          <p:cNvSpPr>
            <a:spLocks noGrp="1"/>
          </p:cNvSpPr>
          <p:nvPr>
            <p:ph type="sldNum" sz="quarter" idx="12"/>
          </p:nvPr>
        </p:nvSpPr>
        <p:spPr/>
        <p:txBody>
          <a:bodyPr/>
          <a:lstStyle>
            <a:lvl1pPr>
              <a:defRPr>
                <a:cs typeface="Arial" charset="0"/>
              </a:defRPr>
            </a:lvl1pPr>
          </a:lstStyle>
          <a:p>
            <a:pPr>
              <a:defRPr/>
            </a:pPr>
            <a:fld id="{5EA521F5-10FC-4B55-A9B8-7BCCE8416C37}" type="slidenum">
              <a:rPr lang="en-AU"/>
              <a:pPr>
                <a:defRPr/>
              </a:pPr>
              <a:t>‹#›</a:t>
            </a:fld>
            <a:endParaRPr lang="en-AU"/>
          </a:p>
        </p:txBody>
      </p:sp>
    </p:spTree>
    <p:extLst>
      <p:ext uri="{BB962C8B-B14F-4D97-AF65-F5344CB8AC3E}">
        <p14:creationId xmlns:p14="http://schemas.microsoft.com/office/powerpoint/2010/main" val="40984006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93738" y="674688"/>
            <a:ext cx="7993062" cy="1143000"/>
          </a:xfrm>
        </p:spPr>
        <p:txBody>
          <a:bodyPr/>
          <a:lstStyle/>
          <a:p>
            <a:r>
              <a:rPr lang="en-US" smtClean="0"/>
              <a:t>Click to edit Master title style</a:t>
            </a:r>
            <a:endParaRPr lang="en-PH"/>
          </a:p>
        </p:txBody>
      </p:sp>
      <p:sp>
        <p:nvSpPr>
          <p:cNvPr id="3" name="Content Placeholder 2"/>
          <p:cNvSpPr>
            <a:spLocks noGrp="1"/>
          </p:cNvSpPr>
          <p:nvPr>
            <p:ph sz="quarter" idx="1"/>
          </p:nvPr>
        </p:nvSpPr>
        <p:spPr>
          <a:xfrm>
            <a:off x="681038" y="2008188"/>
            <a:ext cx="3937000" cy="1909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Content Placeholder 3"/>
          <p:cNvSpPr>
            <a:spLocks noGrp="1"/>
          </p:cNvSpPr>
          <p:nvPr>
            <p:ph sz="quarter" idx="2"/>
          </p:nvPr>
        </p:nvSpPr>
        <p:spPr>
          <a:xfrm>
            <a:off x="4770438" y="2008188"/>
            <a:ext cx="3937000" cy="1909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Content Placeholder 4"/>
          <p:cNvSpPr>
            <a:spLocks noGrp="1"/>
          </p:cNvSpPr>
          <p:nvPr>
            <p:ph sz="quarter" idx="3"/>
          </p:nvPr>
        </p:nvSpPr>
        <p:spPr>
          <a:xfrm>
            <a:off x="681038" y="4070350"/>
            <a:ext cx="3937000" cy="1911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Content Placeholder 5"/>
          <p:cNvSpPr>
            <a:spLocks noGrp="1"/>
          </p:cNvSpPr>
          <p:nvPr>
            <p:ph sz="quarter" idx="4"/>
          </p:nvPr>
        </p:nvSpPr>
        <p:spPr>
          <a:xfrm>
            <a:off x="4770438" y="4070350"/>
            <a:ext cx="3937000" cy="1911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7" name="Date Placeholder 6"/>
          <p:cNvSpPr>
            <a:spLocks noGrp="1"/>
          </p:cNvSpPr>
          <p:nvPr>
            <p:ph type="dt" sz="half" idx="10"/>
          </p:nvPr>
        </p:nvSpPr>
        <p:spPr/>
        <p:txBody>
          <a:bodyPr/>
          <a:lstStyle>
            <a:lvl1pPr>
              <a:defRPr>
                <a:cs typeface="Arial" charset="0"/>
              </a:defRPr>
            </a:lvl1pPr>
          </a:lstStyle>
          <a:p>
            <a:pPr>
              <a:defRPr/>
            </a:pPr>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cs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a:defRPr>
                <a:cs typeface="Arial" charset="0"/>
              </a:defRPr>
            </a:lvl1pPr>
          </a:lstStyle>
          <a:p>
            <a:pPr>
              <a:defRPr/>
            </a:pPr>
            <a:fld id="{E089BD07-D077-4891-B836-A128F2E525B0}" type="slidenum">
              <a:rPr lang="en-US"/>
              <a:pPr>
                <a:defRPr/>
              </a:pPr>
              <a:t>‹#›</a:t>
            </a:fld>
            <a:endParaRPr lang="en-US"/>
          </a:p>
        </p:txBody>
      </p:sp>
    </p:spTree>
    <p:extLst>
      <p:ext uri="{BB962C8B-B14F-4D97-AF65-F5344CB8AC3E}">
        <p14:creationId xmlns:p14="http://schemas.microsoft.com/office/powerpoint/2010/main" val="16502462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I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I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D803375-CE84-4296-802B-A9B109E9D5B4}" type="slidenum">
              <a:rPr lang="en-IN">
                <a:solidFill>
                  <a:srgbClr val="000000"/>
                </a:solidFill>
              </a:rPr>
              <a:pPr>
                <a:defRPr/>
              </a:pPr>
              <a:t>‹#›</a:t>
            </a:fld>
            <a:endParaRPr lang="en-IN">
              <a:solidFill>
                <a:srgbClr val="000000"/>
              </a:solidFill>
            </a:endParaRPr>
          </a:p>
        </p:txBody>
      </p:sp>
    </p:spTree>
    <p:extLst>
      <p:ext uri="{BB962C8B-B14F-4D97-AF65-F5344CB8AC3E}">
        <p14:creationId xmlns:p14="http://schemas.microsoft.com/office/powerpoint/2010/main" val="18424926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I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I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DEEBD3-896D-48BC-988A-ABA5E8C41FEB}" type="slidenum">
              <a:rPr lang="en-IN">
                <a:solidFill>
                  <a:srgbClr val="000000"/>
                </a:solidFill>
              </a:rPr>
              <a:pPr>
                <a:defRPr/>
              </a:pPr>
              <a:t>‹#›</a:t>
            </a:fld>
            <a:endParaRPr lang="en-IN">
              <a:solidFill>
                <a:srgbClr val="000000"/>
              </a:solidFill>
            </a:endParaRPr>
          </a:p>
        </p:txBody>
      </p:sp>
    </p:spTree>
    <p:extLst>
      <p:ext uri="{BB962C8B-B14F-4D97-AF65-F5344CB8AC3E}">
        <p14:creationId xmlns:p14="http://schemas.microsoft.com/office/powerpoint/2010/main" val="3794533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C7DEEB-C2E9-4638-9D67-EF70DFC6C39F}" type="datetimeFigureOut">
              <a:rPr lang="en-IN" smtClean="0"/>
              <a:t>18-07-2014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DAEB46-4CD5-44E1-9E72-3D8A48C32FF6}" type="slidenum">
              <a:rPr lang="en-IN" smtClean="0"/>
              <a:t>‹#›</a:t>
            </a:fld>
            <a:endParaRPr lang="en-IN"/>
          </a:p>
        </p:txBody>
      </p:sp>
    </p:spTree>
    <p:extLst>
      <p:ext uri="{BB962C8B-B14F-4D97-AF65-F5344CB8AC3E}">
        <p14:creationId xmlns:p14="http://schemas.microsoft.com/office/powerpoint/2010/main" val="5466951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I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I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FD9D6D4-F1D6-4CDF-8C2B-A8ADC8482A46}" type="slidenum">
              <a:rPr lang="en-IN">
                <a:solidFill>
                  <a:srgbClr val="000000"/>
                </a:solidFill>
              </a:rPr>
              <a:pPr>
                <a:defRPr/>
              </a:pPr>
              <a:t>‹#›</a:t>
            </a:fld>
            <a:endParaRPr lang="en-IN">
              <a:solidFill>
                <a:srgbClr val="000000"/>
              </a:solidFill>
            </a:endParaRPr>
          </a:p>
        </p:txBody>
      </p:sp>
    </p:spTree>
    <p:extLst>
      <p:ext uri="{BB962C8B-B14F-4D97-AF65-F5344CB8AC3E}">
        <p14:creationId xmlns:p14="http://schemas.microsoft.com/office/powerpoint/2010/main" val="39769228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4"/>
          <p:cNvSpPr>
            <a:spLocks noGrp="1" noChangeArrowheads="1"/>
          </p:cNvSpPr>
          <p:nvPr>
            <p:ph type="dt" sz="half" idx="10"/>
          </p:nvPr>
        </p:nvSpPr>
        <p:spPr>
          <a:ln/>
        </p:spPr>
        <p:txBody>
          <a:bodyPr/>
          <a:lstStyle>
            <a:lvl1pPr>
              <a:defRPr/>
            </a:lvl1pPr>
          </a:lstStyle>
          <a:p>
            <a:pPr>
              <a:defRPr/>
            </a:pPr>
            <a:endParaRPr lang="en-I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I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C40DE89-492F-4211-8544-B5F544CFDC9A}" type="slidenum">
              <a:rPr lang="en-IN">
                <a:solidFill>
                  <a:srgbClr val="000000"/>
                </a:solidFill>
              </a:rPr>
              <a:pPr>
                <a:defRPr/>
              </a:pPr>
              <a:t>‹#›</a:t>
            </a:fld>
            <a:endParaRPr lang="en-IN">
              <a:solidFill>
                <a:srgbClr val="000000"/>
              </a:solidFill>
            </a:endParaRPr>
          </a:p>
        </p:txBody>
      </p:sp>
    </p:spTree>
    <p:extLst>
      <p:ext uri="{BB962C8B-B14F-4D97-AF65-F5344CB8AC3E}">
        <p14:creationId xmlns:p14="http://schemas.microsoft.com/office/powerpoint/2010/main" val="10320860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4"/>
          <p:cNvSpPr>
            <a:spLocks noGrp="1" noChangeArrowheads="1"/>
          </p:cNvSpPr>
          <p:nvPr>
            <p:ph type="dt" sz="half" idx="10"/>
          </p:nvPr>
        </p:nvSpPr>
        <p:spPr>
          <a:ln/>
        </p:spPr>
        <p:txBody>
          <a:bodyPr/>
          <a:lstStyle>
            <a:lvl1pPr>
              <a:defRPr/>
            </a:lvl1pPr>
          </a:lstStyle>
          <a:p>
            <a:pPr>
              <a:defRPr/>
            </a:pPr>
            <a:endParaRPr lang="en-IN">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IN">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2FEA9A3-B158-4611-85C7-E5A87AB53883}" type="slidenum">
              <a:rPr lang="en-IN">
                <a:solidFill>
                  <a:srgbClr val="000000"/>
                </a:solidFill>
              </a:rPr>
              <a:pPr>
                <a:defRPr/>
              </a:pPr>
              <a:t>‹#›</a:t>
            </a:fld>
            <a:endParaRPr lang="en-IN">
              <a:solidFill>
                <a:srgbClr val="000000"/>
              </a:solidFill>
            </a:endParaRPr>
          </a:p>
        </p:txBody>
      </p:sp>
    </p:spTree>
    <p:extLst>
      <p:ext uri="{BB962C8B-B14F-4D97-AF65-F5344CB8AC3E}">
        <p14:creationId xmlns:p14="http://schemas.microsoft.com/office/powerpoint/2010/main" val="3527151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4"/>
          <p:cNvSpPr>
            <a:spLocks noGrp="1" noChangeArrowheads="1"/>
          </p:cNvSpPr>
          <p:nvPr>
            <p:ph type="dt" sz="half" idx="10"/>
          </p:nvPr>
        </p:nvSpPr>
        <p:spPr>
          <a:ln/>
        </p:spPr>
        <p:txBody>
          <a:bodyPr/>
          <a:lstStyle>
            <a:lvl1pPr>
              <a:defRPr/>
            </a:lvl1pPr>
          </a:lstStyle>
          <a:p>
            <a:pPr>
              <a:defRPr/>
            </a:pPr>
            <a:endParaRPr lang="en-IN">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IN">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1808EE-599B-4E9A-97C0-62FC2A855E13}" type="slidenum">
              <a:rPr lang="en-IN">
                <a:solidFill>
                  <a:srgbClr val="000000"/>
                </a:solidFill>
              </a:rPr>
              <a:pPr>
                <a:defRPr/>
              </a:pPr>
              <a:t>‹#›</a:t>
            </a:fld>
            <a:endParaRPr lang="en-IN">
              <a:solidFill>
                <a:srgbClr val="000000"/>
              </a:solidFill>
            </a:endParaRPr>
          </a:p>
        </p:txBody>
      </p:sp>
    </p:spTree>
    <p:extLst>
      <p:ext uri="{BB962C8B-B14F-4D97-AF65-F5344CB8AC3E}">
        <p14:creationId xmlns:p14="http://schemas.microsoft.com/office/powerpoint/2010/main" val="16516927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IN">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IN">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62F650D-F3DD-45D0-B36C-3FA372F860A3}" type="slidenum">
              <a:rPr lang="en-IN">
                <a:solidFill>
                  <a:srgbClr val="000000"/>
                </a:solidFill>
              </a:rPr>
              <a:pPr>
                <a:defRPr/>
              </a:pPr>
              <a:t>‹#›</a:t>
            </a:fld>
            <a:endParaRPr lang="en-IN">
              <a:solidFill>
                <a:srgbClr val="000000"/>
              </a:solidFill>
            </a:endParaRPr>
          </a:p>
        </p:txBody>
      </p:sp>
    </p:spTree>
    <p:extLst>
      <p:ext uri="{BB962C8B-B14F-4D97-AF65-F5344CB8AC3E}">
        <p14:creationId xmlns:p14="http://schemas.microsoft.com/office/powerpoint/2010/main" val="571882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I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I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2DBFE9F-99A2-4E02-8DE5-7D656553267D}" type="slidenum">
              <a:rPr lang="en-IN">
                <a:solidFill>
                  <a:srgbClr val="000000"/>
                </a:solidFill>
              </a:rPr>
              <a:pPr>
                <a:defRPr/>
              </a:pPr>
              <a:t>‹#›</a:t>
            </a:fld>
            <a:endParaRPr lang="en-IN">
              <a:solidFill>
                <a:srgbClr val="000000"/>
              </a:solidFill>
            </a:endParaRPr>
          </a:p>
        </p:txBody>
      </p:sp>
    </p:spTree>
    <p:extLst>
      <p:ext uri="{BB962C8B-B14F-4D97-AF65-F5344CB8AC3E}">
        <p14:creationId xmlns:p14="http://schemas.microsoft.com/office/powerpoint/2010/main" val="27478219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I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I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A77B7F7-3806-4188-914E-6983D3D1EC06}" type="slidenum">
              <a:rPr lang="en-IN">
                <a:solidFill>
                  <a:srgbClr val="000000"/>
                </a:solidFill>
              </a:rPr>
              <a:pPr>
                <a:defRPr/>
              </a:pPr>
              <a:t>‹#›</a:t>
            </a:fld>
            <a:endParaRPr lang="en-IN">
              <a:solidFill>
                <a:srgbClr val="000000"/>
              </a:solidFill>
            </a:endParaRPr>
          </a:p>
        </p:txBody>
      </p:sp>
    </p:spTree>
    <p:extLst>
      <p:ext uri="{BB962C8B-B14F-4D97-AF65-F5344CB8AC3E}">
        <p14:creationId xmlns:p14="http://schemas.microsoft.com/office/powerpoint/2010/main" val="2064770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I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I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F41872B-C094-40E2-8C8C-0808B813B320}" type="slidenum">
              <a:rPr lang="en-IN">
                <a:solidFill>
                  <a:srgbClr val="000000"/>
                </a:solidFill>
              </a:rPr>
              <a:pPr>
                <a:defRPr/>
              </a:pPr>
              <a:t>‹#›</a:t>
            </a:fld>
            <a:endParaRPr lang="en-IN">
              <a:solidFill>
                <a:srgbClr val="000000"/>
              </a:solidFill>
            </a:endParaRPr>
          </a:p>
        </p:txBody>
      </p:sp>
    </p:spTree>
    <p:extLst>
      <p:ext uri="{BB962C8B-B14F-4D97-AF65-F5344CB8AC3E}">
        <p14:creationId xmlns:p14="http://schemas.microsoft.com/office/powerpoint/2010/main" val="27447791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I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I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ECB2B0A-9D86-4591-9539-941EB3278B44}" type="slidenum">
              <a:rPr lang="en-IN">
                <a:solidFill>
                  <a:srgbClr val="000000"/>
                </a:solidFill>
              </a:rPr>
              <a:pPr>
                <a:defRPr/>
              </a:pPr>
              <a:t>‹#›</a:t>
            </a:fld>
            <a:endParaRPr lang="en-IN">
              <a:solidFill>
                <a:srgbClr val="000000"/>
              </a:solidFill>
            </a:endParaRPr>
          </a:p>
        </p:txBody>
      </p:sp>
    </p:spTree>
    <p:extLst>
      <p:ext uri="{BB962C8B-B14F-4D97-AF65-F5344CB8AC3E}">
        <p14:creationId xmlns:p14="http://schemas.microsoft.com/office/powerpoint/2010/main" val="14869619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IN"/>
          </a:p>
        </p:txBody>
      </p:sp>
      <p:sp>
        <p:nvSpPr>
          <p:cNvPr id="3" name="Table Placeholder 2"/>
          <p:cNvSpPr>
            <a:spLocks noGrp="1"/>
          </p:cNvSpPr>
          <p:nvPr>
            <p:ph type="tbl" idx="1"/>
          </p:nvPr>
        </p:nvSpPr>
        <p:spPr>
          <a:xfrm>
            <a:off x="457200" y="1600200"/>
            <a:ext cx="8229600" cy="4525963"/>
          </a:xfrm>
        </p:spPr>
        <p:txBody>
          <a:bodyPr/>
          <a:lstStyle/>
          <a:p>
            <a:pPr lvl="0"/>
            <a:endParaRPr lang="en-IN"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I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I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E2EABB8-D723-4497-B0D4-9D0337B5C4A5}" type="slidenum">
              <a:rPr lang="en-IN">
                <a:solidFill>
                  <a:srgbClr val="000000"/>
                </a:solidFill>
              </a:rPr>
              <a:pPr>
                <a:defRPr/>
              </a:pPr>
              <a:t>‹#›</a:t>
            </a:fld>
            <a:endParaRPr lang="en-IN">
              <a:solidFill>
                <a:srgbClr val="000000"/>
              </a:solidFill>
            </a:endParaRPr>
          </a:p>
        </p:txBody>
      </p:sp>
    </p:spTree>
    <p:extLst>
      <p:ext uri="{BB962C8B-B14F-4D97-AF65-F5344CB8AC3E}">
        <p14:creationId xmlns:p14="http://schemas.microsoft.com/office/powerpoint/2010/main" val="294081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7C7DEEB-C2E9-4638-9D67-EF70DFC6C39F}" type="datetimeFigureOut">
              <a:rPr lang="en-IN" smtClean="0"/>
              <a:t>18-07-2014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2DAEB46-4CD5-44E1-9E72-3D8A48C32FF6}" type="slidenum">
              <a:rPr lang="en-IN" smtClean="0"/>
              <a:t>‹#›</a:t>
            </a:fld>
            <a:endParaRPr lang="en-IN"/>
          </a:p>
        </p:txBody>
      </p:sp>
    </p:spTree>
    <p:extLst>
      <p:ext uri="{BB962C8B-B14F-4D97-AF65-F5344CB8AC3E}">
        <p14:creationId xmlns:p14="http://schemas.microsoft.com/office/powerpoint/2010/main" val="9116847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npo000004"/>
          <p:cNvPicPr>
            <a:picLocks noChangeAspect="1" noChangeArrowheads="1"/>
          </p:cNvPicPr>
          <p:nvPr/>
        </p:nvPicPr>
        <p:blipFill>
          <a:blip r:embed="rId2" cstate="screen"/>
          <a:srcRect/>
          <a:stretch>
            <a:fillRect/>
          </a:stretch>
        </p:blipFill>
        <p:spPr bwMode="auto">
          <a:xfrm>
            <a:off x="0" y="0"/>
            <a:ext cx="9144000" cy="6858000"/>
          </a:xfrm>
          <a:prstGeom prst="rect">
            <a:avLst/>
          </a:prstGeom>
          <a:noFill/>
          <a:ln w="9525" algn="ctr">
            <a:noFill/>
            <a:miter lim="800000"/>
            <a:headEnd/>
            <a:tailEnd/>
          </a:ln>
        </p:spPr>
      </p:pic>
      <p:pic>
        <p:nvPicPr>
          <p:cNvPr id="5" name="Picture 12" descr="npo000009"/>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2790825" y="228600"/>
            <a:ext cx="3505200" cy="771525"/>
          </a:xfrm>
          <a:prstGeom prst="rect">
            <a:avLst/>
          </a:prstGeom>
          <a:noFill/>
          <a:ln w="9525" algn="ctr">
            <a:noFill/>
            <a:miter lim="800000"/>
            <a:headEnd/>
            <a:tailEnd/>
          </a:ln>
        </p:spPr>
      </p:pic>
      <p:grpSp>
        <p:nvGrpSpPr>
          <p:cNvPr id="6" name="Group 21"/>
          <p:cNvGrpSpPr>
            <a:grpSpLocks/>
          </p:cNvGrpSpPr>
          <p:nvPr/>
        </p:nvGrpSpPr>
        <p:grpSpPr bwMode="auto">
          <a:xfrm>
            <a:off x="3657600" y="5181600"/>
            <a:ext cx="1828800" cy="1447800"/>
            <a:chOff x="864" y="264"/>
            <a:chExt cx="4025" cy="3609"/>
          </a:xfrm>
        </p:grpSpPr>
        <p:pic>
          <p:nvPicPr>
            <p:cNvPr id="7" name="Picture 22" descr="RICE SCIENCE"/>
            <p:cNvPicPr>
              <a:picLocks noChangeAspect="1" noChangeArrowheads="1"/>
            </p:cNvPicPr>
            <p:nvPr/>
          </p:nvPicPr>
          <p:blipFill>
            <a:blip r:embed="rId4" cstate="screen"/>
            <a:srcRect/>
            <a:stretch>
              <a:fillRect/>
            </a:stretch>
          </p:blipFill>
          <p:spPr bwMode="auto">
            <a:xfrm>
              <a:off x="864" y="264"/>
              <a:ext cx="4025" cy="3534"/>
            </a:xfrm>
            <a:prstGeom prst="rect">
              <a:avLst/>
            </a:prstGeom>
            <a:noFill/>
            <a:ln w="9525">
              <a:noFill/>
              <a:miter lim="800000"/>
              <a:headEnd/>
              <a:tailEnd/>
            </a:ln>
          </p:spPr>
        </p:pic>
        <p:pic>
          <p:nvPicPr>
            <p:cNvPr id="8" name="Picture 23" descr="Earth-29"/>
            <p:cNvPicPr>
              <a:picLocks noChangeAspect="1" noChangeArrowheads="1" noCrop="1"/>
            </p:cNvPicPr>
            <p:nvPr/>
          </p:nvPicPr>
          <p:blipFill>
            <a:blip r:embed="rId5" cstate="email"/>
            <a:srcRect/>
            <a:stretch>
              <a:fillRect/>
            </a:stretch>
          </p:blipFill>
          <p:spPr bwMode="auto">
            <a:xfrm>
              <a:off x="2319" y="2980"/>
              <a:ext cx="893" cy="893"/>
            </a:xfrm>
            <a:prstGeom prst="rect">
              <a:avLst/>
            </a:prstGeom>
            <a:noFill/>
            <a:ln w="9525">
              <a:noFill/>
              <a:miter lim="800000"/>
              <a:headEnd/>
              <a:tailEnd/>
            </a:ln>
          </p:spPr>
        </p:pic>
      </p:grpSp>
      <p:sp>
        <p:nvSpPr>
          <p:cNvPr id="3075" name="Rectangle 3"/>
          <p:cNvSpPr>
            <a:spLocks noGrp="1" noChangeArrowheads="1"/>
          </p:cNvSpPr>
          <p:nvPr>
            <p:ph type="ctrTitle"/>
          </p:nvPr>
        </p:nvSpPr>
        <p:spPr>
          <a:xfrm>
            <a:off x="685800" y="1666875"/>
            <a:ext cx="7772400" cy="1470025"/>
          </a:xfrm>
        </p:spPr>
        <p:txBody>
          <a:bodyPr/>
          <a:lstStyle>
            <a:lvl1pPr>
              <a:defRPr>
                <a:effectLst>
                  <a:outerShdw blurRad="38100" dist="38100" dir="2700000" algn="tl">
                    <a:srgbClr val="C0C0C0"/>
                  </a:outerShdw>
                </a:effectLst>
              </a:defRPr>
            </a:lvl1pPr>
          </a:lstStyle>
          <a:p>
            <a:r>
              <a:rPr lang="en-US"/>
              <a:t>Click to edit Master title style</a:t>
            </a:r>
          </a:p>
        </p:txBody>
      </p:sp>
      <p:sp>
        <p:nvSpPr>
          <p:cNvPr id="3076" name="Rectangle 4"/>
          <p:cNvSpPr>
            <a:spLocks noGrp="1" noChangeArrowheads="1"/>
          </p:cNvSpPr>
          <p:nvPr>
            <p:ph type="subTitle" idx="1"/>
          </p:nvPr>
        </p:nvSpPr>
        <p:spPr>
          <a:xfrm>
            <a:off x="1371600" y="3505200"/>
            <a:ext cx="6400800" cy="1600200"/>
          </a:xfrm>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1692666691"/>
      </p:ext>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A073B0F-FBF4-48E5-83F9-A4E8E85B7DD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22059439"/>
      </p:ext>
    </p:extLst>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P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5E2FE2A-6FCE-471F-82BB-C7303B324F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4460102"/>
      </p:ext>
    </p:extLst>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sz="half" idx="1"/>
          </p:nvPr>
        </p:nvSpPr>
        <p:spPr>
          <a:xfrm>
            <a:off x="4572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Content Placeholder 3"/>
          <p:cNvSpPr>
            <a:spLocks noGrp="1"/>
          </p:cNvSpPr>
          <p:nvPr>
            <p:ph sz="half" idx="2"/>
          </p:nvPr>
        </p:nvSpPr>
        <p:spPr>
          <a:xfrm>
            <a:off x="46482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029A266-F112-4271-A653-84780117AF4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79783730"/>
      </p:ext>
    </p:extLst>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7BEB5B5-4D46-41C5-8A98-2F6C382EFFF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778876"/>
      </p:ext>
    </p:extLst>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6FEE1A8-04B8-4481-A597-1C9CED51DBC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99334596"/>
      </p:ext>
    </p:extLst>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B45D750-4E0B-4B7D-B544-5B01D811346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20202062"/>
      </p:ext>
    </p:extLst>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7EDAE99-3BC5-41E2-9094-B99222C079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4410626"/>
      </p:ext>
    </p:extLst>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P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PH"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09728F4-61A7-4382-8151-4FBF483FF2D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54601526"/>
      </p:ext>
    </p:extLst>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B07213E-44C4-48FC-8B8F-D6008046DE5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61316035"/>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7C7DEEB-C2E9-4638-9D67-EF70DFC6C39F}" type="datetimeFigureOut">
              <a:rPr lang="en-IN" smtClean="0"/>
              <a:t>18-07-2014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2DAEB46-4CD5-44E1-9E72-3D8A48C32FF6}" type="slidenum">
              <a:rPr lang="en-IN" smtClean="0"/>
              <a:t>‹#›</a:t>
            </a:fld>
            <a:endParaRPr lang="en-IN"/>
          </a:p>
        </p:txBody>
      </p:sp>
    </p:spTree>
    <p:extLst>
      <p:ext uri="{BB962C8B-B14F-4D97-AF65-F5344CB8AC3E}">
        <p14:creationId xmlns:p14="http://schemas.microsoft.com/office/powerpoint/2010/main" val="22727391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2763"/>
          </a:xfrm>
        </p:spPr>
        <p:txBody>
          <a:bodyPr vert="eaVert"/>
          <a:lstStyle/>
          <a:p>
            <a:r>
              <a:rPr lang="en-US" smtClean="0"/>
              <a:t>Click to edit Master title style</a:t>
            </a:r>
            <a:endParaRPr lang="en-PH"/>
          </a:p>
        </p:txBody>
      </p:sp>
      <p:sp>
        <p:nvSpPr>
          <p:cNvPr id="3" name="Vertical Text Placeholder 2"/>
          <p:cNvSpPr>
            <a:spLocks noGrp="1"/>
          </p:cNvSpPr>
          <p:nvPr>
            <p:ph type="body" orient="vert" idx="1"/>
          </p:nvPr>
        </p:nvSpPr>
        <p:spPr>
          <a:xfrm>
            <a:off x="457200" y="533400"/>
            <a:ext cx="6019800" cy="5592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39248F5-A497-4F37-A055-590C60AE759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4135608"/>
      </p:ext>
    </p:extLst>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PH"/>
          </a:p>
        </p:txBody>
      </p:sp>
      <p:sp>
        <p:nvSpPr>
          <p:cNvPr id="3" name="Table Placeholder 2"/>
          <p:cNvSpPr>
            <a:spLocks noGrp="1"/>
          </p:cNvSpPr>
          <p:nvPr>
            <p:ph type="tbl" idx="1"/>
          </p:nvPr>
        </p:nvSpPr>
        <p:spPr>
          <a:xfrm>
            <a:off x="457200" y="1828800"/>
            <a:ext cx="8229600" cy="4297363"/>
          </a:xfrm>
        </p:spPr>
        <p:txBody>
          <a:bodyPr/>
          <a:lstStyle/>
          <a:p>
            <a:pPr lvl="0"/>
            <a:endParaRPr lang="en-PH"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6A0E766-0100-4670-A9AD-5A324641E5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9863168"/>
      </p:ext>
    </p:extLst>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533400"/>
            <a:ext cx="8229600" cy="5592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D643D3D-028C-49CE-8F36-2F22A57E089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06395549"/>
      </p:ext>
    </p:extLst>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93738" y="674688"/>
            <a:ext cx="7993062" cy="1143000"/>
          </a:xfrm>
        </p:spPr>
        <p:txBody>
          <a:bodyPr/>
          <a:lstStyle/>
          <a:p>
            <a:r>
              <a:rPr lang="en-US" smtClean="0"/>
              <a:t>Click to edit Master title style</a:t>
            </a:r>
            <a:endParaRPr lang="en-PH"/>
          </a:p>
        </p:txBody>
      </p:sp>
      <p:sp>
        <p:nvSpPr>
          <p:cNvPr id="3" name="Content Placeholder 2"/>
          <p:cNvSpPr>
            <a:spLocks noGrp="1"/>
          </p:cNvSpPr>
          <p:nvPr>
            <p:ph sz="quarter" idx="1"/>
          </p:nvPr>
        </p:nvSpPr>
        <p:spPr>
          <a:xfrm>
            <a:off x="681038" y="2008188"/>
            <a:ext cx="3937000" cy="1909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Content Placeholder 3"/>
          <p:cNvSpPr>
            <a:spLocks noGrp="1"/>
          </p:cNvSpPr>
          <p:nvPr>
            <p:ph sz="quarter" idx="2"/>
          </p:nvPr>
        </p:nvSpPr>
        <p:spPr>
          <a:xfrm>
            <a:off x="4770438" y="2008188"/>
            <a:ext cx="3937000" cy="1909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Content Placeholder 4"/>
          <p:cNvSpPr>
            <a:spLocks noGrp="1"/>
          </p:cNvSpPr>
          <p:nvPr>
            <p:ph sz="quarter" idx="3"/>
          </p:nvPr>
        </p:nvSpPr>
        <p:spPr>
          <a:xfrm>
            <a:off x="681038" y="4070350"/>
            <a:ext cx="3937000" cy="1911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Content Placeholder 5"/>
          <p:cNvSpPr>
            <a:spLocks noGrp="1"/>
          </p:cNvSpPr>
          <p:nvPr>
            <p:ph sz="quarter" idx="4"/>
          </p:nvPr>
        </p:nvSpPr>
        <p:spPr>
          <a:xfrm>
            <a:off x="4770438" y="4070350"/>
            <a:ext cx="3937000" cy="1911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7" name="Date Placeholder 6"/>
          <p:cNvSpPr>
            <a:spLocks noGrp="1"/>
          </p:cNvSpPr>
          <p:nvPr>
            <p:ph type="dt" sz="half" idx="10"/>
          </p:nvPr>
        </p:nvSpPr>
        <p:spPr/>
        <p:txBody>
          <a:bodyPr/>
          <a:lstStyle>
            <a:lvl1pPr>
              <a:defRPr/>
            </a:lvl1pPr>
          </a:lstStyle>
          <a:p>
            <a:pPr>
              <a:defRPr/>
            </a:pPr>
            <a:endParaRPr lang="en-US">
              <a:solidFill>
                <a:srgbClr val="000000"/>
              </a:solidFill>
            </a:endParaRPr>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pPr>
              <a:defRPr/>
            </a:pPr>
            <a:fld id="{60E5574A-12F5-456F-9737-8746435B571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8447251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2462"/>
          </a:xfrm>
          <a:prstGeom prst="rect">
            <a:avLst/>
          </a:prstGeom>
        </p:spPr>
        <p:txBody>
          <a:bodyPr/>
          <a:lstStyle>
            <a:lvl1pPr>
              <a:defRPr sz="3200" b="1"/>
            </a:lvl1p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06963"/>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648200" y="1219200"/>
            <a:ext cx="4038600" cy="4906963"/>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2"/>
          <p:cNvPicPr>
            <a:picLocks noChangeAspect="1" noChangeArrowheads="1"/>
          </p:cNvPicPr>
          <p:nvPr userDrawn="1"/>
        </p:nvPicPr>
        <p:blipFill>
          <a:blip r:embed="rId2" cstate="email"/>
          <a:srcRect/>
          <a:stretch>
            <a:fillRect/>
          </a:stretch>
        </p:blipFill>
        <p:spPr bwMode="auto">
          <a:xfrm>
            <a:off x="101600" y="6358680"/>
            <a:ext cx="1092200" cy="385020"/>
          </a:xfrm>
          <a:prstGeom prst="rect">
            <a:avLst/>
          </a:prstGeom>
          <a:noFill/>
          <a:ln w="9525">
            <a:noFill/>
            <a:miter lim="800000"/>
            <a:headEnd/>
            <a:tailEnd/>
          </a:ln>
        </p:spPr>
      </p:pic>
    </p:spTree>
    <p:extLst>
      <p:ext uri="{BB962C8B-B14F-4D97-AF65-F5344CB8AC3E}">
        <p14:creationId xmlns:p14="http://schemas.microsoft.com/office/powerpoint/2010/main" val="1029316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7C7DEEB-C2E9-4638-9D67-EF70DFC6C39F}" type="datetimeFigureOut">
              <a:rPr lang="en-IN" smtClean="0"/>
              <a:t>18-07-2014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2DAEB46-4CD5-44E1-9E72-3D8A48C32FF6}" type="slidenum">
              <a:rPr lang="en-IN" smtClean="0"/>
              <a:t>‹#›</a:t>
            </a:fld>
            <a:endParaRPr lang="en-IN"/>
          </a:p>
        </p:txBody>
      </p:sp>
    </p:spTree>
    <p:extLst>
      <p:ext uri="{BB962C8B-B14F-4D97-AF65-F5344CB8AC3E}">
        <p14:creationId xmlns:p14="http://schemas.microsoft.com/office/powerpoint/2010/main" val="1968476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7DEEB-C2E9-4638-9D67-EF70DFC6C39F}" type="datetimeFigureOut">
              <a:rPr lang="en-IN" smtClean="0"/>
              <a:t>18-07-2014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2DAEB46-4CD5-44E1-9E72-3D8A48C32FF6}" type="slidenum">
              <a:rPr lang="en-IN" smtClean="0"/>
              <a:t>‹#›</a:t>
            </a:fld>
            <a:endParaRPr lang="en-IN"/>
          </a:p>
        </p:txBody>
      </p:sp>
    </p:spTree>
    <p:extLst>
      <p:ext uri="{BB962C8B-B14F-4D97-AF65-F5344CB8AC3E}">
        <p14:creationId xmlns:p14="http://schemas.microsoft.com/office/powerpoint/2010/main" val="1225867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C7DEEB-C2E9-4638-9D67-EF70DFC6C39F}" type="datetimeFigureOut">
              <a:rPr lang="en-IN" smtClean="0"/>
              <a:t>18-07-2014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2DAEB46-4CD5-44E1-9E72-3D8A48C32FF6}" type="slidenum">
              <a:rPr lang="en-IN" smtClean="0"/>
              <a:t>‹#›</a:t>
            </a:fld>
            <a:endParaRPr lang="en-IN"/>
          </a:p>
        </p:txBody>
      </p:sp>
    </p:spTree>
    <p:extLst>
      <p:ext uri="{BB962C8B-B14F-4D97-AF65-F5344CB8AC3E}">
        <p14:creationId xmlns:p14="http://schemas.microsoft.com/office/powerpoint/2010/main" val="4180787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C7DEEB-C2E9-4638-9D67-EF70DFC6C39F}" type="datetimeFigureOut">
              <a:rPr lang="en-IN" smtClean="0"/>
              <a:t>18-07-2014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2DAEB46-4CD5-44E1-9E72-3D8A48C32FF6}" type="slidenum">
              <a:rPr lang="en-IN" smtClean="0"/>
              <a:t>‹#›</a:t>
            </a:fld>
            <a:endParaRPr lang="en-IN"/>
          </a:p>
        </p:txBody>
      </p:sp>
    </p:spTree>
    <p:extLst>
      <p:ext uri="{BB962C8B-B14F-4D97-AF65-F5344CB8AC3E}">
        <p14:creationId xmlns:p14="http://schemas.microsoft.com/office/powerpoint/2010/main" val="2049750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theme" Target="../theme/theme3.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18" Type="http://schemas.openxmlformats.org/officeDocument/2006/relationships/image" Target="../media/image2.png"/><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image" Target="../media/image1.jpeg"/><Relationship Id="rId2" Type="http://schemas.openxmlformats.org/officeDocument/2006/relationships/slideLayout" Target="../slideLayouts/slideLayout41.xml"/><Relationship Id="rId16" Type="http://schemas.openxmlformats.org/officeDocument/2006/relationships/theme" Target="../theme/theme4.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C7DEEB-C2E9-4638-9D67-EF70DFC6C39F}" type="datetimeFigureOut">
              <a:rPr lang="en-IN" smtClean="0"/>
              <a:t>18-07-2014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DAEB46-4CD5-44E1-9E72-3D8A48C32FF6}" type="slidenum">
              <a:rPr lang="en-IN" smtClean="0"/>
              <a:t>‹#›</a:t>
            </a:fld>
            <a:endParaRPr lang="en-IN"/>
          </a:p>
        </p:txBody>
      </p:sp>
    </p:spTree>
    <p:extLst>
      <p:ext uri="{BB962C8B-B14F-4D97-AF65-F5344CB8AC3E}">
        <p14:creationId xmlns:p14="http://schemas.microsoft.com/office/powerpoint/2010/main" val="804274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218" name="Picture 7" descr="npo000001"/>
          <p:cNvPicPr>
            <a:picLocks noChangeAspect="1" noChangeArrowheads="1"/>
          </p:cNvPicPr>
          <p:nvPr/>
        </p:nvPicPr>
        <p:blipFill>
          <a:blip r:embed="rId18">
            <a:lum bright="6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219" name="Rectangle 2"/>
          <p:cNvSpPr>
            <a:spLocks noGrp="1" noChangeArrowheads="1"/>
          </p:cNvSpPr>
          <p:nvPr>
            <p:ph type="title"/>
          </p:nvPr>
        </p:nvSpPr>
        <p:spPr bwMode="auto">
          <a:xfrm>
            <a:off x="457200"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20" name="Rectangle 3"/>
          <p:cNvSpPr>
            <a:spLocks noGrp="1" noChangeArrowheads="1"/>
          </p:cNvSpPr>
          <p:nvPr>
            <p:ph type="body" idx="1"/>
          </p:nvPr>
        </p:nvSpPr>
        <p:spPr bwMode="auto">
          <a:xfrm>
            <a:off x="457200" y="1828800"/>
            <a:ext cx="8229600" cy="429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000000"/>
                </a:solidFill>
                <a:latin typeface="Arial" pitchFamily="34" charset="0"/>
                <a:cs typeface="+mn-cs"/>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2743200" y="6245225"/>
            <a:ext cx="3733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000000"/>
                </a:solidFill>
                <a:latin typeface="Arial" pitchFamily="34" charset="0"/>
                <a:cs typeface="+mn-cs"/>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000000"/>
                </a:solidFill>
                <a:latin typeface="Arial" pitchFamily="34" charset="0"/>
                <a:cs typeface="+mn-cs"/>
              </a:defRPr>
            </a:lvl1pPr>
          </a:lstStyle>
          <a:p>
            <a:pPr fontAlgn="base">
              <a:spcBef>
                <a:spcPct val="0"/>
              </a:spcBef>
              <a:spcAft>
                <a:spcPct val="0"/>
              </a:spcAft>
              <a:defRPr/>
            </a:pPr>
            <a:fld id="{DA1B94C3-4E16-4FEE-AC9F-63F4F606411D}" type="slidenum">
              <a:rPr lang="en-US"/>
              <a:pPr fontAlgn="base">
                <a:spcBef>
                  <a:spcPct val="0"/>
                </a:spcBef>
                <a:spcAft>
                  <a:spcPct val="0"/>
                </a:spcAft>
                <a:defRPr/>
              </a:pPr>
              <a:t>‹#›</a:t>
            </a:fld>
            <a:endParaRPr lang="en-US"/>
          </a:p>
        </p:txBody>
      </p:sp>
      <p:pic>
        <p:nvPicPr>
          <p:cNvPr id="9224" name="Picture 20" descr="npo000002"/>
          <p:cNvPicPr>
            <a:picLocks noChangeAspect="1" noChangeArrowheads="1"/>
          </p:cNvPicPr>
          <p:nvPr/>
        </p:nvPicPr>
        <p:blipFill>
          <a:blip r:embed="rId1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53375" y="171450"/>
            <a:ext cx="1016000"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794151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id="1" dur="indefinite" restart="never" nodeType="tmRoot"/>
      </p:par>
    </p:tnLst>
  </p:timing>
  <p:txStyles>
    <p:titleStyle>
      <a:lvl1pPr algn="ctr" rtl="0" eaLnBrk="0" fontAlgn="base" hangingPunct="0">
        <a:spcBef>
          <a:spcPct val="0"/>
        </a:spcBef>
        <a:spcAft>
          <a:spcPct val="0"/>
        </a:spcAft>
        <a:defRPr sz="4000" b="1">
          <a:solidFill>
            <a:schemeClr val="accent2"/>
          </a:solidFill>
          <a:latin typeface="+mj-lt"/>
          <a:ea typeface="+mj-ea"/>
          <a:cs typeface="+mj-cs"/>
        </a:defRPr>
      </a:lvl1pPr>
      <a:lvl2pPr algn="ctr" rtl="0" eaLnBrk="0" fontAlgn="base" hangingPunct="0">
        <a:spcBef>
          <a:spcPct val="0"/>
        </a:spcBef>
        <a:spcAft>
          <a:spcPct val="0"/>
        </a:spcAft>
        <a:defRPr sz="4000" b="1">
          <a:solidFill>
            <a:schemeClr val="accent2"/>
          </a:solidFill>
          <a:latin typeface="Arial" pitchFamily="34" charset="0"/>
        </a:defRPr>
      </a:lvl2pPr>
      <a:lvl3pPr algn="ctr" rtl="0" eaLnBrk="0" fontAlgn="base" hangingPunct="0">
        <a:spcBef>
          <a:spcPct val="0"/>
        </a:spcBef>
        <a:spcAft>
          <a:spcPct val="0"/>
        </a:spcAft>
        <a:defRPr sz="4000" b="1">
          <a:solidFill>
            <a:schemeClr val="accent2"/>
          </a:solidFill>
          <a:latin typeface="Arial" pitchFamily="34" charset="0"/>
        </a:defRPr>
      </a:lvl3pPr>
      <a:lvl4pPr algn="ctr" rtl="0" eaLnBrk="0" fontAlgn="base" hangingPunct="0">
        <a:spcBef>
          <a:spcPct val="0"/>
        </a:spcBef>
        <a:spcAft>
          <a:spcPct val="0"/>
        </a:spcAft>
        <a:defRPr sz="4000" b="1">
          <a:solidFill>
            <a:schemeClr val="accent2"/>
          </a:solidFill>
          <a:latin typeface="Arial" pitchFamily="34" charset="0"/>
        </a:defRPr>
      </a:lvl4pPr>
      <a:lvl5pPr algn="ctr" rtl="0" eaLnBrk="0" fontAlgn="base" hangingPunct="0">
        <a:spcBef>
          <a:spcPct val="0"/>
        </a:spcBef>
        <a:spcAft>
          <a:spcPct val="0"/>
        </a:spcAft>
        <a:defRPr sz="4000" b="1">
          <a:solidFill>
            <a:schemeClr val="accent2"/>
          </a:solidFill>
          <a:latin typeface="Arial" pitchFamily="34" charset="0"/>
        </a:defRPr>
      </a:lvl5pPr>
      <a:lvl6pPr marL="457200" algn="ctr" rtl="0" fontAlgn="base">
        <a:spcBef>
          <a:spcPct val="0"/>
        </a:spcBef>
        <a:spcAft>
          <a:spcPct val="0"/>
        </a:spcAft>
        <a:defRPr sz="4000" b="1">
          <a:solidFill>
            <a:schemeClr val="accent2"/>
          </a:solidFill>
          <a:latin typeface="Arial" pitchFamily="34" charset="0"/>
        </a:defRPr>
      </a:lvl6pPr>
      <a:lvl7pPr marL="914400" algn="ctr" rtl="0" fontAlgn="base">
        <a:spcBef>
          <a:spcPct val="0"/>
        </a:spcBef>
        <a:spcAft>
          <a:spcPct val="0"/>
        </a:spcAft>
        <a:defRPr sz="4000" b="1">
          <a:solidFill>
            <a:schemeClr val="accent2"/>
          </a:solidFill>
          <a:latin typeface="Arial" pitchFamily="34" charset="0"/>
        </a:defRPr>
      </a:lvl7pPr>
      <a:lvl8pPr marL="1371600" algn="ctr" rtl="0" fontAlgn="base">
        <a:spcBef>
          <a:spcPct val="0"/>
        </a:spcBef>
        <a:spcAft>
          <a:spcPct val="0"/>
        </a:spcAft>
        <a:defRPr sz="4000" b="1">
          <a:solidFill>
            <a:schemeClr val="accent2"/>
          </a:solidFill>
          <a:latin typeface="Arial" pitchFamily="34" charset="0"/>
        </a:defRPr>
      </a:lvl8pPr>
      <a:lvl9pPr marL="1828800" algn="ctr" rtl="0" fontAlgn="base">
        <a:spcBef>
          <a:spcPct val="0"/>
        </a:spcBef>
        <a:spcAft>
          <a:spcPct val="0"/>
        </a:spcAft>
        <a:defRPr sz="4000" b="1">
          <a:solidFill>
            <a:schemeClr val="accent2"/>
          </a:solidFill>
          <a:latin typeface="Arial" pitchFamily="34"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IN"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IN" smtClean="0"/>
              <a:t>Click to edit Master text styles</a:t>
            </a:r>
          </a:p>
          <a:p>
            <a:pPr lvl="1"/>
            <a:r>
              <a:rPr lang="en-IN" smtClean="0"/>
              <a:t>Second level</a:t>
            </a:r>
          </a:p>
          <a:p>
            <a:pPr lvl="2"/>
            <a:r>
              <a:rPr lang="en-IN" smtClean="0"/>
              <a:t>Third level</a:t>
            </a:r>
          </a:p>
          <a:p>
            <a:pPr lvl="3"/>
            <a:r>
              <a:rPr lang="en-IN" smtClean="0"/>
              <a:t>Fourth level</a:t>
            </a:r>
          </a:p>
          <a:p>
            <a:pPr lvl="4"/>
            <a:r>
              <a:rPr lang="en-IN"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fontAlgn="base">
              <a:spcBef>
                <a:spcPct val="0"/>
              </a:spcBef>
              <a:spcAft>
                <a:spcPct val="0"/>
              </a:spcAft>
              <a:defRPr/>
            </a:pPr>
            <a:endParaRPr lang="en-IN">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fontAlgn="base">
              <a:spcBef>
                <a:spcPct val="0"/>
              </a:spcBef>
              <a:spcAft>
                <a:spcPct val="0"/>
              </a:spcAft>
              <a:defRPr/>
            </a:pPr>
            <a:endParaRPr lang="en-IN">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fontAlgn="base">
              <a:spcBef>
                <a:spcPct val="0"/>
              </a:spcBef>
              <a:spcAft>
                <a:spcPct val="0"/>
              </a:spcAft>
              <a:defRPr/>
            </a:pPr>
            <a:fld id="{1702E6B8-6283-49D9-B16D-A5C324F0CF72}" type="slidenum">
              <a:rPr lang="en-IN">
                <a:solidFill>
                  <a:srgbClr val="000000"/>
                </a:solidFill>
              </a:rPr>
              <a:pPr fontAlgn="base">
                <a:spcBef>
                  <a:spcPct val="0"/>
                </a:spcBef>
                <a:spcAft>
                  <a:spcPct val="0"/>
                </a:spcAft>
                <a:defRPr/>
              </a:pPr>
              <a:t>‹#›</a:t>
            </a:fld>
            <a:endParaRPr lang="en-IN">
              <a:solidFill>
                <a:srgbClr val="000000"/>
              </a:solidFill>
            </a:endParaRPr>
          </a:p>
        </p:txBody>
      </p:sp>
    </p:spTree>
    <p:extLst>
      <p:ext uri="{BB962C8B-B14F-4D97-AF65-F5344CB8AC3E}">
        <p14:creationId xmlns:p14="http://schemas.microsoft.com/office/powerpoint/2010/main" val="299395331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7" descr="npo000001"/>
          <p:cNvPicPr>
            <a:picLocks noChangeAspect="1" noChangeArrowheads="1"/>
          </p:cNvPicPr>
          <p:nvPr/>
        </p:nvPicPr>
        <p:blipFill>
          <a:blip r:embed="rId17" cstate="screen">
            <a:lum bright="6000"/>
          </a:blip>
          <a:srcRect/>
          <a:stretch>
            <a:fillRect/>
          </a:stretch>
        </p:blipFill>
        <p:spPr bwMode="auto">
          <a:xfrm>
            <a:off x="0" y="0"/>
            <a:ext cx="9144000" cy="6858000"/>
          </a:xfrm>
          <a:prstGeom prst="rect">
            <a:avLst/>
          </a:prstGeom>
          <a:noFill/>
          <a:ln w="9525" algn="ctr">
            <a:noFill/>
            <a:miter lim="800000"/>
            <a:headEnd/>
            <a:tailEnd/>
          </a:ln>
        </p:spPr>
      </p:pic>
      <p:sp>
        <p:nvSpPr>
          <p:cNvPr id="2051"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3"/>
          <p:cNvSpPr>
            <a:spLocks noGrp="1" noChangeArrowheads="1"/>
          </p:cNvSpPr>
          <p:nvPr>
            <p:ph type="body" idx="1"/>
          </p:nvPr>
        </p:nvSpPr>
        <p:spPr bwMode="auto">
          <a:xfrm>
            <a:off x="457200" y="1828800"/>
            <a:ext cx="8229600" cy="429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2743200" y="6245225"/>
            <a:ext cx="3733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fld id="{A505A804-8089-4FB2-83AB-1683B7F9CD0C}" type="slidenum">
              <a:rPr lang="en-US">
                <a:solidFill>
                  <a:srgbClr val="000000"/>
                </a:solidFill>
              </a:rPr>
              <a:pPr fontAlgn="base">
                <a:spcBef>
                  <a:spcPct val="0"/>
                </a:spcBef>
                <a:spcAft>
                  <a:spcPct val="0"/>
                </a:spcAft>
                <a:defRPr/>
              </a:pPr>
              <a:t>‹#›</a:t>
            </a:fld>
            <a:endParaRPr lang="en-US">
              <a:solidFill>
                <a:srgbClr val="000000"/>
              </a:solidFill>
            </a:endParaRPr>
          </a:p>
        </p:txBody>
      </p:sp>
      <p:pic>
        <p:nvPicPr>
          <p:cNvPr id="2056" name="Picture 20" descr="npo000002"/>
          <p:cNvPicPr>
            <a:picLocks noChangeAspect="1" noChangeArrowheads="1"/>
          </p:cNvPicPr>
          <p:nvPr/>
        </p:nvPicPr>
        <p:blipFill>
          <a:blip r:embed="rId18" cstate="screen">
            <a:clrChange>
              <a:clrFrom>
                <a:srgbClr val="FFFFFF"/>
              </a:clrFrom>
              <a:clrTo>
                <a:srgbClr val="FFFFFF">
                  <a:alpha val="0"/>
                </a:srgbClr>
              </a:clrTo>
            </a:clrChange>
          </a:blip>
          <a:srcRect/>
          <a:stretch>
            <a:fillRect/>
          </a:stretch>
        </p:blipFill>
        <p:spPr bwMode="auto">
          <a:xfrm>
            <a:off x="7953375" y="171450"/>
            <a:ext cx="1016000" cy="328613"/>
          </a:xfrm>
          <a:prstGeom prst="rect">
            <a:avLst/>
          </a:prstGeom>
          <a:noFill/>
          <a:ln w="9525" algn="ctr">
            <a:noFill/>
            <a:miter lim="800000"/>
            <a:headEnd/>
            <a:tailEnd/>
          </a:ln>
        </p:spPr>
      </p:pic>
    </p:spTree>
    <p:extLst>
      <p:ext uri="{BB962C8B-B14F-4D97-AF65-F5344CB8AC3E}">
        <p14:creationId xmlns:p14="http://schemas.microsoft.com/office/powerpoint/2010/main" val="185217057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Lst>
  <p:transition spd="med"/>
  <p:timing>
    <p:tnLst>
      <p:par>
        <p:cTn id="1" dur="indefinite" restart="never" nodeType="tmRoot"/>
      </p:par>
    </p:tnLst>
  </p:timing>
  <p:txStyles>
    <p:titleStyle>
      <a:lvl1pPr algn="ctr" rtl="0" eaLnBrk="0" fontAlgn="base" hangingPunct="0">
        <a:spcBef>
          <a:spcPct val="0"/>
        </a:spcBef>
        <a:spcAft>
          <a:spcPct val="0"/>
        </a:spcAft>
        <a:defRPr sz="4000" b="1">
          <a:solidFill>
            <a:schemeClr val="accent2"/>
          </a:solidFill>
          <a:latin typeface="+mj-lt"/>
          <a:ea typeface="+mj-ea"/>
          <a:cs typeface="+mj-cs"/>
        </a:defRPr>
      </a:lvl1pPr>
      <a:lvl2pPr algn="ctr" rtl="0" eaLnBrk="0" fontAlgn="base" hangingPunct="0">
        <a:spcBef>
          <a:spcPct val="0"/>
        </a:spcBef>
        <a:spcAft>
          <a:spcPct val="0"/>
        </a:spcAft>
        <a:defRPr sz="4000" b="1">
          <a:solidFill>
            <a:schemeClr val="accent2"/>
          </a:solidFill>
          <a:latin typeface="Arial" charset="0"/>
        </a:defRPr>
      </a:lvl2pPr>
      <a:lvl3pPr algn="ctr" rtl="0" eaLnBrk="0" fontAlgn="base" hangingPunct="0">
        <a:spcBef>
          <a:spcPct val="0"/>
        </a:spcBef>
        <a:spcAft>
          <a:spcPct val="0"/>
        </a:spcAft>
        <a:defRPr sz="4000" b="1">
          <a:solidFill>
            <a:schemeClr val="accent2"/>
          </a:solidFill>
          <a:latin typeface="Arial" charset="0"/>
        </a:defRPr>
      </a:lvl3pPr>
      <a:lvl4pPr algn="ctr" rtl="0" eaLnBrk="0" fontAlgn="base" hangingPunct="0">
        <a:spcBef>
          <a:spcPct val="0"/>
        </a:spcBef>
        <a:spcAft>
          <a:spcPct val="0"/>
        </a:spcAft>
        <a:defRPr sz="4000" b="1">
          <a:solidFill>
            <a:schemeClr val="accent2"/>
          </a:solidFill>
          <a:latin typeface="Arial" charset="0"/>
        </a:defRPr>
      </a:lvl4pPr>
      <a:lvl5pPr algn="ctr" rtl="0" eaLnBrk="0" fontAlgn="base" hangingPunct="0">
        <a:spcBef>
          <a:spcPct val="0"/>
        </a:spcBef>
        <a:spcAft>
          <a:spcPct val="0"/>
        </a:spcAft>
        <a:defRPr sz="4000" b="1">
          <a:solidFill>
            <a:schemeClr val="accent2"/>
          </a:solidFill>
          <a:latin typeface="Arial" charset="0"/>
        </a:defRPr>
      </a:lvl5pPr>
      <a:lvl6pPr marL="457200" algn="ctr" rtl="0" fontAlgn="base">
        <a:spcBef>
          <a:spcPct val="0"/>
        </a:spcBef>
        <a:spcAft>
          <a:spcPct val="0"/>
        </a:spcAft>
        <a:defRPr sz="4000" b="1">
          <a:solidFill>
            <a:schemeClr val="accent2"/>
          </a:solidFill>
          <a:latin typeface="Arial" charset="0"/>
        </a:defRPr>
      </a:lvl6pPr>
      <a:lvl7pPr marL="914400" algn="ctr" rtl="0" fontAlgn="base">
        <a:spcBef>
          <a:spcPct val="0"/>
        </a:spcBef>
        <a:spcAft>
          <a:spcPct val="0"/>
        </a:spcAft>
        <a:defRPr sz="4000" b="1">
          <a:solidFill>
            <a:schemeClr val="accent2"/>
          </a:solidFill>
          <a:latin typeface="Arial" charset="0"/>
        </a:defRPr>
      </a:lvl7pPr>
      <a:lvl8pPr marL="1371600" algn="ctr" rtl="0" fontAlgn="base">
        <a:spcBef>
          <a:spcPct val="0"/>
        </a:spcBef>
        <a:spcAft>
          <a:spcPct val="0"/>
        </a:spcAft>
        <a:defRPr sz="4000" b="1">
          <a:solidFill>
            <a:schemeClr val="accent2"/>
          </a:solidFill>
          <a:latin typeface="Arial" charset="0"/>
        </a:defRPr>
      </a:lvl8pPr>
      <a:lvl9pPr marL="1828800" algn="ctr" rtl="0" fontAlgn="base">
        <a:spcBef>
          <a:spcPct val="0"/>
        </a:spcBef>
        <a:spcAft>
          <a:spcPct val="0"/>
        </a:spcAft>
        <a:defRPr sz="40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3111103"/>
            <a:ext cx="7772400" cy="1470025"/>
          </a:xfrm>
        </p:spPr>
        <p:txBody>
          <a:bodyPr/>
          <a:lstStyle/>
          <a:p>
            <a:r>
              <a:rPr lang="en-IN" b="1" dirty="0">
                <a:solidFill>
                  <a:srgbClr val="0000CC"/>
                </a:solidFill>
              </a:rPr>
              <a:t>INDIA-BANGLADESH–IRRI </a:t>
            </a:r>
            <a:r>
              <a:rPr lang="en-IN" b="1" dirty="0" smtClean="0">
                <a:solidFill>
                  <a:srgbClr val="0000CC"/>
                </a:solidFill>
              </a:rPr>
              <a:t>COLLABORATION ON SEEDS</a:t>
            </a:r>
            <a:endParaRPr lang="en-IN" b="1" dirty="0">
              <a:solidFill>
                <a:srgbClr val="0000CC"/>
              </a:solidFill>
            </a:endParaRPr>
          </a:p>
        </p:txBody>
      </p:sp>
    </p:spTree>
    <p:extLst>
      <p:ext uri="{BB962C8B-B14F-4D97-AF65-F5344CB8AC3E}">
        <p14:creationId xmlns:p14="http://schemas.microsoft.com/office/powerpoint/2010/main" val="1973160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Purpose of workshop</a:t>
            </a:r>
            <a:endParaRPr lang="en-IN" dirty="0"/>
          </a:p>
        </p:txBody>
      </p:sp>
      <p:sp>
        <p:nvSpPr>
          <p:cNvPr id="3" name="Content Placeholder 2"/>
          <p:cNvSpPr>
            <a:spLocks noGrp="1"/>
          </p:cNvSpPr>
          <p:nvPr>
            <p:ph idx="1"/>
          </p:nvPr>
        </p:nvSpPr>
        <p:spPr>
          <a:xfrm>
            <a:off x="539552" y="2060848"/>
            <a:ext cx="8229600" cy="4297363"/>
          </a:xfrm>
        </p:spPr>
        <p:txBody>
          <a:bodyPr/>
          <a:lstStyle/>
          <a:p>
            <a:pPr algn="just"/>
            <a:r>
              <a:rPr lang="en-IN" dirty="0" smtClean="0"/>
              <a:t>To identify key priority areas for collaboration in seed sector to speed up the process of varietal release &amp; dissemination to benefit farmers</a:t>
            </a:r>
            <a:endParaRPr lang="en-IN" dirty="0"/>
          </a:p>
        </p:txBody>
      </p:sp>
    </p:spTree>
    <p:extLst>
      <p:ext uri="{BB962C8B-B14F-4D97-AF65-F5344CB8AC3E}">
        <p14:creationId xmlns:p14="http://schemas.microsoft.com/office/powerpoint/2010/main" val="3438765657"/>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2"/>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400" smtClean="0">
                <a:solidFill>
                  <a:srgbClr val="000000"/>
                </a:solidFill>
              </a:rPr>
              <a:t>17 April 2002</a:t>
            </a:r>
          </a:p>
        </p:txBody>
      </p:sp>
      <p:sp>
        <p:nvSpPr>
          <p:cNvPr id="53251" name="Footer Placeholder 3"/>
          <p:cNvSpPr>
            <a:spLocks noGrp="1"/>
          </p:cNvSpPr>
          <p:nvPr>
            <p:ph type="ftr" sz="quarter" idx="11"/>
          </p:nvPr>
        </p:nvSpPr>
        <p:spPr>
          <a:xfrm>
            <a:off x="2857500" y="6290310"/>
            <a:ext cx="37338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400" smtClean="0">
                <a:solidFill>
                  <a:srgbClr val="000000"/>
                </a:solidFill>
              </a:rPr>
              <a:t>Policies, Politics, Persistence and Pragmatism:Part 1</a:t>
            </a:r>
          </a:p>
        </p:txBody>
      </p:sp>
      <p:sp>
        <p:nvSpPr>
          <p:cNvPr id="53252"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979EBFBC-B8D7-48EE-9B60-528C194E7809}" type="slidenum">
              <a:rPr lang="en-US" sz="2000" smtClean="0">
                <a:solidFill>
                  <a:srgbClr val="000000"/>
                </a:solidFill>
              </a:rPr>
              <a:pPr eaLnBrk="1" hangingPunct="1"/>
              <a:t>11</a:t>
            </a:fld>
            <a:endParaRPr lang="en-US" sz="2000" smtClean="0">
              <a:solidFill>
                <a:srgbClr val="000000"/>
              </a:solidFill>
            </a:endParaRPr>
          </a:p>
        </p:txBody>
      </p:sp>
      <p:pic>
        <p:nvPicPr>
          <p:cNvPr id="53253" name="Picture 2" descr="E:\IRRI\STRASA\STRASA Dhaka Feb2013\DSC00258.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7620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4" name="Title 1"/>
          <p:cNvSpPr>
            <a:spLocks noGrp="1"/>
          </p:cNvSpPr>
          <p:nvPr>
            <p:ph type="title"/>
          </p:nvPr>
        </p:nvSpPr>
        <p:spPr>
          <a:xfrm>
            <a:off x="1150938" y="-76200"/>
            <a:ext cx="6926262" cy="1608138"/>
          </a:xfrm>
        </p:spPr>
        <p:txBody>
          <a:bodyPr/>
          <a:lstStyle/>
          <a:p>
            <a:r>
              <a:rPr lang="en-US" sz="4400" b="1" i="1" smtClean="0">
                <a:solidFill>
                  <a:schemeClr val="bg1"/>
                </a:solidFill>
              </a:rPr>
              <a:t>India and Bangladesh: the key players</a:t>
            </a:r>
          </a:p>
        </p:txBody>
      </p:sp>
      <p:sp>
        <p:nvSpPr>
          <p:cNvPr id="2" name="TextBox 1"/>
          <p:cNvSpPr txBox="1"/>
          <p:nvPr/>
        </p:nvSpPr>
        <p:spPr>
          <a:xfrm>
            <a:off x="6842760" y="6381690"/>
            <a:ext cx="3048000" cy="400110"/>
          </a:xfrm>
          <a:prstGeom prst="rect">
            <a:avLst/>
          </a:prstGeom>
          <a:noFill/>
        </p:spPr>
        <p:txBody>
          <a:bodyPr wrap="square" rtlCol="0">
            <a:spAutoFit/>
          </a:bodyPr>
          <a:lstStyle/>
          <a:p>
            <a:pPr fontAlgn="base">
              <a:spcBef>
                <a:spcPct val="0"/>
              </a:spcBef>
              <a:spcAft>
                <a:spcPct val="0"/>
              </a:spcAft>
            </a:pPr>
            <a:r>
              <a:rPr lang="en-IN" sz="2000" b="1" dirty="0" smtClean="0">
                <a:solidFill>
                  <a:srgbClr val="FFFFFF"/>
                </a:solidFill>
              </a:rPr>
              <a:t>16-17 Feb 2013</a:t>
            </a:r>
            <a:endParaRPr lang="en-IN" sz="2800" b="1" dirty="0">
              <a:solidFill>
                <a:srgbClr val="FFFFFF"/>
              </a:solidFill>
            </a:endParaRPr>
          </a:p>
        </p:txBody>
      </p:sp>
    </p:spTree>
    <p:extLst>
      <p:ext uri="{BB962C8B-B14F-4D97-AF65-F5344CB8AC3E}">
        <p14:creationId xmlns:p14="http://schemas.microsoft.com/office/powerpoint/2010/main" val="2463185070"/>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143000"/>
          </a:xfrm>
        </p:spPr>
        <p:txBody>
          <a:bodyPr/>
          <a:lstStyle/>
          <a:p>
            <a:r>
              <a:rPr lang="en-IN" dirty="0" smtClean="0"/>
              <a:t>Decisions</a:t>
            </a:r>
            <a:endParaRPr lang="en-IN" dirty="0"/>
          </a:p>
        </p:txBody>
      </p:sp>
      <p:sp>
        <p:nvSpPr>
          <p:cNvPr id="3" name="Content Placeholder 2"/>
          <p:cNvSpPr>
            <a:spLocks noGrp="1"/>
          </p:cNvSpPr>
          <p:nvPr>
            <p:ph idx="1"/>
          </p:nvPr>
        </p:nvSpPr>
        <p:spPr>
          <a:xfrm>
            <a:off x="467544" y="1340768"/>
            <a:ext cx="8496944" cy="4752528"/>
          </a:xfrm>
        </p:spPr>
        <p:txBody>
          <a:bodyPr/>
          <a:lstStyle/>
          <a:p>
            <a:r>
              <a:rPr lang="en-IN" sz="2800" dirty="0" smtClean="0"/>
              <a:t>Bangladesh and India will pursue the collaboration in respective countries</a:t>
            </a:r>
          </a:p>
          <a:p>
            <a:r>
              <a:rPr lang="en-IN" sz="2800" dirty="0" smtClean="0"/>
              <a:t>IRRI will play the role of facilitator</a:t>
            </a:r>
          </a:p>
          <a:p>
            <a:r>
              <a:rPr lang="en-IN" sz="2800" dirty="0" smtClean="0"/>
              <a:t>Annual progress review by the committee: JS (seed) &amp; DDG (crops) from India, DG-Seed wing &amp; DG-BRRI from Bangladesh &amp; IRRI SA Coordinator for seed systems</a:t>
            </a:r>
          </a:p>
          <a:p>
            <a:r>
              <a:rPr lang="en-IN" sz="2800" dirty="0" smtClean="0"/>
              <a:t>IRRI will organize annual review meeting</a:t>
            </a:r>
            <a:endParaRPr lang="en-IN" sz="2800" dirty="0"/>
          </a:p>
        </p:txBody>
      </p:sp>
    </p:spTree>
    <p:extLst>
      <p:ext uri="{BB962C8B-B14F-4D97-AF65-F5344CB8AC3E}">
        <p14:creationId xmlns:p14="http://schemas.microsoft.com/office/powerpoint/2010/main" val="1610833884"/>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591344"/>
          </a:xfrm>
        </p:spPr>
        <p:txBody>
          <a:bodyPr/>
          <a:lstStyle/>
          <a:p>
            <a:r>
              <a:rPr lang="en-IN" sz="2800" dirty="0" smtClean="0">
                <a:solidFill>
                  <a:schemeClr val="tx1"/>
                </a:solidFill>
              </a:rPr>
              <a:t>Areas identified for collaboration</a:t>
            </a:r>
            <a:br>
              <a:rPr lang="en-IN" sz="2800" dirty="0" smtClean="0">
                <a:solidFill>
                  <a:schemeClr val="tx1"/>
                </a:solidFill>
              </a:rPr>
            </a:br>
            <a:r>
              <a:rPr lang="en-IN" sz="2400" dirty="0" smtClean="0">
                <a:solidFill>
                  <a:srgbClr val="FF0000"/>
                </a:solidFill>
              </a:rPr>
              <a:t>1. Joint varietal evaluation &amp; release </a:t>
            </a:r>
            <a:endParaRPr lang="en-IN" sz="2800" dirty="0">
              <a:solidFill>
                <a:srgbClr val="FF0000"/>
              </a:solidFill>
            </a:endParaRPr>
          </a:p>
        </p:txBody>
      </p:sp>
      <p:sp>
        <p:nvSpPr>
          <p:cNvPr id="3" name="Content Placeholder 2"/>
          <p:cNvSpPr>
            <a:spLocks noGrp="1"/>
          </p:cNvSpPr>
          <p:nvPr>
            <p:ph idx="1"/>
          </p:nvPr>
        </p:nvSpPr>
        <p:spPr>
          <a:xfrm>
            <a:off x="457200" y="836712"/>
            <a:ext cx="8229600" cy="5289451"/>
          </a:xfrm>
        </p:spPr>
        <p:txBody>
          <a:bodyPr/>
          <a:lstStyle/>
          <a:p>
            <a:pPr marL="0" lvl="0" indent="0" algn="just">
              <a:spcBef>
                <a:spcPts val="0"/>
              </a:spcBef>
              <a:spcAft>
                <a:spcPts val="0"/>
              </a:spcAft>
              <a:buNone/>
            </a:pPr>
            <a:r>
              <a:rPr lang="en-IN" sz="2800" dirty="0">
                <a:latin typeface="Times New Roman"/>
                <a:ea typeface="Calibri"/>
                <a:cs typeface="Times New Roman"/>
              </a:rPr>
              <a:t>Joint evaluation of varieties for release in similar agro-climatic conditions, by the respective countries. To start with, this may cover the IRRI lines which are being/will be shared by both India as well as Bangladesh. Simultaneously, efforts would be made to develop a collaborative project involving the three parties to identify and evaluate improved rice breeding lines developed by Indian institutions, Bangladesh institutions and IRRI in both the countries. Collaborative project will address the issues relating to IPR, </a:t>
            </a:r>
            <a:r>
              <a:rPr lang="en-IN" sz="2800" dirty="0" err="1">
                <a:latin typeface="Times New Roman"/>
                <a:ea typeface="Calibri"/>
                <a:cs typeface="Times New Roman"/>
              </a:rPr>
              <a:t>germplasm</a:t>
            </a:r>
            <a:r>
              <a:rPr lang="en-IN" sz="2800" dirty="0">
                <a:latin typeface="Times New Roman"/>
                <a:ea typeface="Calibri"/>
                <a:cs typeface="Times New Roman"/>
              </a:rPr>
              <a:t> exchange etc. Cost for evaluation by national institutions will be borne by the respective countries</a:t>
            </a:r>
            <a:r>
              <a:rPr lang="en-IN" sz="2400" dirty="0">
                <a:latin typeface="Times New Roman"/>
                <a:ea typeface="Calibri"/>
                <a:cs typeface="Times New Roman"/>
              </a:rPr>
              <a:t>.  </a:t>
            </a:r>
            <a:endParaRPr lang="en-IN" sz="1800" dirty="0">
              <a:latin typeface="Calibri"/>
              <a:ea typeface="Calibri"/>
              <a:cs typeface="Times New Roman"/>
            </a:endParaRPr>
          </a:p>
          <a:p>
            <a:endParaRPr lang="en-IN" dirty="0"/>
          </a:p>
        </p:txBody>
      </p:sp>
    </p:spTree>
    <p:extLst>
      <p:ext uri="{BB962C8B-B14F-4D97-AF65-F5344CB8AC3E}">
        <p14:creationId xmlns:p14="http://schemas.microsoft.com/office/powerpoint/2010/main" val="2706978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504056"/>
          </a:xfrm>
        </p:spPr>
        <p:txBody>
          <a:bodyPr/>
          <a:lstStyle/>
          <a:p>
            <a:r>
              <a:rPr lang="en-IN" sz="3200" dirty="0" smtClean="0">
                <a:solidFill>
                  <a:srgbClr val="0000CC"/>
                </a:solidFill>
              </a:rPr>
              <a:t>Recommendation</a:t>
            </a:r>
            <a:endParaRPr lang="en-IN" dirty="0">
              <a:solidFill>
                <a:srgbClr val="0000CC"/>
              </a:solidFill>
            </a:endParaRPr>
          </a:p>
        </p:txBody>
      </p:sp>
      <p:sp>
        <p:nvSpPr>
          <p:cNvPr id="3" name="Content Placeholder 2"/>
          <p:cNvSpPr>
            <a:spLocks noGrp="1"/>
          </p:cNvSpPr>
          <p:nvPr>
            <p:ph idx="1"/>
          </p:nvPr>
        </p:nvSpPr>
        <p:spPr>
          <a:xfrm>
            <a:off x="251520" y="692696"/>
            <a:ext cx="8640960" cy="5688632"/>
          </a:xfrm>
        </p:spPr>
        <p:txBody>
          <a:bodyPr/>
          <a:lstStyle/>
          <a:p>
            <a:pPr marL="0" algn="just">
              <a:spcBef>
                <a:spcPts val="0"/>
              </a:spcBef>
              <a:spcAft>
                <a:spcPts val="0"/>
              </a:spcAft>
            </a:pPr>
            <a:r>
              <a:rPr lang="en-IN" sz="2800" dirty="0">
                <a:solidFill>
                  <a:srgbClr val="0000CC"/>
                </a:solidFill>
                <a:latin typeface="Times New Roman"/>
                <a:ea typeface="Calibri"/>
                <a:cs typeface="Times New Roman"/>
              </a:rPr>
              <a:t>IRRI will work closely with ICAR (</a:t>
            </a:r>
            <a:r>
              <a:rPr lang="en-IN" sz="2800" dirty="0" smtClean="0">
                <a:solidFill>
                  <a:srgbClr val="0000CC"/>
                </a:solidFill>
                <a:latin typeface="Times New Roman"/>
                <a:ea typeface="Calibri"/>
                <a:cs typeface="Times New Roman"/>
              </a:rPr>
              <a:t>Head, Plant </a:t>
            </a:r>
            <a:r>
              <a:rPr lang="en-IN" sz="2800" dirty="0">
                <a:solidFill>
                  <a:srgbClr val="0000CC"/>
                </a:solidFill>
                <a:latin typeface="Times New Roman"/>
                <a:ea typeface="Calibri"/>
                <a:cs typeface="Times New Roman"/>
              </a:rPr>
              <a:t>Breeding at CRRI and </a:t>
            </a:r>
            <a:r>
              <a:rPr lang="en-IN" sz="2800" dirty="0" smtClean="0">
                <a:solidFill>
                  <a:srgbClr val="0000CC"/>
                </a:solidFill>
                <a:latin typeface="Times New Roman"/>
                <a:ea typeface="Calibri"/>
                <a:cs typeface="Times New Roman"/>
              </a:rPr>
              <a:t>DRR </a:t>
            </a:r>
            <a:r>
              <a:rPr lang="en-IN" sz="2800" dirty="0">
                <a:solidFill>
                  <a:srgbClr val="0000CC"/>
                </a:solidFill>
                <a:latin typeface="Times New Roman"/>
                <a:ea typeface="Calibri"/>
                <a:cs typeface="Times New Roman"/>
              </a:rPr>
              <a:t>or any other person/ agency decided by ICAR), BRRI (Head, Plant Breeding or any other designated person) and BINA (Head, Plant Breeding or designated person) to develop a collaborative project for joint varietal </a:t>
            </a:r>
            <a:r>
              <a:rPr lang="en-IN" sz="2800" dirty="0" smtClean="0">
                <a:solidFill>
                  <a:srgbClr val="0000CC"/>
                </a:solidFill>
                <a:latin typeface="Times New Roman"/>
                <a:ea typeface="Calibri"/>
                <a:cs typeface="Times New Roman"/>
              </a:rPr>
              <a:t>evaluation and </a:t>
            </a:r>
            <a:r>
              <a:rPr lang="en-IN" sz="2800" dirty="0">
                <a:solidFill>
                  <a:srgbClr val="0000CC"/>
                </a:solidFill>
                <a:latin typeface="Times New Roman"/>
                <a:ea typeface="Calibri"/>
                <a:cs typeface="Times New Roman"/>
              </a:rPr>
              <a:t>submit the same to Ministry of Agriculture in </a:t>
            </a:r>
            <a:r>
              <a:rPr lang="en-IN" sz="2800" dirty="0" smtClean="0">
                <a:solidFill>
                  <a:srgbClr val="0000CC"/>
                </a:solidFill>
                <a:latin typeface="Times New Roman"/>
                <a:ea typeface="Calibri"/>
                <a:cs typeface="Times New Roman"/>
              </a:rPr>
              <a:t>both the countries for the approval. </a:t>
            </a:r>
            <a:r>
              <a:rPr lang="en-IN" sz="2800" dirty="0">
                <a:solidFill>
                  <a:srgbClr val="0000CC"/>
                </a:solidFill>
                <a:latin typeface="Times New Roman"/>
                <a:ea typeface="Calibri"/>
                <a:cs typeface="Times New Roman"/>
              </a:rPr>
              <a:t>This project will also consider/ address the IPR issues, if any. </a:t>
            </a:r>
            <a:endParaRPr lang="en-IN" dirty="0"/>
          </a:p>
        </p:txBody>
      </p:sp>
    </p:spTree>
    <p:extLst>
      <p:ext uri="{BB962C8B-B14F-4D97-AF65-F5344CB8AC3E}">
        <p14:creationId xmlns:p14="http://schemas.microsoft.com/office/powerpoint/2010/main" val="12371241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
            <a:ext cx="8229600" cy="764664"/>
          </a:xfrm>
        </p:spPr>
        <p:txBody>
          <a:bodyPr/>
          <a:lstStyle/>
          <a:p>
            <a:r>
              <a:rPr lang="en-IN" sz="3200" dirty="0" smtClean="0">
                <a:solidFill>
                  <a:schemeClr val="tx1"/>
                </a:solidFill>
              </a:rPr>
              <a:t>Areas identified for collaboration</a:t>
            </a:r>
            <a:br>
              <a:rPr lang="en-IN" sz="3200" dirty="0" smtClean="0">
                <a:solidFill>
                  <a:schemeClr val="tx1"/>
                </a:solidFill>
              </a:rPr>
            </a:br>
            <a:r>
              <a:rPr lang="en-IN" sz="3200" dirty="0" smtClean="0">
                <a:solidFill>
                  <a:srgbClr val="FF0000"/>
                </a:solidFill>
              </a:rPr>
              <a:t>2. Acceptance of the evaluation data</a:t>
            </a:r>
            <a:endParaRPr lang="en-IN" sz="3200" dirty="0">
              <a:solidFill>
                <a:srgbClr val="FF0000"/>
              </a:solidFill>
            </a:endParaRPr>
          </a:p>
        </p:txBody>
      </p:sp>
      <p:sp>
        <p:nvSpPr>
          <p:cNvPr id="3" name="Content Placeholder 2"/>
          <p:cNvSpPr>
            <a:spLocks noGrp="1"/>
          </p:cNvSpPr>
          <p:nvPr>
            <p:ph idx="1"/>
          </p:nvPr>
        </p:nvSpPr>
        <p:spPr>
          <a:xfrm>
            <a:off x="457200" y="1196752"/>
            <a:ext cx="8229600" cy="5112568"/>
          </a:xfrm>
        </p:spPr>
        <p:txBody>
          <a:bodyPr/>
          <a:lstStyle/>
          <a:p>
            <a:pPr marL="0" lvl="0" indent="0" algn="just">
              <a:lnSpc>
                <a:spcPct val="115000"/>
              </a:lnSpc>
              <a:spcAft>
                <a:spcPts val="0"/>
              </a:spcAft>
              <a:buNone/>
            </a:pPr>
            <a:r>
              <a:rPr lang="en-IN" sz="3600" dirty="0" smtClean="0">
                <a:latin typeface="Times New Roman"/>
                <a:ea typeface="Calibri"/>
                <a:cs typeface="Times New Roman"/>
              </a:rPr>
              <a:t>Reciprocal </a:t>
            </a:r>
            <a:r>
              <a:rPr lang="en-IN" sz="3600" dirty="0">
                <a:latin typeface="Times New Roman"/>
                <a:ea typeface="Calibri"/>
                <a:cs typeface="Times New Roman"/>
              </a:rPr>
              <a:t>recognition and acceptance of the research and evaluation data generated in one country for the varietal release for similar agro-climatic condition in the other country</a:t>
            </a:r>
            <a:r>
              <a:rPr lang="en-IN" dirty="0">
                <a:latin typeface="Times New Roman"/>
                <a:ea typeface="Calibri"/>
                <a:cs typeface="Times New Roman"/>
              </a:rPr>
              <a:t>. </a:t>
            </a:r>
            <a:endParaRPr lang="en-IN" sz="2400" dirty="0">
              <a:latin typeface="Calibri"/>
              <a:ea typeface="Calibri"/>
              <a:cs typeface="Times New Roman"/>
            </a:endParaRPr>
          </a:p>
          <a:p>
            <a:pPr marL="0" indent="0">
              <a:buNone/>
            </a:pPr>
            <a:endParaRPr lang="en-IN" dirty="0"/>
          </a:p>
        </p:txBody>
      </p:sp>
    </p:spTree>
    <p:extLst>
      <p:ext uri="{BB962C8B-B14F-4D97-AF65-F5344CB8AC3E}">
        <p14:creationId xmlns:p14="http://schemas.microsoft.com/office/powerpoint/2010/main" val="3972488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764704"/>
          </a:xfrm>
        </p:spPr>
        <p:txBody>
          <a:bodyPr/>
          <a:lstStyle/>
          <a:p>
            <a:r>
              <a:rPr lang="en-IN" sz="3200" dirty="0" smtClean="0"/>
              <a:t>Recommendation</a:t>
            </a:r>
            <a:endParaRPr lang="en-IN" sz="3200" dirty="0"/>
          </a:p>
        </p:txBody>
      </p:sp>
      <p:sp>
        <p:nvSpPr>
          <p:cNvPr id="3" name="Content Placeholder 2"/>
          <p:cNvSpPr>
            <a:spLocks noGrp="1"/>
          </p:cNvSpPr>
          <p:nvPr>
            <p:ph idx="1"/>
          </p:nvPr>
        </p:nvSpPr>
        <p:spPr>
          <a:xfrm>
            <a:off x="457200" y="764704"/>
            <a:ext cx="8229600" cy="5361459"/>
          </a:xfrm>
        </p:spPr>
        <p:txBody>
          <a:bodyPr/>
          <a:lstStyle/>
          <a:p>
            <a:pPr marL="0" lvl="0" algn="just">
              <a:spcBef>
                <a:spcPts val="0"/>
              </a:spcBef>
              <a:spcAft>
                <a:spcPts val="0"/>
              </a:spcAft>
            </a:pPr>
            <a:r>
              <a:rPr lang="en-IN" sz="2400" dirty="0">
                <a:solidFill>
                  <a:srgbClr val="0000CC"/>
                </a:solidFill>
                <a:latin typeface="Times New Roman"/>
                <a:ea typeface="Calibri"/>
                <a:cs typeface="Times New Roman"/>
              </a:rPr>
              <a:t>This may be </a:t>
            </a:r>
            <a:r>
              <a:rPr lang="en-IN" sz="2400" dirty="0" smtClean="0">
                <a:solidFill>
                  <a:srgbClr val="0000CC"/>
                </a:solidFill>
                <a:latin typeface="Times New Roman"/>
                <a:ea typeface="Calibri"/>
                <a:cs typeface="Times New Roman"/>
              </a:rPr>
              <a:t>started </a:t>
            </a:r>
            <a:r>
              <a:rPr lang="en-IN" sz="2400" dirty="0">
                <a:solidFill>
                  <a:srgbClr val="0000CC"/>
                </a:solidFill>
                <a:latin typeface="Times New Roman"/>
                <a:ea typeface="Calibri"/>
                <a:cs typeface="Times New Roman"/>
              </a:rPr>
              <a:t>with IRRI developed rice lines which are being evaluated in both the countries. It would be essential for the any line to undergo minimum one year IVT testing through </a:t>
            </a:r>
            <a:r>
              <a:rPr lang="en-IN" sz="2400" dirty="0" smtClean="0">
                <a:solidFill>
                  <a:srgbClr val="0000CC"/>
                </a:solidFill>
                <a:latin typeface="Times New Roman"/>
                <a:ea typeface="Calibri"/>
                <a:cs typeface="Times New Roman"/>
              </a:rPr>
              <a:t>AICRIP. </a:t>
            </a:r>
            <a:r>
              <a:rPr lang="en-IN" sz="2400" dirty="0">
                <a:solidFill>
                  <a:srgbClr val="0000CC"/>
                </a:solidFill>
                <a:latin typeface="Times New Roman"/>
                <a:ea typeface="Calibri"/>
                <a:cs typeface="Times New Roman"/>
              </a:rPr>
              <a:t>In addition, one  year evaluation  in AVT 1 of  AICRIP or one year multi-location  testing in state trials (for state release). Evaluation data of Bangladesh may be considered </a:t>
            </a:r>
            <a:r>
              <a:rPr lang="en-IN" sz="2400" i="1" dirty="0">
                <a:solidFill>
                  <a:srgbClr val="0000CC"/>
                </a:solidFill>
                <a:latin typeface="Times New Roman"/>
                <a:ea typeface="Calibri"/>
                <a:cs typeface="Times New Roman"/>
              </a:rPr>
              <a:t>in lieu</a:t>
            </a:r>
            <a:r>
              <a:rPr lang="en-IN" sz="2400" dirty="0">
                <a:solidFill>
                  <a:srgbClr val="0000CC"/>
                </a:solidFill>
                <a:latin typeface="Times New Roman"/>
                <a:ea typeface="Calibri"/>
                <a:cs typeface="Times New Roman"/>
              </a:rPr>
              <a:t> of AVT 2 </a:t>
            </a:r>
            <a:r>
              <a:rPr lang="en-IN" sz="2400" dirty="0" smtClean="0">
                <a:solidFill>
                  <a:srgbClr val="0000CC"/>
                </a:solidFill>
                <a:latin typeface="Times New Roman"/>
                <a:ea typeface="Calibri"/>
                <a:cs typeface="Times New Roman"/>
              </a:rPr>
              <a:t>or </a:t>
            </a:r>
            <a:r>
              <a:rPr lang="en-IN" sz="2400" dirty="0">
                <a:solidFill>
                  <a:srgbClr val="0000CC"/>
                </a:solidFill>
                <a:latin typeface="Times New Roman"/>
                <a:ea typeface="Calibri"/>
                <a:cs typeface="Times New Roman"/>
              </a:rPr>
              <a:t>second year state evaluation for release for similar agro-climatic condition (</a:t>
            </a:r>
            <a:r>
              <a:rPr lang="en-IN" sz="2400" dirty="0" smtClean="0">
                <a:solidFill>
                  <a:srgbClr val="0000CC"/>
                </a:solidFill>
                <a:latin typeface="Times New Roman"/>
                <a:ea typeface="Calibri"/>
                <a:cs typeface="Times New Roman"/>
              </a:rPr>
              <a:t>i.e. </a:t>
            </a:r>
            <a:r>
              <a:rPr lang="en-IN" sz="2400" dirty="0">
                <a:solidFill>
                  <a:srgbClr val="0000CC"/>
                </a:solidFill>
                <a:latin typeface="Times New Roman"/>
                <a:ea typeface="Calibri"/>
                <a:cs typeface="Times New Roman"/>
              </a:rPr>
              <a:t>acceptance of Bangladesh data for varietal release in WB, Assam and </a:t>
            </a:r>
            <a:r>
              <a:rPr lang="en-IN" sz="2400" dirty="0" smtClean="0">
                <a:solidFill>
                  <a:srgbClr val="0000CC"/>
                </a:solidFill>
                <a:latin typeface="Times New Roman"/>
                <a:ea typeface="Calibri"/>
                <a:cs typeface="Times New Roman"/>
              </a:rPr>
              <a:t>Odisha and Nepal data for UP and Bihar).</a:t>
            </a:r>
            <a:endParaRPr lang="en-IN" sz="2400" dirty="0">
              <a:solidFill>
                <a:srgbClr val="0000CC"/>
              </a:solidFill>
              <a:latin typeface="Calibri"/>
              <a:ea typeface="Calibri"/>
              <a:cs typeface="Times New Roman"/>
            </a:endParaRPr>
          </a:p>
          <a:p>
            <a:pPr marL="0" indent="0">
              <a:buNone/>
            </a:pPr>
            <a:endParaRPr lang="en-IN" dirty="0"/>
          </a:p>
        </p:txBody>
      </p:sp>
    </p:spTree>
    <p:extLst>
      <p:ext uri="{BB962C8B-B14F-4D97-AF65-F5344CB8AC3E}">
        <p14:creationId xmlns:p14="http://schemas.microsoft.com/office/powerpoint/2010/main" val="1198371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447328"/>
          </a:xfrm>
        </p:spPr>
        <p:txBody>
          <a:bodyPr/>
          <a:lstStyle/>
          <a:p>
            <a:r>
              <a:rPr lang="en-IN" sz="3200" dirty="0" smtClean="0"/>
              <a:t>Areas identified for collaboration</a:t>
            </a:r>
            <a:endParaRPr lang="en-IN" sz="3200" dirty="0"/>
          </a:p>
        </p:txBody>
      </p:sp>
      <p:sp>
        <p:nvSpPr>
          <p:cNvPr id="3" name="Content Placeholder 2"/>
          <p:cNvSpPr>
            <a:spLocks noGrp="1"/>
          </p:cNvSpPr>
          <p:nvPr>
            <p:ph idx="1"/>
          </p:nvPr>
        </p:nvSpPr>
        <p:spPr>
          <a:xfrm>
            <a:off x="457200" y="908720"/>
            <a:ext cx="8229600" cy="5400600"/>
          </a:xfrm>
        </p:spPr>
        <p:txBody>
          <a:bodyPr/>
          <a:lstStyle/>
          <a:p>
            <a:pPr marL="0" lvl="0" indent="0" algn="just">
              <a:spcBef>
                <a:spcPts val="0"/>
              </a:spcBef>
              <a:spcAft>
                <a:spcPts val="0"/>
              </a:spcAft>
              <a:buNone/>
            </a:pPr>
            <a:r>
              <a:rPr lang="en-IN" sz="2800" dirty="0" smtClean="0">
                <a:solidFill>
                  <a:srgbClr val="FF0000"/>
                </a:solidFill>
                <a:latin typeface="Times New Roman"/>
                <a:ea typeface="Calibri"/>
                <a:cs typeface="Times New Roman"/>
              </a:rPr>
              <a:t>3. For varieties released in neighbouring country</a:t>
            </a:r>
            <a:endParaRPr lang="en-IN" sz="2800" dirty="0">
              <a:solidFill>
                <a:srgbClr val="FF0000"/>
              </a:solidFill>
              <a:latin typeface="Times New Roman"/>
              <a:ea typeface="Calibri"/>
              <a:cs typeface="Times New Roman"/>
            </a:endParaRPr>
          </a:p>
          <a:p>
            <a:pPr marL="0" lvl="0" indent="0" algn="just">
              <a:spcBef>
                <a:spcPts val="0"/>
              </a:spcBef>
              <a:spcAft>
                <a:spcPts val="0"/>
              </a:spcAft>
              <a:buNone/>
            </a:pPr>
            <a:r>
              <a:rPr lang="en-IN" sz="2800" dirty="0" smtClean="0">
                <a:latin typeface="Times New Roman"/>
                <a:ea typeface="Calibri"/>
                <a:cs typeface="Times New Roman"/>
              </a:rPr>
              <a:t>Reduction </a:t>
            </a:r>
            <a:r>
              <a:rPr lang="en-IN" sz="2800" dirty="0">
                <a:latin typeface="Times New Roman"/>
                <a:ea typeface="Calibri"/>
                <a:cs typeface="Times New Roman"/>
              </a:rPr>
              <a:t>of the evaluation time for a variety released in one country by the other country to speed up the varietal release process</a:t>
            </a:r>
            <a:r>
              <a:rPr lang="en-IN" sz="2800" dirty="0" smtClean="0">
                <a:latin typeface="Times New Roman"/>
                <a:ea typeface="Calibri"/>
                <a:cs typeface="Times New Roman"/>
              </a:rPr>
              <a:t>.</a:t>
            </a:r>
          </a:p>
          <a:p>
            <a:pPr marL="0" lvl="0" indent="0" algn="just">
              <a:spcBef>
                <a:spcPts val="0"/>
              </a:spcBef>
              <a:spcAft>
                <a:spcPts val="0"/>
              </a:spcAft>
              <a:buNone/>
            </a:pPr>
            <a:endParaRPr lang="en-IN" sz="2800" dirty="0" smtClean="0">
              <a:solidFill>
                <a:srgbClr val="0000CC"/>
              </a:solidFill>
              <a:latin typeface="Times New Roman"/>
              <a:ea typeface="Calibri"/>
              <a:cs typeface="Times New Roman"/>
            </a:endParaRPr>
          </a:p>
          <a:p>
            <a:pPr marL="0" lvl="0" indent="0" algn="just">
              <a:spcBef>
                <a:spcPts val="0"/>
              </a:spcBef>
              <a:spcAft>
                <a:spcPts val="0"/>
              </a:spcAft>
              <a:buNone/>
            </a:pPr>
            <a:r>
              <a:rPr lang="en-IN" sz="2800" dirty="0" smtClean="0">
                <a:solidFill>
                  <a:srgbClr val="0000CC"/>
                </a:solidFill>
                <a:latin typeface="Times New Roman"/>
                <a:ea typeface="Calibri"/>
                <a:cs typeface="Times New Roman"/>
              </a:rPr>
              <a:t>Recommendation</a:t>
            </a:r>
            <a:endParaRPr lang="en-IN" sz="2000" dirty="0">
              <a:solidFill>
                <a:srgbClr val="0000CC"/>
              </a:solidFill>
              <a:latin typeface="Calibri"/>
              <a:ea typeface="Calibri"/>
              <a:cs typeface="Times New Roman"/>
            </a:endParaRPr>
          </a:p>
          <a:p>
            <a:pPr marL="0" algn="just">
              <a:spcBef>
                <a:spcPts val="0"/>
              </a:spcBef>
              <a:spcAft>
                <a:spcPts val="0"/>
              </a:spcAft>
            </a:pPr>
            <a:r>
              <a:rPr lang="en-IN" sz="2800" dirty="0">
                <a:solidFill>
                  <a:srgbClr val="0000CC"/>
                </a:solidFill>
                <a:latin typeface="Times New Roman"/>
                <a:ea typeface="Calibri"/>
                <a:cs typeface="Times New Roman"/>
              </a:rPr>
              <a:t>Any variety released in neighbouring country, may be released in India after one year of IVT </a:t>
            </a:r>
            <a:r>
              <a:rPr lang="en-IN" sz="2800" dirty="0" smtClean="0">
                <a:solidFill>
                  <a:srgbClr val="0000CC"/>
                </a:solidFill>
                <a:latin typeface="Times New Roman"/>
                <a:ea typeface="Calibri"/>
                <a:cs typeface="Times New Roman"/>
              </a:rPr>
              <a:t>under </a:t>
            </a:r>
            <a:r>
              <a:rPr lang="en-IN" sz="2800" dirty="0">
                <a:solidFill>
                  <a:srgbClr val="0000CC"/>
                </a:solidFill>
                <a:latin typeface="Times New Roman"/>
                <a:ea typeface="Calibri"/>
                <a:cs typeface="Times New Roman"/>
              </a:rPr>
              <a:t>ACRIP along with one year of either state evaluation or AVT1 through AICRIP.  </a:t>
            </a:r>
            <a:r>
              <a:rPr lang="en-IN" sz="2800" dirty="0" smtClean="0">
                <a:solidFill>
                  <a:srgbClr val="0000CC"/>
                </a:solidFill>
                <a:latin typeface="Times New Roman"/>
                <a:ea typeface="Calibri"/>
                <a:cs typeface="Times New Roman"/>
              </a:rPr>
              <a:t>There is no need of AVT2 or second year state varietal trial. </a:t>
            </a:r>
            <a:endParaRPr lang="en-IN" sz="2000" dirty="0">
              <a:solidFill>
                <a:srgbClr val="0000CC"/>
              </a:solidFill>
              <a:latin typeface="Calibri"/>
              <a:ea typeface="Calibri"/>
              <a:cs typeface="Times New Roman"/>
            </a:endParaRPr>
          </a:p>
          <a:p>
            <a:pPr marL="0" indent="0" algn="just">
              <a:spcBef>
                <a:spcPts val="0"/>
              </a:spcBef>
              <a:spcAft>
                <a:spcPts val="0"/>
              </a:spcAft>
              <a:buNone/>
            </a:pPr>
            <a:endParaRPr lang="en-IN" sz="2000" dirty="0">
              <a:solidFill>
                <a:srgbClr val="0000CC"/>
              </a:solidFill>
              <a:latin typeface="Calibri"/>
              <a:ea typeface="Calibri"/>
              <a:cs typeface="Times New Roman"/>
            </a:endParaRPr>
          </a:p>
          <a:p>
            <a:pPr marL="0" indent="0">
              <a:buNone/>
            </a:pPr>
            <a:endParaRPr lang="en-IN" sz="2800" dirty="0"/>
          </a:p>
        </p:txBody>
      </p:sp>
    </p:spTree>
    <p:extLst>
      <p:ext uri="{BB962C8B-B14F-4D97-AF65-F5344CB8AC3E}">
        <p14:creationId xmlns:p14="http://schemas.microsoft.com/office/powerpoint/2010/main" val="9948914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63352"/>
          </a:xfrm>
        </p:spPr>
        <p:txBody>
          <a:bodyPr/>
          <a:lstStyle/>
          <a:p>
            <a:r>
              <a:rPr lang="en-IN" sz="2800" dirty="0" smtClean="0">
                <a:solidFill>
                  <a:schemeClr val="tx1"/>
                </a:solidFill>
              </a:rPr>
              <a:t>Areas identified for collaboration</a:t>
            </a:r>
            <a:br>
              <a:rPr lang="en-IN" sz="2800" dirty="0" smtClean="0">
                <a:solidFill>
                  <a:schemeClr val="tx1"/>
                </a:solidFill>
              </a:rPr>
            </a:br>
            <a:r>
              <a:rPr lang="en-IN" sz="2800" dirty="0" smtClean="0">
                <a:solidFill>
                  <a:srgbClr val="FF0000"/>
                </a:solidFill>
              </a:rPr>
              <a:t>4. Acceptance of PVS data</a:t>
            </a:r>
            <a:endParaRPr lang="en-IN" sz="2800" dirty="0">
              <a:solidFill>
                <a:srgbClr val="FF0000"/>
              </a:solidFill>
            </a:endParaRPr>
          </a:p>
        </p:txBody>
      </p:sp>
      <p:sp>
        <p:nvSpPr>
          <p:cNvPr id="3" name="Content Placeholder 2"/>
          <p:cNvSpPr>
            <a:spLocks noGrp="1"/>
          </p:cNvSpPr>
          <p:nvPr>
            <p:ph idx="1"/>
          </p:nvPr>
        </p:nvSpPr>
        <p:spPr>
          <a:xfrm>
            <a:off x="457200" y="980728"/>
            <a:ext cx="8229600" cy="5328592"/>
          </a:xfrm>
        </p:spPr>
        <p:txBody>
          <a:bodyPr/>
          <a:lstStyle/>
          <a:p>
            <a:pPr marL="0" lvl="0" indent="0" algn="just">
              <a:spcBef>
                <a:spcPts val="0"/>
              </a:spcBef>
              <a:spcAft>
                <a:spcPts val="0"/>
              </a:spcAft>
              <a:buNone/>
            </a:pPr>
            <a:r>
              <a:rPr lang="en-IN" sz="2800" dirty="0" smtClean="0">
                <a:latin typeface="Times New Roman"/>
                <a:ea typeface="Calibri"/>
                <a:cs typeface="Times New Roman"/>
              </a:rPr>
              <a:t>Recognition </a:t>
            </a:r>
            <a:r>
              <a:rPr lang="en-IN" sz="2800" dirty="0">
                <a:latin typeface="Times New Roman"/>
                <a:ea typeface="Calibri"/>
                <a:cs typeface="Times New Roman"/>
              </a:rPr>
              <a:t>of the farmers’ participatory varietal selection (FPVS) data, generated by the scientists, as primary data for the varietal release to accelerate the release process. A joint committee, consisting of experts from IRRI, India and Bangladesh (as nominated by respective Agriculture Secretary and DG, IRRI) will review the issue and suggest any change in the protocols to make them compatible with varietal release system of respective countries. </a:t>
            </a:r>
            <a:endParaRPr lang="en-IN" sz="2000" dirty="0">
              <a:latin typeface="Calibri"/>
              <a:ea typeface="Calibri"/>
              <a:cs typeface="Times New Roman"/>
            </a:endParaRPr>
          </a:p>
          <a:p>
            <a:endParaRPr lang="en-IN" sz="2800" dirty="0"/>
          </a:p>
        </p:txBody>
      </p:sp>
    </p:spTree>
    <p:extLst>
      <p:ext uri="{BB962C8B-B14F-4D97-AF65-F5344CB8AC3E}">
        <p14:creationId xmlns:p14="http://schemas.microsoft.com/office/powerpoint/2010/main" val="33849237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519336"/>
          </a:xfrm>
        </p:spPr>
        <p:txBody>
          <a:bodyPr/>
          <a:lstStyle/>
          <a:p>
            <a:r>
              <a:rPr lang="en-IN" sz="3200" dirty="0" smtClean="0"/>
              <a:t>Recommendation</a:t>
            </a:r>
            <a:endParaRPr lang="en-IN" dirty="0"/>
          </a:p>
        </p:txBody>
      </p:sp>
      <p:sp>
        <p:nvSpPr>
          <p:cNvPr id="3" name="Content Placeholder 2"/>
          <p:cNvSpPr>
            <a:spLocks noGrp="1"/>
          </p:cNvSpPr>
          <p:nvPr>
            <p:ph idx="1"/>
          </p:nvPr>
        </p:nvSpPr>
        <p:spPr>
          <a:xfrm>
            <a:off x="251520" y="908720"/>
            <a:ext cx="8712968" cy="5217443"/>
          </a:xfrm>
        </p:spPr>
        <p:txBody>
          <a:bodyPr/>
          <a:lstStyle/>
          <a:p>
            <a:pPr marL="0" algn="just">
              <a:spcBef>
                <a:spcPts val="0"/>
              </a:spcBef>
              <a:spcAft>
                <a:spcPts val="0"/>
              </a:spcAft>
            </a:pPr>
            <a:r>
              <a:rPr lang="en-IN" sz="2000" dirty="0">
                <a:solidFill>
                  <a:srgbClr val="0000CC"/>
                </a:solidFill>
                <a:latin typeface="Times New Roman"/>
                <a:ea typeface="Calibri"/>
                <a:cs typeface="Times New Roman"/>
              </a:rPr>
              <a:t>Farmers participatory varietal selection (PVS) </a:t>
            </a:r>
            <a:r>
              <a:rPr lang="en-IN" sz="2000" dirty="0" smtClean="0">
                <a:solidFill>
                  <a:srgbClr val="0000CC"/>
                </a:solidFill>
                <a:latin typeface="Times New Roman"/>
                <a:ea typeface="Calibri"/>
                <a:cs typeface="Times New Roman"/>
              </a:rPr>
              <a:t>is </a:t>
            </a:r>
            <a:r>
              <a:rPr lang="en-IN" sz="2000" dirty="0">
                <a:solidFill>
                  <a:srgbClr val="0000CC"/>
                </a:solidFill>
                <a:latin typeface="Times New Roman"/>
                <a:ea typeface="Calibri"/>
                <a:cs typeface="Times New Roman"/>
              </a:rPr>
              <a:t>a very important step, where breeders  themselves  undertake multi-location evaluation at farmers’ fields with the participation of farmers. This captures farmers’ acceptability and creates the awareness among them about new materials. Although it is not compulsory, many breeders have now started doing PVS before forwarding the proposal for release. There is thus need to encourage it and  consider making it compulsory for the </a:t>
            </a:r>
            <a:r>
              <a:rPr lang="en-IN" sz="2000" dirty="0" err="1">
                <a:solidFill>
                  <a:srgbClr val="0000CC"/>
                </a:solidFill>
                <a:latin typeface="Times New Roman"/>
                <a:ea typeface="Calibri"/>
                <a:cs typeface="Times New Roman"/>
              </a:rPr>
              <a:t>rainfed</a:t>
            </a:r>
            <a:r>
              <a:rPr lang="en-IN" sz="2000" dirty="0">
                <a:solidFill>
                  <a:srgbClr val="0000CC"/>
                </a:solidFill>
                <a:latin typeface="Times New Roman"/>
                <a:ea typeface="Calibri"/>
                <a:cs typeface="Times New Roman"/>
              </a:rPr>
              <a:t> environments, where climatic conditions are highly </a:t>
            </a:r>
            <a:r>
              <a:rPr lang="en-IN" sz="2000" dirty="0" err="1">
                <a:solidFill>
                  <a:srgbClr val="0000CC"/>
                </a:solidFill>
                <a:latin typeface="Times New Roman"/>
                <a:ea typeface="Calibri"/>
                <a:cs typeface="Times New Roman"/>
              </a:rPr>
              <a:t>heterogenous</a:t>
            </a:r>
            <a:r>
              <a:rPr lang="en-IN" sz="2000" dirty="0">
                <a:solidFill>
                  <a:srgbClr val="0000CC"/>
                </a:solidFill>
                <a:latin typeface="Times New Roman"/>
                <a:ea typeface="Calibri"/>
                <a:cs typeface="Times New Roman"/>
              </a:rPr>
              <a:t>.  In order to encourage breeders to adopt PVS, its data may be taken as primary data for varietal release </a:t>
            </a:r>
            <a:r>
              <a:rPr lang="en-IN" sz="2000" i="1" dirty="0">
                <a:solidFill>
                  <a:srgbClr val="0000CC"/>
                </a:solidFill>
                <a:latin typeface="Times New Roman"/>
                <a:ea typeface="Calibri"/>
                <a:cs typeface="Times New Roman"/>
              </a:rPr>
              <a:t>in lieu</a:t>
            </a:r>
            <a:r>
              <a:rPr lang="en-IN" sz="2000" dirty="0">
                <a:solidFill>
                  <a:srgbClr val="0000CC"/>
                </a:solidFill>
                <a:latin typeface="Times New Roman"/>
                <a:ea typeface="Calibri"/>
                <a:cs typeface="Times New Roman"/>
              </a:rPr>
              <a:t> of AVT2. However, in order to develop a uniform protocol a </a:t>
            </a:r>
            <a:r>
              <a:rPr lang="en-IN" sz="2000" dirty="0" smtClean="0">
                <a:solidFill>
                  <a:srgbClr val="0000CC"/>
                </a:solidFill>
                <a:latin typeface="Times New Roman"/>
                <a:ea typeface="Calibri"/>
                <a:cs typeface="Times New Roman"/>
              </a:rPr>
              <a:t>committee </a:t>
            </a:r>
            <a:r>
              <a:rPr lang="en-IN" sz="2000" dirty="0">
                <a:solidFill>
                  <a:srgbClr val="0000CC"/>
                </a:solidFill>
                <a:latin typeface="Times New Roman"/>
                <a:ea typeface="Calibri"/>
                <a:cs typeface="Times New Roman"/>
              </a:rPr>
              <a:t>is being proposed which may submit a standard protocol within </a:t>
            </a:r>
            <a:r>
              <a:rPr lang="en-IN" sz="2000" dirty="0" smtClean="0">
                <a:solidFill>
                  <a:srgbClr val="0000CC"/>
                </a:solidFill>
                <a:latin typeface="Times New Roman"/>
                <a:ea typeface="Calibri"/>
                <a:cs typeface="Times New Roman"/>
              </a:rPr>
              <a:t>30 </a:t>
            </a:r>
            <a:r>
              <a:rPr lang="en-IN" sz="2000" dirty="0">
                <a:solidFill>
                  <a:srgbClr val="0000CC"/>
                </a:solidFill>
                <a:latin typeface="Times New Roman"/>
                <a:ea typeface="Calibri"/>
                <a:cs typeface="Times New Roman"/>
              </a:rPr>
              <a:t>days:</a:t>
            </a:r>
            <a:endParaRPr lang="en-IN" sz="2000" dirty="0">
              <a:solidFill>
                <a:srgbClr val="0000CC"/>
              </a:solidFill>
              <a:latin typeface="Calibri"/>
              <a:ea typeface="Calibri"/>
              <a:cs typeface="Times New Roman"/>
            </a:endParaRPr>
          </a:p>
          <a:p>
            <a:pPr marL="0">
              <a:spcBef>
                <a:spcPts val="0"/>
              </a:spcBef>
              <a:spcAft>
                <a:spcPts val="0"/>
              </a:spcAft>
            </a:pPr>
            <a:r>
              <a:rPr lang="en-IN" sz="2000" dirty="0" err="1">
                <a:solidFill>
                  <a:srgbClr val="0000CC"/>
                </a:solidFill>
                <a:latin typeface="Times New Roman"/>
                <a:ea typeface="Calibri"/>
                <a:cs typeface="Times New Roman"/>
              </a:rPr>
              <a:t>Dr.</a:t>
            </a:r>
            <a:r>
              <a:rPr lang="en-IN" sz="2000" dirty="0">
                <a:solidFill>
                  <a:srgbClr val="0000CC"/>
                </a:solidFill>
                <a:latin typeface="Times New Roman"/>
                <a:ea typeface="Calibri"/>
                <a:cs typeface="Times New Roman"/>
              </a:rPr>
              <a:t> RK Singh,  ex-IRRI Liaison Scientist  and PVS expert as Chairperson</a:t>
            </a:r>
            <a:endParaRPr lang="en-IN" sz="2000" dirty="0">
              <a:solidFill>
                <a:srgbClr val="0000CC"/>
              </a:solidFill>
              <a:latin typeface="Calibri"/>
              <a:ea typeface="Calibri"/>
              <a:cs typeface="Times New Roman"/>
            </a:endParaRPr>
          </a:p>
          <a:p>
            <a:pPr marL="0">
              <a:spcBef>
                <a:spcPts val="0"/>
              </a:spcBef>
              <a:spcAft>
                <a:spcPts val="0"/>
              </a:spcAft>
            </a:pPr>
            <a:r>
              <a:rPr lang="en-IN" sz="2000" dirty="0" err="1">
                <a:solidFill>
                  <a:srgbClr val="0000CC"/>
                </a:solidFill>
                <a:latin typeface="Times New Roman"/>
                <a:ea typeface="Calibri"/>
                <a:cs typeface="Times New Roman"/>
              </a:rPr>
              <a:t>Dr.</a:t>
            </a:r>
            <a:r>
              <a:rPr lang="en-IN" sz="2000" dirty="0">
                <a:solidFill>
                  <a:srgbClr val="0000CC"/>
                </a:solidFill>
                <a:latin typeface="Times New Roman"/>
                <a:ea typeface="Calibri"/>
                <a:cs typeface="Times New Roman"/>
              </a:rPr>
              <a:t> T. Ram, Principal Scientist, Plant Breeding, DRR.    member</a:t>
            </a:r>
            <a:endParaRPr lang="en-IN" sz="2000" dirty="0">
              <a:solidFill>
                <a:srgbClr val="0000CC"/>
              </a:solidFill>
              <a:latin typeface="Calibri"/>
              <a:ea typeface="Calibri"/>
              <a:cs typeface="Times New Roman"/>
            </a:endParaRPr>
          </a:p>
          <a:p>
            <a:pPr marL="0">
              <a:spcBef>
                <a:spcPts val="0"/>
              </a:spcBef>
              <a:spcAft>
                <a:spcPts val="0"/>
              </a:spcAft>
            </a:pPr>
            <a:r>
              <a:rPr lang="en-IN" sz="2000" dirty="0" err="1">
                <a:solidFill>
                  <a:srgbClr val="0000CC"/>
                </a:solidFill>
                <a:latin typeface="Times New Roman"/>
                <a:ea typeface="Calibri"/>
                <a:cs typeface="Times New Roman"/>
              </a:rPr>
              <a:t>Dr.</a:t>
            </a:r>
            <a:r>
              <a:rPr lang="en-IN" sz="2000" dirty="0">
                <a:solidFill>
                  <a:srgbClr val="0000CC"/>
                </a:solidFill>
                <a:latin typeface="Times New Roman"/>
                <a:ea typeface="Calibri"/>
                <a:cs typeface="Times New Roman"/>
              </a:rPr>
              <a:t> J.N. Reddy, Principal Scientist, Submergence breeder, CRRI   member</a:t>
            </a:r>
            <a:endParaRPr lang="en-IN" sz="2000" dirty="0">
              <a:solidFill>
                <a:srgbClr val="0000CC"/>
              </a:solidFill>
              <a:latin typeface="Calibri"/>
              <a:ea typeface="Calibri"/>
              <a:cs typeface="Times New Roman"/>
            </a:endParaRPr>
          </a:p>
          <a:p>
            <a:pPr marL="0">
              <a:spcBef>
                <a:spcPts val="0"/>
              </a:spcBef>
              <a:spcAft>
                <a:spcPts val="0"/>
              </a:spcAft>
            </a:pPr>
            <a:r>
              <a:rPr lang="en-IN" sz="2000" dirty="0" err="1">
                <a:solidFill>
                  <a:srgbClr val="0000CC"/>
                </a:solidFill>
                <a:latin typeface="Times New Roman"/>
                <a:ea typeface="Calibri"/>
                <a:cs typeface="Times New Roman"/>
              </a:rPr>
              <a:t>Dr.</a:t>
            </a:r>
            <a:r>
              <a:rPr lang="en-IN" sz="2000" dirty="0">
                <a:solidFill>
                  <a:srgbClr val="0000CC"/>
                </a:solidFill>
                <a:latin typeface="Times New Roman"/>
                <a:ea typeface="Calibri"/>
                <a:cs typeface="Times New Roman"/>
              </a:rPr>
              <a:t> US Singh, IRRI     </a:t>
            </a:r>
            <a:endParaRPr lang="en-IN" sz="2000" dirty="0">
              <a:solidFill>
                <a:srgbClr val="0000CC"/>
              </a:solidFill>
              <a:latin typeface="Calibri"/>
              <a:ea typeface="Calibri"/>
              <a:cs typeface="Times New Roman"/>
            </a:endParaRPr>
          </a:p>
          <a:p>
            <a:pPr marL="0" indent="0">
              <a:spcBef>
                <a:spcPts val="0"/>
              </a:spcBef>
              <a:spcAft>
                <a:spcPts val="0"/>
              </a:spcAft>
              <a:buNone/>
            </a:pPr>
            <a:endParaRPr lang="en-IN" dirty="0"/>
          </a:p>
        </p:txBody>
      </p:sp>
    </p:spTree>
    <p:extLst>
      <p:ext uri="{BB962C8B-B14F-4D97-AF65-F5344CB8AC3E}">
        <p14:creationId xmlns:p14="http://schemas.microsoft.com/office/powerpoint/2010/main" val="3352318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Few facts</a:t>
            </a:r>
            <a:endParaRPr lang="en-IN" dirty="0"/>
          </a:p>
        </p:txBody>
      </p:sp>
      <p:sp>
        <p:nvSpPr>
          <p:cNvPr id="3" name="Content Placeholder 2"/>
          <p:cNvSpPr>
            <a:spLocks noGrp="1"/>
          </p:cNvSpPr>
          <p:nvPr>
            <p:ph idx="1"/>
          </p:nvPr>
        </p:nvSpPr>
        <p:spPr/>
        <p:txBody>
          <a:bodyPr/>
          <a:lstStyle/>
          <a:p>
            <a:r>
              <a:rPr lang="en-IN" sz="2400" dirty="0" smtClean="0"/>
              <a:t>Mega varieties of Bangladesh - BR11, BRRI dhan 28 &amp; BRRI dhan 29 are widely grown in WB, Assam and Tripura</a:t>
            </a:r>
          </a:p>
          <a:p>
            <a:r>
              <a:rPr lang="en-IN" sz="2400" dirty="0" smtClean="0"/>
              <a:t>Indian rice varieties covered approx. 21% area in Bangladesh during the wet season of 2013.</a:t>
            </a:r>
          </a:p>
          <a:p>
            <a:r>
              <a:rPr lang="en-IN" sz="2400" dirty="0" err="1" smtClean="0"/>
              <a:t>Swarna</a:t>
            </a:r>
            <a:r>
              <a:rPr lang="en-IN" sz="2400" dirty="0"/>
              <a:t> </a:t>
            </a:r>
            <a:r>
              <a:rPr lang="en-IN" sz="2400" dirty="0" smtClean="0"/>
              <a:t>(MTU 7029), although never </a:t>
            </a:r>
            <a:r>
              <a:rPr lang="en-IN" sz="2400" dirty="0"/>
              <a:t>r</a:t>
            </a:r>
            <a:r>
              <a:rPr lang="en-IN" sz="2400" dirty="0" smtClean="0"/>
              <a:t>eleased in Bangladesh is now the most popular variety in </a:t>
            </a:r>
            <a:r>
              <a:rPr lang="en-IN" sz="2400" i="1" dirty="0" err="1" smtClean="0"/>
              <a:t>Aman</a:t>
            </a:r>
            <a:r>
              <a:rPr lang="en-IN" sz="2400" dirty="0" smtClean="0"/>
              <a:t> season in Bangladesh (Bashar, person. </a:t>
            </a:r>
            <a:r>
              <a:rPr lang="en-IN" sz="2400" dirty="0" err="1" smtClean="0"/>
              <a:t>Commu</a:t>
            </a:r>
            <a:r>
              <a:rPr lang="en-IN" sz="2400" dirty="0" smtClean="0"/>
              <a:t>.).</a:t>
            </a:r>
          </a:p>
          <a:p>
            <a:r>
              <a:rPr lang="en-IN" sz="2400" dirty="0" smtClean="0"/>
              <a:t>Using recent technologies like MABB, a improved /new variety can be developed 2 years.</a:t>
            </a:r>
            <a:endParaRPr lang="en-IN" sz="2400" dirty="0"/>
          </a:p>
        </p:txBody>
      </p:sp>
    </p:spTree>
    <p:extLst>
      <p:ext uri="{BB962C8B-B14F-4D97-AF65-F5344CB8AC3E}">
        <p14:creationId xmlns:p14="http://schemas.microsoft.com/office/powerpoint/2010/main" val="6776000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0200"/>
            <a:ext cx="8229600" cy="610488"/>
          </a:xfrm>
        </p:spPr>
        <p:txBody>
          <a:bodyPr/>
          <a:lstStyle/>
          <a:p>
            <a:r>
              <a:rPr lang="en-IN" sz="2800" dirty="0" smtClean="0">
                <a:solidFill>
                  <a:schemeClr val="tx1"/>
                </a:solidFill>
              </a:rPr>
              <a:t>Areas identified for collaboration</a:t>
            </a:r>
            <a:endParaRPr lang="en-IN" sz="2800" dirty="0">
              <a:solidFill>
                <a:schemeClr val="tx1"/>
              </a:solidFill>
            </a:endParaRPr>
          </a:p>
        </p:txBody>
      </p:sp>
      <p:sp>
        <p:nvSpPr>
          <p:cNvPr id="3" name="Content Placeholder 2"/>
          <p:cNvSpPr>
            <a:spLocks noGrp="1"/>
          </p:cNvSpPr>
          <p:nvPr>
            <p:ph idx="1"/>
          </p:nvPr>
        </p:nvSpPr>
        <p:spPr>
          <a:xfrm>
            <a:off x="323528" y="692696"/>
            <a:ext cx="8640960" cy="5616624"/>
          </a:xfrm>
        </p:spPr>
        <p:txBody>
          <a:bodyPr/>
          <a:lstStyle/>
          <a:p>
            <a:pPr marL="0" lvl="0" indent="0" algn="ctr">
              <a:spcBef>
                <a:spcPts val="0"/>
              </a:spcBef>
              <a:spcAft>
                <a:spcPts val="0"/>
              </a:spcAft>
              <a:buNone/>
            </a:pPr>
            <a:r>
              <a:rPr lang="en-IN" sz="2400" dirty="0" smtClean="0">
                <a:solidFill>
                  <a:srgbClr val="FF0000"/>
                </a:solidFill>
                <a:latin typeface="Times New Roman"/>
                <a:ea typeface="Calibri"/>
                <a:cs typeface="Times New Roman"/>
              </a:rPr>
              <a:t>5. MABB developed varieties</a:t>
            </a:r>
            <a:r>
              <a:rPr lang="en-IN" sz="2400" dirty="0" smtClean="0">
                <a:latin typeface="Times New Roman"/>
                <a:ea typeface="Calibri"/>
                <a:cs typeface="Times New Roman"/>
              </a:rPr>
              <a:t> </a:t>
            </a:r>
          </a:p>
          <a:p>
            <a:pPr marL="0" lvl="0" indent="0" algn="just">
              <a:spcBef>
                <a:spcPts val="0"/>
              </a:spcBef>
              <a:spcAft>
                <a:spcPts val="0"/>
              </a:spcAft>
              <a:buNone/>
            </a:pPr>
            <a:r>
              <a:rPr lang="en-IN" sz="2400" dirty="0" smtClean="0">
                <a:latin typeface="Times New Roman"/>
                <a:ea typeface="Calibri"/>
                <a:cs typeface="Times New Roman"/>
              </a:rPr>
              <a:t>Simplify </a:t>
            </a:r>
            <a:r>
              <a:rPr lang="en-IN" sz="2400" dirty="0">
                <a:latin typeface="Times New Roman"/>
                <a:ea typeface="Calibri"/>
                <a:cs typeface="Times New Roman"/>
              </a:rPr>
              <a:t>the process of evaluation of varieties developed by Marker Assisted Backcross Breeding (MABB). This is necessary as such varieties are developed in the background of local popular varieties. Hence, the new varieties are simply improved version of old popular varieties, retaining all their agronomic and quality traits. India has already taken some steps in this direction. Bangladesh may work in this direction to implement the same after completing the required formalities</a:t>
            </a:r>
            <a:r>
              <a:rPr lang="en-IN" sz="2400" dirty="0" smtClean="0">
                <a:latin typeface="Times New Roman"/>
                <a:ea typeface="Calibri"/>
                <a:cs typeface="Times New Roman"/>
              </a:rPr>
              <a:t>.</a:t>
            </a:r>
          </a:p>
          <a:p>
            <a:pPr marL="0" lvl="0" indent="0" algn="just">
              <a:spcBef>
                <a:spcPts val="0"/>
              </a:spcBef>
              <a:spcAft>
                <a:spcPts val="0"/>
              </a:spcAft>
              <a:buNone/>
            </a:pPr>
            <a:endParaRPr lang="en-IN" sz="2400" dirty="0" smtClean="0">
              <a:solidFill>
                <a:srgbClr val="FF0000"/>
              </a:solidFill>
              <a:latin typeface="Times New Roman"/>
              <a:ea typeface="Calibri"/>
              <a:cs typeface="Times New Roman"/>
            </a:endParaRPr>
          </a:p>
          <a:p>
            <a:pPr marL="0" lvl="0" indent="0" algn="just">
              <a:spcBef>
                <a:spcPts val="0"/>
              </a:spcBef>
              <a:spcAft>
                <a:spcPts val="0"/>
              </a:spcAft>
              <a:buNone/>
            </a:pPr>
            <a:r>
              <a:rPr lang="en-IN" sz="2400" dirty="0" smtClean="0">
                <a:solidFill>
                  <a:srgbClr val="0000CC"/>
                </a:solidFill>
                <a:latin typeface="Times New Roman"/>
                <a:ea typeface="Calibri"/>
                <a:cs typeface="Times New Roman"/>
              </a:rPr>
              <a:t>Recommendation </a:t>
            </a:r>
            <a:endParaRPr lang="en-IN" sz="1800" dirty="0">
              <a:solidFill>
                <a:srgbClr val="0000CC"/>
              </a:solidFill>
              <a:latin typeface="Calibri"/>
              <a:ea typeface="Calibri"/>
              <a:cs typeface="Times New Roman"/>
            </a:endParaRPr>
          </a:p>
          <a:p>
            <a:pPr marL="0" indent="0" algn="just">
              <a:spcBef>
                <a:spcPts val="0"/>
              </a:spcBef>
              <a:spcAft>
                <a:spcPts val="0"/>
              </a:spcAft>
              <a:buNone/>
            </a:pPr>
            <a:r>
              <a:rPr lang="en-IN" sz="2400" dirty="0">
                <a:solidFill>
                  <a:srgbClr val="0000CC"/>
                </a:solidFill>
                <a:latin typeface="Times New Roman"/>
                <a:ea typeface="Calibri"/>
                <a:cs typeface="Times New Roman"/>
              </a:rPr>
              <a:t>India has already reduced the time for evaluation by one year (by relaxing the evaluation time from three to two years in IVT and AVT </a:t>
            </a:r>
            <a:r>
              <a:rPr lang="en-IN" sz="2400" dirty="0" smtClean="0">
                <a:solidFill>
                  <a:srgbClr val="0000CC"/>
                </a:solidFill>
                <a:latin typeface="Times New Roman"/>
                <a:ea typeface="Calibri"/>
                <a:cs typeface="Times New Roman"/>
              </a:rPr>
              <a:t>1) </a:t>
            </a:r>
            <a:r>
              <a:rPr lang="en-IN" sz="2400" dirty="0">
                <a:solidFill>
                  <a:srgbClr val="0000CC"/>
                </a:solidFill>
                <a:latin typeface="Times New Roman"/>
                <a:ea typeface="Calibri"/>
                <a:cs typeface="Times New Roman"/>
              </a:rPr>
              <a:t>for MAS generated materials in the background of popular varieties</a:t>
            </a:r>
            <a:r>
              <a:rPr lang="en-IN" sz="2400" dirty="0">
                <a:solidFill>
                  <a:srgbClr val="FF0000"/>
                </a:solidFill>
                <a:latin typeface="Times New Roman"/>
                <a:ea typeface="Calibri"/>
                <a:cs typeface="Times New Roman"/>
              </a:rPr>
              <a:t>.</a:t>
            </a:r>
            <a:endParaRPr lang="en-IN" sz="1800" dirty="0">
              <a:latin typeface="Calibri"/>
              <a:ea typeface="Calibri"/>
              <a:cs typeface="Times New Roman"/>
            </a:endParaRPr>
          </a:p>
          <a:p>
            <a:endParaRPr lang="en-IN" sz="2800" dirty="0"/>
          </a:p>
        </p:txBody>
      </p:sp>
    </p:spTree>
    <p:extLst>
      <p:ext uri="{BB962C8B-B14F-4D97-AF65-F5344CB8AC3E}">
        <p14:creationId xmlns:p14="http://schemas.microsoft.com/office/powerpoint/2010/main" val="23979899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
            <a:ext cx="8229600" cy="620648"/>
          </a:xfrm>
        </p:spPr>
        <p:txBody>
          <a:bodyPr/>
          <a:lstStyle/>
          <a:p>
            <a:r>
              <a:rPr lang="en-IN" sz="2800" dirty="0" smtClean="0">
                <a:solidFill>
                  <a:schemeClr val="tx1"/>
                </a:solidFill>
              </a:rPr>
              <a:t>Areas Identified for Collaboration</a:t>
            </a:r>
            <a:endParaRPr lang="en-IN" dirty="0">
              <a:solidFill>
                <a:schemeClr val="tx1"/>
              </a:solidFill>
            </a:endParaRPr>
          </a:p>
        </p:txBody>
      </p:sp>
      <p:sp>
        <p:nvSpPr>
          <p:cNvPr id="3" name="Content Placeholder 2"/>
          <p:cNvSpPr>
            <a:spLocks noGrp="1"/>
          </p:cNvSpPr>
          <p:nvPr>
            <p:ph idx="1"/>
          </p:nvPr>
        </p:nvSpPr>
        <p:spPr>
          <a:xfrm>
            <a:off x="179512" y="692696"/>
            <a:ext cx="8784976" cy="5832648"/>
          </a:xfrm>
        </p:spPr>
        <p:txBody>
          <a:bodyPr/>
          <a:lstStyle/>
          <a:p>
            <a:pPr marL="0" lvl="0" indent="0" algn="ctr">
              <a:spcBef>
                <a:spcPts val="0"/>
              </a:spcBef>
              <a:spcAft>
                <a:spcPts val="0"/>
              </a:spcAft>
              <a:buNone/>
            </a:pPr>
            <a:r>
              <a:rPr lang="en-IN" sz="2400" dirty="0">
                <a:solidFill>
                  <a:srgbClr val="FF0000"/>
                </a:solidFill>
                <a:latin typeface="Times New Roman"/>
                <a:ea typeface="Calibri"/>
                <a:cs typeface="Times New Roman"/>
              </a:rPr>
              <a:t>6</a:t>
            </a:r>
            <a:r>
              <a:rPr lang="en-IN" sz="2400" dirty="0" smtClean="0">
                <a:solidFill>
                  <a:srgbClr val="FF0000"/>
                </a:solidFill>
                <a:latin typeface="Times New Roman"/>
                <a:ea typeface="Calibri"/>
                <a:cs typeface="Times New Roman"/>
              </a:rPr>
              <a:t>. Pre-release promotion</a:t>
            </a:r>
          </a:p>
          <a:p>
            <a:pPr marL="0" lvl="0" indent="0" algn="just">
              <a:spcBef>
                <a:spcPts val="0"/>
              </a:spcBef>
              <a:spcAft>
                <a:spcPts val="0"/>
              </a:spcAft>
              <a:buNone/>
            </a:pPr>
            <a:r>
              <a:rPr lang="en-IN" sz="2400" dirty="0">
                <a:latin typeface="Times New Roman"/>
                <a:ea typeface="Calibri"/>
                <a:cs typeface="Times New Roman"/>
              </a:rPr>
              <a:t>Promote pre-release seed multiplication and demonstration of promising varieties which are in advance stages of release. This will include the varieties identified for release by the State based on data of AICRIP and State trials. In case of Bangladesh this may be after two years of adaptive trials in Bangladesh. This process will generate awareness of these varieties among the farmers and help in the creation of seed demand, and will also ensure the availability of enough breeder seed to move into seed system once these varieties are formally released/notified. This will also encourage public and private sector seed corporations/companies to engage in seed production and promotion in business mode, which is the most sustainable way of promoting a variety and ensuring its faster spread. </a:t>
            </a:r>
            <a:endParaRPr lang="en-IN" sz="1800" dirty="0">
              <a:latin typeface="Calibri"/>
              <a:ea typeface="Calibri"/>
              <a:cs typeface="Times New Roman"/>
            </a:endParaRPr>
          </a:p>
          <a:p>
            <a:pPr marL="0" lvl="0" indent="0" algn="ctr">
              <a:spcBef>
                <a:spcPts val="0"/>
              </a:spcBef>
              <a:spcAft>
                <a:spcPts val="0"/>
              </a:spcAft>
              <a:buNone/>
            </a:pPr>
            <a:endParaRPr lang="en-IN" sz="2400" dirty="0" smtClean="0">
              <a:solidFill>
                <a:srgbClr val="FF0000"/>
              </a:solidFill>
              <a:latin typeface="Times New Roman"/>
              <a:ea typeface="Calibri"/>
              <a:cs typeface="Times New Roman"/>
            </a:endParaRPr>
          </a:p>
        </p:txBody>
      </p:sp>
    </p:spTree>
    <p:extLst>
      <p:ext uri="{BB962C8B-B14F-4D97-AF65-F5344CB8AC3E}">
        <p14:creationId xmlns:p14="http://schemas.microsoft.com/office/powerpoint/2010/main" val="37926832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520"/>
            <a:ext cx="8229600" cy="446152"/>
          </a:xfrm>
        </p:spPr>
        <p:txBody>
          <a:bodyPr/>
          <a:lstStyle/>
          <a:p>
            <a:r>
              <a:rPr lang="en-IN" sz="2800" dirty="0" smtClean="0">
                <a:solidFill>
                  <a:srgbClr val="0000CC"/>
                </a:solidFill>
              </a:rPr>
              <a:t>Recommendation</a:t>
            </a:r>
            <a:endParaRPr lang="en-IN" dirty="0">
              <a:solidFill>
                <a:srgbClr val="0000CC"/>
              </a:solidFill>
            </a:endParaRPr>
          </a:p>
        </p:txBody>
      </p:sp>
      <p:sp>
        <p:nvSpPr>
          <p:cNvPr id="3" name="Content Placeholder 2"/>
          <p:cNvSpPr>
            <a:spLocks noGrp="1"/>
          </p:cNvSpPr>
          <p:nvPr>
            <p:ph idx="1"/>
          </p:nvPr>
        </p:nvSpPr>
        <p:spPr>
          <a:xfrm>
            <a:off x="251520" y="620688"/>
            <a:ext cx="8640960" cy="5976664"/>
          </a:xfrm>
        </p:spPr>
        <p:txBody>
          <a:bodyPr/>
          <a:lstStyle/>
          <a:p>
            <a:pPr marL="0" algn="just">
              <a:spcBef>
                <a:spcPts val="0"/>
              </a:spcBef>
              <a:spcAft>
                <a:spcPts val="0"/>
              </a:spcAft>
            </a:pPr>
            <a:r>
              <a:rPr lang="en-IN" sz="2000" dirty="0">
                <a:solidFill>
                  <a:srgbClr val="0000CC"/>
                </a:solidFill>
                <a:latin typeface="Times New Roman"/>
                <a:ea typeface="Calibri"/>
                <a:cs typeface="Times New Roman"/>
              </a:rPr>
              <a:t>Distribution of seed </a:t>
            </a:r>
            <a:r>
              <a:rPr lang="en-IN" sz="2000" dirty="0" err="1">
                <a:solidFill>
                  <a:srgbClr val="0000CC"/>
                </a:solidFill>
                <a:latin typeface="Times New Roman"/>
                <a:ea typeface="Calibri"/>
                <a:cs typeface="Times New Roman"/>
              </a:rPr>
              <a:t>minikits</a:t>
            </a:r>
            <a:r>
              <a:rPr lang="en-IN" sz="2000" dirty="0">
                <a:solidFill>
                  <a:srgbClr val="0000CC"/>
                </a:solidFill>
                <a:latin typeface="Times New Roman"/>
                <a:ea typeface="Calibri"/>
                <a:cs typeface="Times New Roman"/>
              </a:rPr>
              <a:t> of non-released varieties used to be practice earlier to get the farmers’ feedback. </a:t>
            </a:r>
            <a:r>
              <a:rPr lang="en-IN" sz="2000" dirty="0" smtClean="0">
                <a:solidFill>
                  <a:srgbClr val="0000CC"/>
                </a:solidFill>
                <a:latin typeface="Times New Roman"/>
                <a:ea typeface="Calibri"/>
                <a:cs typeface="Times New Roman"/>
              </a:rPr>
              <a:t>The </a:t>
            </a:r>
            <a:r>
              <a:rPr lang="en-IN" sz="2000" dirty="0">
                <a:solidFill>
                  <a:srgbClr val="0000CC"/>
                </a:solidFill>
                <a:latin typeface="Times New Roman"/>
                <a:ea typeface="Calibri"/>
                <a:cs typeface="Times New Roman"/>
              </a:rPr>
              <a:t>experience with stress tolerant rice varieties, Swarna-Sub1 and </a:t>
            </a:r>
            <a:r>
              <a:rPr lang="en-IN" sz="2000" dirty="0" err="1">
                <a:solidFill>
                  <a:srgbClr val="0000CC"/>
                </a:solidFill>
                <a:latin typeface="Times New Roman"/>
                <a:ea typeface="Calibri"/>
                <a:cs typeface="Times New Roman"/>
              </a:rPr>
              <a:t>Sahbhagi</a:t>
            </a:r>
            <a:r>
              <a:rPr lang="en-IN" sz="2000" dirty="0">
                <a:solidFill>
                  <a:srgbClr val="0000CC"/>
                </a:solidFill>
                <a:latin typeface="Times New Roman"/>
                <a:ea typeface="Calibri"/>
                <a:cs typeface="Times New Roman"/>
              </a:rPr>
              <a:t> dhan, showed that pre-release seed multiplication and </a:t>
            </a:r>
            <a:r>
              <a:rPr lang="en-IN" sz="2000" dirty="0" err="1">
                <a:solidFill>
                  <a:srgbClr val="0000CC"/>
                </a:solidFill>
                <a:latin typeface="Times New Roman"/>
                <a:ea typeface="Calibri"/>
                <a:cs typeface="Times New Roman"/>
              </a:rPr>
              <a:t>minikits</a:t>
            </a:r>
            <a:r>
              <a:rPr lang="en-IN" sz="2000" dirty="0">
                <a:solidFill>
                  <a:srgbClr val="0000CC"/>
                </a:solidFill>
                <a:latin typeface="Times New Roman"/>
                <a:ea typeface="Calibri"/>
                <a:cs typeface="Times New Roman"/>
              </a:rPr>
              <a:t> distribution could be very useful for rapid out scaling of </a:t>
            </a:r>
            <a:r>
              <a:rPr lang="en-IN" sz="2000" dirty="0" smtClean="0">
                <a:solidFill>
                  <a:srgbClr val="0000CC"/>
                </a:solidFill>
                <a:latin typeface="Times New Roman"/>
                <a:ea typeface="Calibri"/>
                <a:cs typeface="Times New Roman"/>
              </a:rPr>
              <a:t>the </a:t>
            </a:r>
            <a:r>
              <a:rPr lang="en-IN" sz="2000" dirty="0">
                <a:solidFill>
                  <a:srgbClr val="0000CC"/>
                </a:solidFill>
                <a:latin typeface="Times New Roman"/>
                <a:ea typeface="Calibri"/>
                <a:cs typeface="Times New Roman"/>
              </a:rPr>
              <a:t>varieties. Rice lines which have undergone minimum one year of AICRIP evaluation and one  year of evaluation in state trials may be promoted through </a:t>
            </a:r>
            <a:r>
              <a:rPr lang="en-IN" sz="2000" i="1" dirty="0">
                <a:solidFill>
                  <a:srgbClr val="0000CC"/>
                </a:solidFill>
                <a:latin typeface="Times New Roman"/>
                <a:ea typeface="Calibri"/>
                <a:cs typeface="Times New Roman"/>
              </a:rPr>
              <a:t>seed </a:t>
            </a:r>
            <a:r>
              <a:rPr lang="en-IN" sz="2000" i="1" dirty="0" err="1" smtClean="0">
                <a:solidFill>
                  <a:srgbClr val="0000CC"/>
                </a:solidFill>
                <a:latin typeface="Times New Roman"/>
                <a:ea typeface="Calibri"/>
                <a:cs typeface="Times New Roman"/>
              </a:rPr>
              <a:t>minikits</a:t>
            </a:r>
            <a:r>
              <a:rPr lang="en-IN" sz="2000" i="1" dirty="0" smtClean="0">
                <a:solidFill>
                  <a:srgbClr val="0000CC"/>
                </a:solidFill>
                <a:latin typeface="Times New Roman"/>
                <a:ea typeface="Calibri"/>
                <a:cs typeface="Times New Roman"/>
              </a:rPr>
              <a:t>/demonstrations</a:t>
            </a:r>
            <a:r>
              <a:rPr lang="en-IN" sz="2000" dirty="0" smtClean="0">
                <a:solidFill>
                  <a:srgbClr val="0000CC"/>
                </a:solidFill>
                <a:latin typeface="Times New Roman"/>
                <a:ea typeface="Calibri"/>
                <a:cs typeface="Times New Roman"/>
              </a:rPr>
              <a:t> </a:t>
            </a:r>
            <a:r>
              <a:rPr lang="en-IN" sz="2000" dirty="0">
                <a:solidFill>
                  <a:srgbClr val="0000CC"/>
                </a:solidFill>
                <a:latin typeface="Times New Roman"/>
                <a:ea typeface="Calibri"/>
                <a:cs typeface="Times New Roman"/>
              </a:rPr>
              <a:t>to create awareness among farmers. These varieties may be called as research varieties and anticipated amount of TL seed may be multiplied by research institutions/NSC/state seed corporations. </a:t>
            </a:r>
            <a:r>
              <a:rPr lang="en-IN" sz="2000" dirty="0" smtClean="0">
                <a:solidFill>
                  <a:srgbClr val="0000CC"/>
                </a:solidFill>
                <a:latin typeface="Times New Roman"/>
                <a:ea typeface="Calibri"/>
                <a:cs typeface="Times New Roman"/>
              </a:rPr>
              <a:t>NSC/ promoting </a:t>
            </a:r>
            <a:r>
              <a:rPr lang="en-IN" sz="2000" dirty="0">
                <a:solidFill>
                  <a:srgbClr val="0000CC"/>
                </a:solidFill>
                <a:latin typeface="Times New Roman"/>
                <a:ea typeface="Calibri"/>
                <a:cs typeface="Times New Roman"/>
              </a:rPr>
              <a:t>institution </a:t>
            </a:r>
            <a:r>
              <a:rPr lang="en-IN" sz="2000" dirty="0" smtClean="0">
                <a:solidFill>
                  <a:srgbClr val="0000CC"/>
                </a:solidFill>
                <a:latin typeface="Times New Roman"/>
                <a:ea typeface="Calibri"/>
                <a:cs typeface="Times New Roman"/>
              </a:rPr>
              <a:t>may also multiply larger quantity of nuclear and/or breeder seed which, once  a variety is released, </a:t>
            </a:r>
            <a:r>
              <a:rPr lang="en-IN" sz="2000" dirty="0">
                <a:solidFill>
                  <a:srgbClr val="0000CC"/>
                </a:solidFill>
                <a:latin typeface="Times New Roman"/>
                <a:ea typeface="Calibri"/>
                <a:cs typeface="Times New Roman"/>
              </a:rPr>
              <a:t>may be </a:t>
            </a:r>
            <a:r>
              <a:rPr lang="en-IN" sz="2000" dirty="0" smtClean="0">
                <a:solidFill>
                  <a:srgbClr val="0000CC"/>
                </a:solidFill>
                <a:latin typeface="Times New Roman"/>
                <a:ea typeface="Calibri"/>
                <a:cs typeface="Times New Roman"/>
              </a:rPr>
              <a:t>used for the production of breeder/foundation/certified </a:t>
            </a:r>
            <a:r>
              <a:rPr lang="en-IN" sz="2000" dirty="0">
                <a:solidFill>
                  <a:srgbClr val="0000CC"/>
                </a:solidFill>
                <a:latin typeface="Times New Roman"/>
                <a:ea typeface="Calibri"/>
                <a:cs typeface="Times New Roman"/>
              </a:rPr>
              <a:t>seed to </a:t>
            </a:r>
            <a:r>
              <a:rPr lang="en-IN" sz="2000" dirty="0" smtClean="0">
                <a:solidFill>
                  <a:srgbClr val="0000CC"/>
                </a:solidFill>
                <a:latin typeface="Times New Roman"/>
                <a:ea typeface="Calibri"/>
                <a:cs typeface="Times New Roman"/>
              </a:rPr>
              <a:t>saturate the entire seed chain. </a:t>
            </a:r>
            <a:r>
              <a:rPr lang="en-IN" dirty="0">
                <a:solidFill>
                  <a:srgbClr val="FF0000"/>
                </a:solidFill>
                <a:latin typeface="Times New Roman"/>
                <a:ea typeface="Calibri"/>
                <a:cs typeface="Times New Roman"/>
              </a:rPr>
              <a:t> </a:t>
            </a:r>
            <a:endParaRPr lang="en-IN" sz="2400" dirty="0">
              <a:latin typeface="Calibri"/>
              <a:ea typeface="Calibri"/>
              <a:cs typeface="Times New Roman"/>
            </a:endParaRPr>
          </a:p>
          <a:p>
            <a:pPr marL="0" indent="0">
              <a:buNone/>
            </a:pPr>
            <a:endParaRPr lang="en-IN" dirty="0"/>
          </a:p>
        </p:txBody>
      </p:sp>
    </p:spTree>
    <p:extLst>
      <p:ext uri="{BB962C8B-B14F-4D97-AF65-F5344CB8AC3E}">
        <p14:creationId xmlns:p14="http://schemas.microsoft.com/office/powerpoint/2010/main" val="14832994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548680"/>
          </a:xfrm>
        </p:spPr>
        <p:txBody>
          <a:bodyPr/>
          <a:lstStyle/>
          <a:p>
            <a:r>
              <a:rPr lang="en-IN" sz="2800" dirty="0" smtClean="0">
                <a:solidFill>
                  <a:schemeClr val="tx1"/>
                </a:solidFill>
              </a:rPr>
              <a:t>Areas Identified for collaboration</a:t>
            </a:r>
            <a:endParaRPr lang="en-IN" sz="2800" dirty="0">
              <a:solidFill>
                <a:schemeClr val="tx1"/>
              </a:solidFill>
            </a:endParaRPr>
          </a:p>
        </p:txBody>
      </p:sp>
      <p:sp>
        <p:nvSpPr>
          <p:cNvPr id="3" name="Content Placeholder 2"/>
          <p:cNvSpPr>
            <a:spLocks noGrp="1"/>
          </p:cNvSpPr>
          <p:nvPr>
            <p:ph idx="1"/>
          </p:nvPr>
        </p:nvSpPr>
        <p:spPr>
          <a:xfrm>
            <a:off x="179512" y="764704"/>
            <a:ext cx="8784976" cy="5832648"/>
          </a:xfrm>
        </p:spPr>
        <p:txBody>
          <a:bodyPr/>
          <a:lstStyle/>
          <a:p>
            <a:pPr marL="0" lvl="0" indent="0" algn="ctr">
              <a:spcBef>
                <a:spcPts val="0"/>
              </a:spcBef>
              <a:spcAft>
                <a:spcPts val="0"/>
              </a:spcAft>
              <a:buNone/>
            </a:pPr>
            <a:r>
              <a:rPr lang="en-IN" sz="2800" dirty="0" smtClean="0">
                <a:solidFill>
                  <a:srgbClr val="FF0000"/>
                </a:solidFill>
                <a:latin typeface="Times New Roman"/>
                <a:ea typeface="Calibri"/>
                <a:cs typeface="Times New Roman"/>
              </a:rPr>
              <a:t>7. Project on biotechnology</a:t>
            </a:r>
            <a:r>
              <a:rPr lang="en-IN" sz="2800" dirty="0" smtClean="0">
                <a:latin typeface="Times New Roman"/>
                <a:ea typeface="Calibri"/>
                <a:cs typeface="Times New Roman"/>
              </a:rPr>
              <a:t> </a:t>
            </a:r>
          </a:p>
          <a:p>
            <a:pPr marL="0" lvl="0" indent="0" algn="just">
              <a:spcBef>
                <a:spcPts val="0"/>
              </a:spcBef>
              <a:spcAft>
                <a:spcPts val="0"/>
              </a:spcAft>
              <a:buNone/>
            </a:pPr>
            <a:r>
              <a:rPr lang="en-IN" sz="2800" dirty="0" smtClean="0">
                <a:latin typeface="Times New Roman"/>
                <a:ea typeface="Calibri"/>
                <a:cs typeface="Times New Roman"/>
              </a:rPr>
              <a:t>India </a:t>
            </a:r>
            <a:r>
              <a:rPr lang="en-IN" sz="2800" dirty="0">
                <a:latin typeface="Times New Roman"/>
                <a:ea typeface="Calibri"/>
                <a:cs typeface="Times New Roman"/>
              </a:rPr>
              <a:t>and Bangladesh will develop programs for collaboration in application of biotechnological tools for development of different products. IRRI will help in identification of such programs. Cost of the projects would be shared by both the countries</a:t>
            </a:r>
            <a:r>
              <a:rPr lang="en-IN" sz="2800" dirty="0" smtClean="0">
                <a:latin typeface="Times New Roman"/>
                <a:ea typeface="Calibri"/>
                <a:cs typeface="Times New Roman"/>
              </a:rPr>
              <a:t>.</a:t>
            </a:r>
          </a:p>
          <a:p>
            <a:pPr marL="0" lvl="0" indent="0" algn="just">
              <a:spcBef>
                <a:spcPts val="0"/>
              </a:spcBef>
              <a:spcAft>
                <a:spcPts val="0"/>
              </a:spcAft>
              <a:buNone/>
            </a:pPr>
            <a:endParaRPr lang="en-IN" sz="2800" dirty="0">
              <a:latin typeface="Times New Roman"/>
              <a:ea typeface="Calibri"/>
              <a:cs typeface="Times New Roman"/>
            </a:endParaRPr>
          </a:p>
          <a:p>
            <a:pPr marL="0" lvl="0" indent="0" algn="just">
              <a:spcBef>
                <a:spcPts val="0"/>
              </a:spcBef>
              <a:spcAft>
                <a:spcPts val="0"/>
              </a:spcAft>
              <a:buNone/>
            </a:pPr>
            <a:r>
              <a:rPr lang="en-IN" sz="2400" dirty="0" smtClean="0">
                <a:solidFill>
                  <a:srgbClr val="0000CC"/>
                </a:solidFill>
                <a:latin typeface="Times New Roman"/>
                <a:ea typeface="Calibri"/>
                <a:cs typeface="Times New Roman"/>
              </a:rPr>
              <a:t>Recommendation</a:t>
            </a:r>
            <a:endParaRPr lang="en-IN" sz="1800" dirty="0">
              <a:solidFill>
                <a:srgbClr val="0000CC"/>
              </a:solidFill>
              <a:latin typeface="Calibri"/>
              <a:ea typeface="Calibri"/>
              <a:cs typeface="Times New Roman"/>
            </a:endParaRPr>
          </a:p>
          <a:p>
            <a:pPr marL="0" indent="0" algn="just">
              <a:spcBef>
                <a:spcPts val="0"/>
              </a:spcBef>
              <a:spcAft>
                <a:spcPts val="0"/>
              </a:spcAft>
              <a:buNone/>
            </a:pPr>
            <a:r>
              <a:rPr lang="en-IN" sz="2400" dirty="0">
                <a:solidFill>
                  <a:srgbClr val="0000CC"/>
                </a:solidFill>
                <a:latin typeface="Times New Roman"/>
                <a:ea typeface="Calibri"/>
                <a:cs typeface="Times New Roman"/>
              </a:rPr>
              <a:t>A joint research proposal </a:t>
            </a:r>
            <a:r>
              <a:rPr lang="en-IN" sz="2400" dirty="0" smtClean="0">
                <a:solidFill>
                  <a:srgbClr val="0000CC"/>
                </a:solidFill>
                <a:latin typeface="Times New Roman"/>
                <a:ea typeface="Calibri"/>
                <a:cs typeface="Times New Roman"/>
              </a:rPr>
              <a:t>for the transfer of stress tolerance QTLs to more mega rice varieties from both the countries  may be developed jointly by ICAR, BRRI and IRRI and submitted for </a:t>
            </a:r>
            <a:r>
              <a:rPr lang="en-IN" sz="2400" dirty="0">
                <a:solidFill>
                  <a:srgbClr val="0000CC"/>
                </a:solidFill>
                <a:latin typeface="Times New Roman"/>
                <a:ea typeface="Calibri"/>
                <a:cs typeface="Times New Roman"/>
              </a:rPr>
              <a:t>funding by the national/ international agencies/donors. IRRI may coordinate this activity.   </a:t>
            </a:r>
            <a:endParaRPr lang="en-IN" sz="1800" dirty="0">
              <a:solidFill>
                <a:srgbClr val="0000CC"/>
              </a:solidFill>
              <a:latin typeface="Calibri"/>
              <a:ea typeface="Calibri"/>
              <a:cs typeface="Times New Roman"/>
            </a:endParaRPr>
          </a:p>
          <a:p>
            <a:pPr marL="0" indent="0">
              <a:buNone/>
            </a:pPr>
            <a:endParaRPr lang="en-IN" sz="2800" dirty="0"/>
          </a:p>
        </p:txBody>
      </p:sp>
    </p:spTree>
    <p:extLst>
      <p:ext uri="{BB962C8B-B14F-4D97-AF65-F5344CB8AC3E}">
        <p14:creationId xmlns:p14="http://schemas.microsoft.com/office/powerpoint/2010/main" val="29540173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20688"/>
          </a:xfrm>
        </p:spPr>
        <p:txBody>
          <a:bodyPr/>
          <a:lstStyle/>
          <a:p>
            <a:r>
              <a:rPr lang="en-IN" sz="2800" dirty="0" smtClean="0">
                <a:solidFill>
                  <a:schemeClr val="tx1"/>
                </a:solidFill>
              </a:rPr>
              <a:t>Areas identified for collaboration</a:t>
            </a:r>
            <a:endParaRPr lang="en-IN" sz="2800" dirty="0">
              <a:solidFill>
                <a:schemeClr val="tx1"/>
              </a:solidFill>
            </a:endParaRPr>
          </a:p>
        </p:txBody>
      </p:sp>
      <p:sp>
        <p:nvSpPr>
          <p:cNvPr id="3" name="Content Placeholder 2"/>
          <p:cNvSpPr>
            <a:spLocks noGrp="1"/>
          </p:cNvSpPr>
          <p:nvPr>
            <p:ph idx="1"/>
          </p:nvPr>
        </p:nvSpPr>
        <p:spPr>
          <a:xfrm>
            <a:off x="457200" y="836712"/>
            <a:ext cx="8229600" cy="5472608"/>
          </a:xfrm>
        </p:spPr>
        <p:txBody>
          <a:bodyPr/>
          <a:lstStyle/>
          <a:p>
            <a:pPr marL="0" indent="0" algn="ctr">
              <a:spcBef>
                <a:spcPts val="0"/>
              </a:spcBef>
              <a:spcAft>
                <a:spcPts val="0"/>
              </a:spcAft>
              <a:buNone/>
            </a:pPr>
            <a:r>
              <a:rPr lang="en-IN" sz="2400" dirty="0" smtClean="0">
                <a:solidFill>
                  <a:srgbClr val="FF0000"/>
                </a:solidFill>
                <a:latin typeface="Times New Roman"/>
                <a:ea typeface="Calibri"/>
                <a:cs typeface="Times New Roman"/>
              </a:rPr>
              <a:t>8</a:t>
            </a:r>
            <a:r>
              <a:rPr lang="en-IN" sz="2400" dirty="0">
                <a:solidFill>
                  <a:srgbClr val="FF0000"/>
                </a:solidFill>
                <a:latin typeface="Times New Roman"/>
                <a:ea typeface="Calibri"/>
                <a:cs typeface="Times New Roman"/>
              </a:rPr>
              <a:t>. Exchange of </a:t>
            </a:r>
            <a:r>
              <a:rPr lang="en-IN" sz="2400" dirty="0" err="1">
                <a:solidFill>
                  <a:srgbClr val="FF0000"/>
                </a:solidFill>
                <a:latin typeface="Times New Roman"/>
                <a:ea typeface="Calibri"/>
                <a:cs typeface="Times New Roman"/>
              </a:rPr>
              <a:t>germplasm</a:t>
            </a:r>
            <a:endParaRPr lang="en-IN" sz="2400" dirty="0">
              <a:solidFill>
                <a:srgbClr val="FF0000"/>
              </a:solidFill>
              <a:latin typeface="Times New Roman"/>
              <a:ea typeface="Calibri"/>
              <a:cs typeface="Times New Roman"/>
            </a:endParaRPr>
          </a:p>
          <a:p>
            <a:pPr marL="0" lvl="0" indent="0" algn="just">
              <a:spcBef>
                <a:spcPts val="0"/>
              </a:spcBef>
              <a:spcAft>
                <a:spcPts val="0"/>
              </a:spcAft>
              <a:buNone/>
            </a:pPr>
            <a:r>
              <a:rPr lang="en-IN" sz="2400" dirty="0" smtClean="0">
                <a:latin typeface="Times New Roman"/>
                <a:ea typeface="Calibri"/>
                <a:cs typeface="Times New Roman"/>
              </a:rPr>
              <a:t>The </a:t>
            </a:r>
            <a:r>
              <a:rPr lang="en-IN" sz="2400" dirty="0">
                <a:latin typeface="Times New Roman"/>
                <a:ea typeface="Calibri"/>
                <a:cs typeface="Times New Roman"/>
              </a:rPr>
              <a:t>parties recognized that exchange of </a:t>
            </a:r>
            <a:r>
              <a:rPr lang="en-IN" sz="2400" dirty="0" err="1">
                <a:latin typeface="Times New Roman"/>
                <a:ea typeface="Calibri"/>
                <a:cs typeface="Times New Roman"/>
              </a:rPr>
              <a:t>germplasm</a:t>
            </a:r>
            <a:r>
              <a:rPr lang="en-IN" sz="2400" dirty="0">
                <a:latin typeface="Times New Roman"/>
                <a:ea typeface="Calibri"/>
                <a:cs typeface="Times New Roman"/>
              </a:rPr>
              <a:t> including that developed by IRRI is very important issue and there is need to discuss it further by involving other stakeholders and considering the provisions of the relevant legislation. </a:t>
            </a:r>
            <a:endParaRPr lang="en-IN" sz="2400" dirty="0" smtClean="0">
              <a:latin typeface="Times New Roman"/>
              <a:ea typeface="Calibri"/>
              <a:cs typeface="Times New Roman"/>
            </a:endParaRPr>
          </a:p>
          <a:p>
            <a:pPr marL="0" lvl="0" indent="0" algn="just">
              <a:spcBef>
                <a:spcPts val="0"/>
              </a:spcBef>
              <a:spcAft>
                <a:spcPts val="0"/>
              </a:spcAft>
              <a:buNone/>
            </a:pPr>
            <a:r>
              <a:rPr lang="en-IN" sz="2400" dirty="0" smtClean="0">
                <a:solidFill>
                  <a:srgbClr val="0000CC"/>
                </a:solidFill>
                <a:latin typeface="Times New Roman"/>
                <a:ea typeface="Calibri"/>
                <a:cs typeface="Times New Roman"/>
              </a:rPr>
              <a:t>Recommendation</a:t>
            </a:r>
            <a:r>
              <a:rPr lang="en-IN" sz="2400" dirty="0" smtClean="0">
                <a:latin typeface="Times New Roman"/>
                <a:ea typeface="Calibri"/>
                <a:cs typeface="Times New Roman"/>
              </a:rPr>
              <a:t> </a:t>
            </a:r>
            <a:endParaRPr lang="en-IN" sz="1800" dirty="0">
              <a:latin typeface="Calibri"/>
              <a:ea typeface="Calibri"/>
              <a:cs typeface="Times New Roman"/>
            </a:endParaRPr>
          </a:p>
          <a:p>
            <a:pPr marL="0" indent="0" algn="just">
              <a:spcBef>
                <a:spcPts val="0"/>
              </a:spcBef>
              <a:spcAft>
                <a:spcPts val="0"/>
              </a:spcAft>
              <a:buNone/>
            </a:pPr>
            <a:r>
              <a:rPr lang="en-IN" sz="2400" dirty="0" smtClean="0">
                <a:solidFill>
                  <a:srgbClr val="0000CC"/>
                </a:solidFill>
                <a:latin typeface="Times New Roman"/>
                <a:ea typeface="Calibri"/>
                <a:cs typeface="Times New Roman"/>
              </a:rPr>
              <a:t>DAC &amp; ICAR are </a:t>
            </a:r>
            <a:r>
              <a:rPr lang="en-IN" sz="2400" dirty="0">
                <a:solidFill>
                  <a:srgbClr val="0000CC"/>
                </a:solidFill>
                <a:latin typeface="Times New Roman"/>
                <a:ea typeface="Calibri"/>
                <a:cs typeface="Times New Roman"/>
              </a:rPr>
              <a:t>handing this matter in accordance with the existing legal framework in consultation with different </a:t>
            </a:r>
            <a:r>
              <a:rPr lang="en-IN" sz="2400" dirty="0" smtClean="0">
                <a:solidFill>
                  <a:srgbClr val="0000CC"/>
                </a:solidFill>
                <a:latin typeface="Times New Roman"/>
                <a:ea typeface="Calibri"/>
                <a:cs typeface="Times New Roman"/>
              </a:rPr>
              <a:t>stakeholders. </a:t>
            </a:r>
            <a:r>
              <a:rPr lang="en-IN" sz="2400" dirty="0">
                <a:solidFill>
                  <a:srgbClr val="0000CC"/>
                </a:solidFill>
                <a:latin typeface="Times New Roman"/>
                <a:ea typeface="Calibri"/>
                <a:cs typeface="Times New Roman"/>
              </a:rPr>
              <a:t>Progress made so far may be noted during the annual review meeting of this protocol.</a:t>
            </a:r>
            <a:endParaRPr lang="en-IN" sz="1800" dirty="0">
              <a:solidFill>
                <a:srgbClr val="0000CC"/>
              </a:solidFill>
              <a:latin typeface="Calibri"/>
              <a:ea typeface="Calibri"/>
              <a:cs typeface="Times New Roman"/>
            </a:endParaRPr>
          </a:p>
          <a:p>
            <a:pPr marL="0" indent="0">
              <a:buNone/>
            </a:pPr>
            <a:endParaRPr lang="en-IN" sz="2400" dirty="0"/>
          </a:p>
        </p:txBody>
      </p:sp>
    </p:spTree>
    <p:extLst>
      <p:ext uri="{BB962C8B-B14F-4D97-AF65-F5344CB8AC3E}">
        <p14:creationId xmlns:p14="http://schemas.microsoft.com/office/powerpoint/2010/main" val="1318477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0360"/>
            <a:ext cx="8229600" cy="744344"/>
          </a:xfrm>
        </p:spPr>
        <p:txBody>
          <a:bodyPr/>
          <a:lstStyle/>
          <a:p>
            <a:r>
              <a:rPr lang="en-IN" sz="2800" dirty="0" smtClean="0">
                <a:solidFill>
                  <a:schemeClr val="tx1"/>
                </a:solidFill>
              </a:rPr>
              <a:t>Identified for collaboration</a:t>
            </a:r>
            <a:endParaRPr lang="en-IN" sz="2800" dirty="0">
              <a:solidFill>
                <a:schemeClr val="tx1"/>
              </a:solidFill>
            </a:endParaRPr>
          </a:p>
        </p:txBody>
      </p:sp>
      <p:sp>
        <p:nvSpPr>
          <p:cNvPr id="3" name="Content Placeholder 2"/>
          <p:cNvSpPr>
            <a:spLocks noGrp="1"/>
          </p:cNvSpPr>
          <p:nvPr>
            <p:ph idx="1"/>
          </p:nvPr>
        </p:nvSpPr>
        <p:spPr>
          <a:xfrm>
            <a:off x="251520" y="692696"/>
            <a:ext cx="8712968" cy="5433467"/>
          </a:xfrm>
        </p:spPr>
        <p:txBody>
          <a:bodyPr/>
          <a:lstStyle/>
          <a:p>
            <a:pPr marL="0" lvl="0" indent="0" algn="ctr">
              <a:spcBef>
                <a:spcPts val="0"/>
              </a:spcBef>
              <a:spcAft>
                <a:spcPts val="0"/>
              </a:spcAft>
              <a:buNone/>
            </a:pPr>
            <a:r>
              <a:rPr lang="en-IN" sz="2400" dirty="0" smtClean="0">
                <a:solidFill>
                  <a:srgbClr val="FF0000"/>
                </a:solidFill>
                <a:latin typeface="Times New Roman"/>
                <a:ea typeface="Calibri"/>
                <a:cs typeface="Times New Roman"/>
              </a:rPr>
              <a:t>9. Review workshop</a:t>
            </a:r>
            <a:r>
              <a:rPr lang="en-IN" sz="2400" dirty="0" smtClean="0">
                <a:latin typeface="Times New Roman"/>
                <a:ea typeface="Calibri"/>
                <a:cs typeface="Times New Roman"/>
              </a:rPr>
              <a:t> </a:t>
            </a:r>
          </a:p>
          <a:p>
            <a:pPr marL="0" lvl="0" indent="0" algn="just">
              <a:spcBef>
                <a:spcPts val="0"/>
              </a:spcBef>
              <a:spcAft>
                <a:spcPts val="0"/>
              </a:spcAft>
              <a:buNone/>
            </a:pPr>
            <a:r>
              <a:rPr lang="en-IN" sz="2400" dirty="0" smtClean="0">
                <a:latin typeface="Times New Roman"/>
                <a:ea typeface="Calibri"/>
                <a:cs typeface="Times New Roman"/>
              </a:rPr>
              <a:t>IRRI </a:t>
            </a:r>
            <a:r>
              <a:rPr lang="en-IN" sz="2400" dirty="0">
                <a:latin typeface="Times New Roman"/>
                <a:ea typeface="Calibri"/>
                <a:cs typeface="Times New Roman"/>
              </a:rPr>
              <a:t>will facilitate the organization of workshops every alternate year involving senior officials and policy makers of India and Bangladesh to share their experiences in field of rice research and development and to identify new areas for the collaboration.  </a:t>
            </a:r>
            <a:endParaRPr lang="en-IN" sz="2400" dirty="0" smtClean="0">
              <a:latin typeface="Times New Roman"/>
              <a:ea typeface="Calibri"/>
              <a:cs typeface="Times New Roman"/>
            </a:endParaRPr>
          </a:p>
          <a:p>
            <a:pPr marL="0" lvl="0" indent="0" algn="just">
              <a:spcBef>
                <a:spcPts val="0"/>
              </a:spcBef>
              <a:spcAft>
                <a:spcPts val="0"/>
              </a:spcAft>
              <a:buNone/>
            </a:pPr>
            <a:endParaRPr lang="en-IN" sz="2400" dirty="0" smtClean="0">
              <a:solidFill>
                <a:srgbClr val="0000CC"/>
              </a:solidFill>
              <a:latin typeface="Times New Roman"/>
              <a:ea typeface="Calibri"/>
              <a:cs typeface="Times New Roman"/>
            </a:endParaRPr>
          </a:p>
          <a:p>
            <a:pPr marL="0" lvl="0" indent="0" algn="just">
              <a:spcBef>
                <a:spcPts val="0"/>
              </a:spcBef>
              <a:spcAft>
                <a:spcPts val="0"/>
              </a:spcAft>
              <a:buNone/>
            </a:pPr>
            <a:r>
              <a:rPr lang="en-IN" sz="2400" dirty="0" smtClean="0">
                <a:solidFill>
                  <a:srgbClr val="0000CC"/>
                </a:solidFill>
                <a:latin typeface="Times New Roman"/>
                <a:ea typeface="Calibri"/>
                <a:cs typeface="Times New Roman"/>
              </a:rPr>
              <a:t>Recommendation </a:t>
            </a:r>
            <a:endParaRPr lang="en-IN" sz="1800" dirty="0">
              <a:solidFill>
                <a:srgbClr val="0000CC"/>
              </a:solidFill>
              <a:latin typeface="Calibri"/>
              <a:ea typeface="Calibri"/>
              <a:cs typeface="Times New Roman"/>
            </a:endParaRPr>
          </a:p>
          <a:p>
            <a:pPr marL="0" indent="0" algn="just">
              <a:spcBef>
                <a:spcPts val="0"/>
              </a:spcBef>
              <a:spcAft>
                <a:spcPts val="0"/>
              </a:spcAft>
              <a:buNone/>
            </a:pPr>
            <a:r>
              <a:rPr lang="en-IN" sz="2400" dirty="0">
                <a:solidFill>
                  <a:srgbClr val="0000CC"/>
                </a:solidFill>
                <a:latin typeface="Times New Roman"/>
                <a:ea typeface="Calibri"/>
                <a:cs typeface="Times New Roman"/>
              </a:rPr>
              <a:t>IRRI will organize annual review workshop before end of May </a:t>
            </a:r>
            <a:r>
              <a:rPr lang="en-IN" sz="2400" dirty="0" smtClean="0">
                <a:solidFill>
                  <a:srgbClr val="0000CC"/>
                </a:solidFill>
                <a:latin typeface="Times New Roman"/>
                <a:ea typeface="Calibri"/>
                <a:cs typeface="Times New Roman"/>
              </a:rPr>
              <a:t>2014. Representatives from Nepal</a:t>
            </a:r>
            <a:r>
              <a:rPr lang="en-IN" sz="2400" dirty="0">
                <a:solidFill>
                  <a:srgbClr val="0000CC"/>
                </a:solidFill>
                <a:latin typeface="Times New Roman"/>
                <a:ea typeface="Calibri"/>
                <a:cs typeface="Times New Roman"/>
              </a:rPr>
              <a:t>, Pakistan, Sri Lanka, Myanmar and Bhutan </a:t>
            </a:r>
            <a:r>
              <a:rPr lang="en-IN" sz="2400" dirty="0" smtClean="0">
                <a:solidFill>
                  <a:srgbClr val="0000CC"/>
                </a:solidFill>
                <a:latin typeface="Times New Roman"/>
                <a:ea typeface="Calibri"/>
                <a:cs typeface="Times New Roman"/>
              </a:rPr>
              <a:t>governments may be invited to </a:t>
            </a:r>
            <a:r>
              <a:rPr lang="en-IN" sz="2400" dirty="0">
                <a:solidFill>
                  <a:srgbClr val="0000CC"/>
                </a:solidFill>
                <a:latin typeface="Times New Roman"/>
                <a:ea typeface="Calibri"/>
                <a:cs typeface="Times New Roman"/>
              </a:rPr>
              <a:t>explore the possibility of extending this </a:t>
            </a:r>
            <a:r>
              <a:rPr lang="en-IN" sz="2400" dirty="0" smtClean="0">
                <a:solidFill>
                  <a:srgbClr val="0000CC"/>
                </a:solidFill>
                <a:latin typeface="Times New Roman"/>
                <a:ea typeface="Calibri"/>
                <a:cs typeface="Times New Roman"/>
              </a:rPr>
              <a:t>cooperation </a:t>
            </a:r>
            <a:r>
              <a:rPr lang="en-IN" sz="2400" dirty="0">
                <a:solidFill>
                  <a:srgbClr val="0000CC"/>
                </a:solidFill>
                <a:latin typeface="Times New Roman"/>
                <a:ea typeface="Calibri"/>
                <a:cs typeface="Times New Roman"/>
              </a:rPr>
              <a:t>to other countries in the region. </a:t>
            </a:r>
            <a:r>
              <a:rPr lang="en-IN" sz="2400" dirty="0" smtClean="0">
                <a:solidFill>
                  <a:srgbClr val="0000CC"/>
                </a:solidFill>
                <a:latin typeface="Times New Roman"/>
                <a:ea typeface="Calibri"/>
                <a:cs typeface="Times New Roman"/>
              </a:rPr>
              <a:t>FAO, SAARC and relevant CG Centres may also be invited</a:t>
            </a:r>
            <a:endParaRPr lang="en-IN" sz="1800" dirty="0">
              <a:solidFill>
                <a:srgbClr val="0000CC"/>
              </a:solidFill>
              <a:latin typeface="Calibri"/>
              <a:ea typeface="Calibri"/>
              <a:cs typeface="Times New Roman"/>
            </a:endParaRPr>
          </a:p>
          <a:p>
            <a:pPr marL="0" indent="0">
              <a:buNone/>
            </a:pPr>
            <a:endParaRPr lang="en-IN" sz="2400" dirty="0"/>
          </a:p>
        </p:txBody>
      </p:sp>
    </p:spTree>
    <p:extLst>
      <p:ext uri="{BB962C8B-B14F-4D97-AF65-F5344CB8AC3E}">
        <p14:creationId xmlns:p14="http://schemas.microsoft.com/office/powerpoint/2010/main" val="34368586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29600" cy="548680"/>
          </a:xfrm>
        </p:spPr>
        <p:txBody>
          <a:bodyPr/>
          <a:lstStyle/>
          <a:p>
            <a:r>
              <a:rPr lang="en-IN" sz="2800" dirty="0" smtClean="0">
                <a:solidFill>
                  <a:schemeClr val="tx1"/>
                </a:solidFill>
              </a:rPr>
              <a:t>Areas Identified for collaboration</a:t>
            </a:r>
            <a:endParaRPr lang="en-IN" sz="2800" dirty="0">
              <a:solidFill>
                <a:schemeClr val="tx1"/>
              </a:solidFill>
            </a:endParaRPr>
          </a:p>
        </p:txBody>
      </p:sp>
      <p:sp>
        <p:nvSpPr>
          <p:cNvPr id="3" name="Content Placeholder 2"/>
          <p:cNvSpPr>
            <a:spLocks noGrp="1"/>
          </p:cNvSpPr>
          <p:nvPr>
            <p:ph idx="1"/>
          </p:nvPr>
        </p:nvSpPr>
        <p:spPr>
          <a:xfrm>
            <a:off x="179512" y="764704"/>
            <a:ext cx="8784976" cy="5361459"/>
          </a:xfrm>
        </p:spPr>
        <p:txBody>
          <a:bodyPr/>
          <a:lstStyle/>
          <a:p>
            <a:pPr marL="0" lvl="0" indent="0" algn="ctr">
              <a:spcBef>
                <a:spcPts val="0"/>
              </a:spcBef>
              <a:spcAft>
                <a:spcPts val="0"/>
              </a:spcAft>
              <a:buNone/>
            </a:pPr>
            <a:r>
              <a:rPr lang="en-IN" sz="2400" dirty="0" smtClean="0">
                <a:solidFill>
                  <a:srgbClr val="FF0000"/>
                </a:solidFill>
                <a:latin typeface="Times New Roman"/>
                <a:ea typeface="Calibri"/>
                <a:cs typeface="Times New Roman"/>
              </a:rPr>
              <a:t>10. Private sector &amp; TL seed </a:t>
            </a:r>
          </a:p>
          <a:p>
            <a:pPr marL="0" lvl="0" indent="0" algn="just">
              <a:spcBef>
                <a:spcPts val="0"/>
              </a:spcBef>
              <a:spcAft>
                <a:spcPts val="0"/>
              </a:spcAft>
              <a:buNone/>
            </a:pPr>
            <a:r>
              <a:rPr lang="en-IN" sz="2400" dirty="0" smtClean="0">
                <a:latin typeface="Times New Roman"/>
                <a:ea typeface="Calibri"/>
                <a:cs typeface="Times New Roman"/>
              </a:rPr>
              <a:t>Recognizing </a:t>
            </a:r>
            <a:r>
              <a:rPr lang="en-IN" sz="2400" dirty="0">
                <a:latin typeface="Times New Roman"/>
                <a:ea typeface="Calibri"/>
                <a:cs typeface="Times New Roman"/>
              </a:rPr>
              <a:t>that new breeding tools are accelerating the range of materials that will be suitable for many different rice growing environments, the state managed seed production and distribution capacity of the two countries may require supplementation by the private sector. Thus, the two countries agree to develop compatible policies and regulations regarding “truthfully labelled” rice seed.  </a:t>
            </a:r>
            <a:endParaRPr lang="en-IN" sz="2400" dirty="0" smtClean="0">
              <a:latin typeface="Times New Roman"/>
              <a:ea typeface="Calibri"/>
              <a:cs typeface="Times New Roman"/>
            </a:endParaRPr>
          </a:p>
          <a:p>
            <a:pPr marL="0" lvl="0" indent="0" algn="just">
              <a:spcBef>
                <a:spcPts val="0"/>
              </a:spcBef>
              <a:spcAft>
                <a:spcPts val="0"/>
              </a:spcAft>
              <a:buNone/>
            </a:pPr>
            <a:endParaRPr lang="en-IN" sz="2400" dirty="0" smtClean="0">
              <a:solidFill>
                <a:srgbClr val="FF0000"/>
              </a:solidFill>
              <a:latin typeface="Times New Roman"/>
              <a:ea typeface="Calibri"/>
              <a:cs typeface="Times New Roman"/>
            </a:endParaRPr>
          </a:p>
          <a:p>
            <a:pPr marL="0" lvl="0" indent="0" algn="just">
              <a:spcBef>
                <a:spcPts val="0"/>
              </a:spcBef>
              <a:spcAft>
                <a:spcPts val="0"/>
              </a:spcAft>
              <a:buNone/>
            </a:pPr>
            <a:r>
              <a:rPr lang="en-IN" sz="2000" dirty="0" smtClean="0">
                <a:solidFill>
                  <a:srgbClr val="0000CC"/>
                </a:solidFill>
                <a:latin typeface="Times New Roman"/>
                <a:ea typeface="Calibri"/>
                <a:cs typeface="Times New Roman"/>
              </a:rPr>
              <a:t>Recommendation</a:t>
            </a:r>
            <a:endParaRPr lang="en-IN" sz="2000" dirty="0">
              <a:solidFill>
                <a:srgbClr val="0000CC"/>
              </a:solidFill>
              <a:latin typeface="Calibri"/>
              <a:ea typeface="Calibri"/>
              <a:cs typeface="Times New Roman"/>
            </a:endParaRPr>
          </a:p>
          <a:p>
            <a:pPr marL="0" indent="0" algn="just">
              <a:spcBef>
                <a:spcPts val="0"/>
              </a:spcBef>
              <a:spcAft>
                <a:spcPts val="0"/>
              </a:spcAft>
              <a:buNone/>
            </a:pPr>
            <a:r>
              <a:rPr lang="en-IN" sz="2000" dirty="0">
                <a:solidFill>
                  <a:srgbClr val="0000CC"/>
                </a:solidFill>
                <a:latin typeface="Times New Roman"/>
                <a:ea typeface="Calibri"/>
                <a:cs typeface="Times New Roman"/>
              </a:rPr>
              <a:t>There is need to promote private seed companies and public sector seed corporations  to undertake the </a:t>
            </a:r>
            <a:r>
              <a:rPr lang="en-IN" sz="2000" dirty="0" smtClean="0">
                <a:solidFill>
                  <a:srgbClr val="0000CC"/>
                </a:solidFill>
                <a:latin typeface="Times New Roman"/>
                <a:ea typeface="Calibri"/>
                <a:cs typeface="Times New Roman"/>
              </a:rPr>
              <a:t>TL seed </a:t>
            </a:r>
            <a:r>
              <a:rPr lang="en-IN" sz="2000" dirty="0">
                <a:solidFill>
                  <a:srgbClr val="0000CC"/>
                </a:solidFill>
                <a:latin typeface="Times New Roman"/>
                <a:ea typeface="Calibri"/>
                <a:cs typeface="Times New Roman"/>
              </a:rPr>
              <a:t>multiplication of </a:t>
            </a:r>
            <a:r>
              <a:rPr lang="en-IN" sz="2000" dirty="0" smtClean="0">
                <a:solidFill>
                  <a:srgbClr val="0000CC"/>
                </a:solidFill>
                <a:latin typeface="Times New Roman"/>
                <a:ea typeface="Calibri"/>
                <a:cs typeface="Times New Roman"/>
              </a:rPr>
              <a:t>new varieties</a:t>
            </a:r>
            <a:r>
              <a:rPr lang="en-IN" sz="2000" dirty="0">
                <a:solidFill>
                  <a:srgbClr val="0000CC"/>
                </a:solidFill>
                <a:latin typeface="Times New Roman"/>
                <a:ea typeface="Calibri"/>
                <a:cs typeface="Times New Roman"/>
              </a:rPr>
              <a:t>. In order to work out the modalities and  create a level playing field </a:t>
            </a:r>
            <a:r>
              <a:rPr lang="en-IN" sz="2000" dirty="0" smtClean="0">
                <a:solidFill>
                  <a:srgbClr val="0000CC"/>
                </a:solidFill>
                <a:latin typeface="Times New Roman"/>
                <a:ea typeface="Calibri"/>
                <a:cs typeface="Times New Roman"/>
              </a:rPr>
              <a:t>for both  </a:t>
            </a:r>
            <a:r>
              <a:rPr lang="en-IN" sz="2000" dirty="0">
                <a:solidFill>
                  <a:srgbClr val="0000CC"/>
                </a:solidFill>
                <a:latin typeface="Times New Roman"/>
                <a:ea typeface="Calibri"/>
                <a:cs typeface="Times New Roman"/>
              </a:rPr>
              <a:t>public </a:t>
            </a:r>
            <a:r>
              <a:rPr lang="en-IN" sz="2000" dirty="0" smtClean="0">
                <a:solidFill>
                  <a:srgbClr val="0000CC"/>
                </a:solidFill>
                <a:latin typeface="Times New Roman"/>
                <a:ea typeface="Calibri"/>
                <a:cs typeface="Times New Roman"/>
              </a:rPr>
              <a:t>&amp; private sectors, </a:t>
            </a:r>
            <a:r>
              <a:rPr lang="en-IN" sz="2000" dirty="0">
                <a:solidFill>
                  <a:srgbClr val="0000CC"/>
                </a:solidFill>
                <a:latin typeface="Times New Roman"/>
                <a:ea typeface="Calibri"/>
                <a:cs typeface="Times New Roman"/>
              </a:rPr>
              <a:t>a committee may be constituted for suitable  recommendations. </a:t>
            </a:r>
            <a:endParaRPr lang="en-IN" sz="2000" dirty="0" smtClean="0">
              <a:solidFill>
                <a:srgbClr val="0000CC"/>
              </a:solidFill>
              <a:latin typeface="Calibri"/>
              <a:ea typeface="Calibri"/>
              <a:cs typeface="Times New Roman"/>
            </a:endParaRPr>
          </a:p>
          <a:p>
            <a:pPr marL="0" lvl="0" indent="0">
              <a:buNone/>
            </a:pPr>
            <a:endParaRPr lang="en-IN" sz="1800" dirty="0"/>
          </a:p>
        </p:txBody>
      </p:sp>
    </p:spTree>
    <p:extLst>
      <p:ext uri="{BB962C8B-B14F-4D97-AF65-F5344CB8AC3E}">
        <p14:creationId xmlns:p14="http://schemas.microsoft.com/office/powerpoint/2010/main" val="9353780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229600" cy="476672"/>
          </a:xfrm>
        </p:spPr>
        <p:txBody>
          <a:bodyPr/>
          <a:lstStyle/>
          <a:p>
            <a:r>
              <a:rPr lang="en-IN" sz="2800" dirty="0" smtClean="0">
                <a:solidFill>
                  <a:schemeClr val="tx1"/>
                </a:solidFill>
              </a:rPr>
              <a:t>Areas Identified for Collaboration</a:t>
            </a:r>
            <a:endParaRPr lang="en-IN" dirty="0">
              <a:solidFill>
                <a:schemeClr val="tx1"/>
              </a:solidFill>
            </a:endParaRPr>
          </a:p>
        </p:txBody>
      </p:sp>
      <p:sp>
        <p:nvSpPr>
          <p:cNvPr id="3" name="Content Placeholder 2"/>
          <p:cNvSpPr>
            <a:spLocks noGrp="1"/>
          </p:cNvSpPr>
          <p:nvPr>
            <p:ph idx="1"/>
          </p:nvPr>
        </p:nvSpPr>
        <p:spPr>
          <a:xfrm>
            <a:off x="457200" y="692696"/>
            <a:ext cx="8229600" cy="5433467"/>
          </a:xfrm>
        </p:spPr>
        <p:txBody>
          <a:bodyPr/>
          <a:lstStyle/>
          <a:p>
            <a:pPr marL="0" lvl="0" indent="0" algn="ctr">
              <a:spcBef>
                <a:spcPts val="0"/>
              </a:spcBef>
              <a:spcAft>
                <a:spcPts val="0"/>
              </a:spcAft>
              <a:buNone/>
            </a:pPr>
            <a:r>
              <a:rPr lang="en-IN" sz="2400" dirty="0" smtClean="0">
                <a:solidFill>
                  <a:srgbClr val="FF0000"/>
                </a:solidFill>
                <a:latin typeface="Times New Roman"/>
                <a:ea typeface="Calibri"/>
                <a:cs typeface="Times New Roman"/>
              </a:rPr>
              <a:t>11. Harmonization of seed system</a:t>
            </a:r>
          </a:p>
          <a:p>
            <a:pPr marL="0" lvl="0" indent="0" algn="just">
              <a:spcBef>
                <a:spcPts val="0"/>
              </a:spcBef>
              <a:spcAft>
                <a:spcPts val="0"/>
              </a:spcAft>
              <a:buNone/>
            </a:pPr>
            <a:r>
              <a:rPr lang="en-IN" sz="2400" dirty="0" smtClean="0">
                <a:latin typeface="Times New Roman"/>
                <a:ea typeface="Calibri"/>
                <a:cs typeface="Times New Roman"/>
              </a:rPr>
              <a:t>Efforts </a:t>
            </a:r>
            <a:r>
              <a:rPr lang="en-IN" sz="2400" dirty="0">
                <a:latin typeface="Times New Roman"/>
                <a:ea typeface="Calibri"/>
                <a:cs typeface="Times New Roman"/>
              </a:rPr>
              <a:t>will be made for the harmonization of seed laws, legislation and protocols of two countries to make the collaboration in seed sector more effective. IRRI will facilitate the process.   </a:t>
            </a:r>
            <a:endParaRPr lang="en-IN" sz="1800" dirty="0">
              <a:latin typeface="Calibri"/>
              <a:ea typeface="Calibri"/>
              <a:cs typeface="Times New Roman"/>
            </a:endParaRPr>
          </a:p>
          <a:p>
            <a:pPr marL="0" indent="0">
              <a:spcBef>
                <a:spcPts val="0"/>
              </a:spcBef>
              <a:spcAft>
                <a:spcPts val="0"/>
              </a:spcAft>
              <a:buNone/>
            </a:pPr>
            <a:endParaRPr lang="en-IN" sz="2400" dirty="0" smtClean="0">
              <a:solidFill>
                <a:srgbClr val="FF0000"/>
              </a:solidFill>
              <a:latin typeface="Times New Roman"/>
              <a:ea typeface="Calibri"/>
              <a:cs typeface="Times New Roman"/>
            </a:endParaRPr>
          </a:p>
          <a:p>
            <a:pPr marL="0" indent="0">
              <a:spcBef>
                <a:spcPts val="0"/>
              </a:spcBef>
              <a:spcAft>
                <a:spcPts val="0"/>
              </a:spcAft>
              <a:buNone/>
            </a:pPr>
            <a:r>
              <a:rPr lang="en-IN" sz="2400" dirty="0" smtClean="0">
                <a:solidFill>
                  <a:srgbClr val="0000CC"/>
                </a:solidFill>
                <a:latin typeface="Times New Roman"/>
                <a:ea typeface="Calibri"/>
                <a:cs typeface="Times New Roman"/>
              </a:rPr>
              <a:t>Recommendation</a:t>
            </a:r>
          </a:p>
          <a:p>
            <a:pPr marL="0" indent="0">
              <a:spcBef>
                <a:spcPts val="0"/>
              </a:spcBef>
              <a:spcAft>
                <a:spcPts val="0"/>
              </a:spcAft>
              <a:buNone/>
            </a:pPr>
            <a:r>
              <a:rPr lang="en-IN" sz="2400" dirty="0" smtClean="0">
                <a:solidFill>
                  <a:srgbClr val="0000CC"/>
                </a:solidFill>
                <a:latin typeface="Times New Roman"/>
                <a:ea typeface="Calibri"/>
                <a:cs typeface="Times New Roman"/>
              </a:rPr>
              <a:t>IRRI is preparing document on comparative  </a:t>
            </a:r>
            <a:r>
              <a:rPr lang="en-IN" sz="2400" dirty="0">
                <a:solidFill>
                  <a:srgbClr val="0000CC"/>
                </a:solidFill>
                <a:latin typeface="Times New Roman"/>
                <a:ea typeface="Calibri"/>
                <a:cs typeface="Times New Roman"/>
              </a:rPr>
              <a:t>analysis </a:t>
            </a:r>
            <a:r>
              <a:rPr lang="en-IN" sz="2400" dirty="0" smtClean="0">
                <a:solidFill>
                  <a:srgbClr val="0000CC"/>
                </a:solidFill>
                <a:latin typeface="Times New Roman"/>
                <a:ea typeface="Calibri"/>
                <a:cs typeface="Times New Roman"/>
              </a:rPr>
              <a:t>of </a:t>
            </a:r>
            <a:r>
              <a:rPr lang="en-IN" sz="2400" dirty="0">
                <a:solidFill>
                  <a:srgbClr val="0000CC"/>
                </a:solidFill>
                <a:latin typeface="Times New Roman"/>
                <a:ea typeface="Calibri"/>
                <a:cs typeface="Times New Roman"/>
              </a:rPr>
              <a:t>the seed systems  in South </a:t>
            </a:r>
            <a:r>
              <a:rPr lang="en-IN" sz="2400" dirty="0" smtClean="0">
                <a:solidFill>
                  <a:srgbClr val="0000CC"/>
                </a:solidFill>
                <a:latin typeface="Times New Roman"/>
                <a:ea typeface="Calibri"/>
                <a:cs typeface="Times New Roman"/>
              </a:rPr>
              <a:t>Asia for consideration by the Ministry </a:t>
            </a:r>
            <a:r>
              <a:rPr lang="en-IN" sz="2400" dirty="0">
                <a:solidFill>
                  <a:srgbClr val="0000CC"/>
                </a:solidFill>
                <a:latin typeface="Times New Roman"/>
                <a:ea typeface="Calibri"/>
                <a:cs typeface="Times New Roman"/>
              </a:rPr>
              <a:t>of Agriculture in India and Bangladesh for the </a:t>
            </a:r>
            <a:r>
              <a:rPr lang="en-IN" sz="2400" dirty="0" smtClean="0">
                <a:solidFill>
                  <a:srgbClr val="0000CC"/>
                </a:solidFill>
                <a:latin typeface="Times New Roman"/>
                <a:ea typeface="Calibri"/>
                <a:cs typeface="Times New Roman"/>
              </a:rPr>
              <a:t>harmonization of the seed system.</a:t>
            </a:r>
            <a:endParaRPr lang="en-IN" sz="1800" dirty="0">
              <a:solidFill>
                <a:srgbClr val="0000CC"/>
              </a:solidFill>
              <a:latin typeface="Calibri"/>
              <a:ea typeface="Calibri"/>
              <a:cs typeface="Times New Roman"/>
            </a:endParaRPr>
          </a:p>
        </p:txBody>
      </p:sp>
    </p:spTree>
    <p:extLst>
      <p:ext uri="{BB962C8B-B14F-4D97-AF65-F5344CB8AC3E}">
        <p14:creationId xmlns:p14="http://schemas.microsoft.com/office/powerpoint/2010/main" val="23785645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0200"/>
            <a:ext cx="8229600" cy="591344"/>
          </a:xfrm>
        </p:spPr>
        <p:txBody>
          <a:bodyPr/>
          <a:lstStyle/>
          <a:p>
            <a:r>
              <a:rPr lang="en-IN" sz="2800" dirty="0" smtClean="0"/>
              <a:t>Follow-up action</a:t>
            </a:r>
            <a:endParaRPr lang="en-IN"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5268364"/>
              </p:ext>
            </p:extLst>
          </p:nvPr>
        </p:nvGraphicFramePr>
        <p:xfrm>
          <a:off x="395536" y="836712"/>
          <a:ext cx="8229600" cy="5257800"/>
        </p:xfrm>
        <a:graphic>
          <a:graphicData uri="http://schemas.openxmlformats.org/drawingml/2006/table">
            <a:tbl>
              <a:tblPr firstRow="1" bandRow="1">
                <a:tableStyleId>{5C22544A-7EE6-4342-B048-85BDC9FD1C3A}</a:tableStyleId>
              </a:tblPr>
              <a:tblGrid>
                <a:gridCol w="4392488"/>
                <a:gridCol w="2376264"/>
                <a:gridCol w="1460848"/>
              </a:tblGrid>
              <a:tr h="370840">
                <a:tc>
                  <a:txBody>
                    <a:bodyPr/>
                    <a:lstStyle/>
                    <a:p>
                      <a:r>
                        <a:rPr lang="en-IN" sz="1800" dirty="0" smtClean="0"/>
                        <a:t>Agenda</a:t>
                      </a:r>
                      <a:endParaRPr lang="en-IN" sz="1800" dirty="0"/>
                    </a:p>
                  </a:txBody>
                  <a:tcPr/>
                </a:tc>
                <a:tc>
                  <a:txBody>
                    <a:bodyPr/>
                    <a:lstStyle/>
                    <a:p>
                      <a:r>
                        <a:rPr lang="en-IN" sz="1800" dirty="0" smtClean="0"/>
                        <a:t>Action to be taken by</a:t>
                      </a:r>
                      <a:endParaRPr lang="en-IN" sz="1800" dirty="0"/>
                    </a:p>
                  </a:txBody>
                  <a:tcPr/>
                </a:tc>
                <a:tc>
                  <a:txBody>
                    <a:bodyPr/>
                    <a:lstStyle/>
                    <a:p>
                      <a:r>
                        <a:rPr lang="en-IN" sz="1800" dirty="0" smtClean="0"/>
                        <a:t>Time frame</a:t>
                      </a:r>
                      <a:endParaRPr lang="en-IN" sz="1800" dirty="0"/>
                    </a:p>
                  </a:txBody>
                  <a:tcPr/>
                </a:tc>
              </a:tr>
              <a:tr h="370840">
                <a:tc>
                  <a:txBody>
                    <a:bodyPr/>
                    <a:lstStyle/>
                    <a:p>
                      <a:r>
                        <a:rPr lang="en-IN" sz="1800" dirty="0" smtClean="0"/>
                        <a:t>1. Joint varietal evaluation &amp; release</a:t>
                      </a:r>
                      <a:endParaRPr lang="en-IN" sz="1800" dirty="0"/>
                    </a:p>
                  </a:txBody>
                  <a:tcPr/>
                </a:tc>
                <a:tc>
                  <a:txBody>
                    <a:bodyPr/>
                    <a:lstStyle/>
                    <a:p>
                      <a:r>
                        <a:rPr lang="en-IN" sz="1600" dirty="0" smtClean="0"/>
                        <a:t>IRRI</a:t>
                      </a:r>
                      <a:endParaRPr lang="en-IN" sz="1600" dirty="0"/>
                    </a:p>
                  </a:txBody>
                  <a:tcPr/>
                </a:tc>
                <a:tc>
                  <a:txBody>
                    <a:bodyPr/>
                    <a:lstStyle/>
                    <a:p>
                      <a:r>
                        <a:rPr lang="en-IN" sz="1800" dirty="0" smtClean="0"/>
                        <a:t>30.04.2014</a:t>
                      </a:r>
                      <a:endParaRPr lang="en-IN" sz="1800" dirty="0"/>
                    </a:p>
                  </a:txBody>
                  <a:tcPr/>
                </a:tc>
              </a:tr>
              <a:tr h="370840">
                <a:tc>
                  <a:txBody>
                    <a:bodyPr/>
                    <a:lstStyle/>
                    <a:p>
                      <a:r>
                        <a:rPr lang="en-IN" sz="1800" dirty="0" smtClean="0">
                          <a:latin typeface="+mn-lt"/>
                        </a:rPr>
                        <a:t>2. Acceptance</a:t>
                      </a:r>
                      <a:r>
                        <a:rPr lang="en-IN" sz="1800" baseline="0" dirty="0" smtClean="0">
                          <a:latin typeface="+mn-lt"/>
                        </a:rPr>
                        <a:t> </a:t>
                      </a:r>
                      <a:r>
                        <a:rPr lang="en-IN" sz="1800" dirty="0" smtClean="0">
                          <a:latin typeface="+mn-lt"/>
                        </a:rPr>
                        <a:t>of the evaluation data</a:t>
                      </a:r>
                      <a:endParaRPr lang="en-IN" sz="1800" dirty="0">
                        <a:latin typeface="+mn-lt"/>
                      </a:endParaRPr>
                    </a:p>
                  </a:txBody>
                  <a:tcPr/>
                </a:tc>
                <a:tc>
                  <a:txBody>
                    <a:bodyPr/>
                    <a:lstStyle/>
                    <a:p>
                      <a:endParaRPr lang="en-IN" sz="1600" dirty="0"/>
                    </a:p>
                  </a:txBody>
                  <a:tcPr/>
                </a:tc>
                <a:tc>
                  <a:txBody>
                    <a:bodyPr/>
                    <a:lstStyle/>
                    <a:p>
                      <a:r>
                        <a:rPr lang="en-IN" sz="1800" dirty="0" smtClean="0"/>
                        <a:t>30.04.2014</a:t>
                      </a:r>
                      <a:endParaRPr lang="en-IN" sz="1800" dirty="0"/>
                    </a:p>
                  </a:txBody>
                  <a:tcPr/>
                </a:tc>
              </a:tr>
              <a:tr h="370840">
                <a:tc>
                  <a:txBody>
                    <a:bodyPr/>
                    <a:lstStyle/>
                    <a:p>
                      <a:r>
                        <a:rPr lang="en-IN" b="0" dirty="0" smtClean="0">
                          <a:latin typeface="+mn-lt"/>
                        </a:rPr>
                        <a:t>3</a:t>
                      </a:r>
                      <a:r>
                        <a:rPr lang="en-IN" sz="1800" b="0" dirty="0" smtClean="0">
                          <a:solidFill>
                            <a:schemeClr val="tx1"/>
                          </a:solidFill>
                          <a:latin typeface="+mn-lt"/>
                        </a:rPr>
                        <a:t>. </a:t>
                      </a:r>
                      <a:r>
                        <a:rPr kumimoji="0" lang="en-IN" sz="1800" b="0" i="0" u="none" strike="noStrike" kern="0" cap="none" spc="0" normalizeH="0" baseline="0" noProof="0" dirty="0" smtClean="0">
                          <a:ln>
                            <a:noFill/>
                          </a:ln>
                          <a:solidFill>
                            <a:schemeClr val="tx1"/>
                          </a:solidFill>
                          <a:effectLst/>
                          <a:uLnTx/>
                          <a:uFillTx/>
                          <a:latin typeface="+mn-lt"/>
                          <a:ea typeface="Calibri"/>
                          <a:cs typeface="Times New Roman"/>
                        </a:rPr>
                        <a:t>For varieties released in neighbouring country</a:t>
                      </a:r>
                      <a:endParaRPr lang="en-IN" sz="1800" b="0" dirty="0">
                        <a:solidFill>
                          <a:schemeClr val="tx1"/>
                        </a:solidFill>
                        <a:latin typeface="+mn-lt"/>
                      </a:endParaRPr>
                    </a:p>
                  </a:txBody>
                  <a:tcPr/>
                </a:tc>
                <a:tc>
                  <a:txBody>
                    <a:bodyPr/>
                    <a:lstStyle/>
                    <a:p>
                      <a:endParaRPr lang="en-IN" sz="1600" dirty="0"/>
                    </a:p>
                  </a:txBody>
                  <a:tcPr/>
                </a:tc>
                <a:tc>
                  <a:txBody>
                    <a:bodyPr/>
                    <a:lstStyle/>
                    <a:p>
                      <a:r>
                        <a:rPr lang="en-IN" dirty="0" smtClean="0"/>
                        <a:t>31.03.2014</a:t>
                      </a:r>
                      <a:endParaRPr lang="en-IN" dirty="0"/>
                    </a:p>
                  </a:txBody>
                  <a:tcPr/>
                </a:tc>
              </a:tr>
              <a:tr h="370840">
                <a:tc>
                  <a:txBody>
                    <a:bodyPr/>
                    <a:lstStyle/>
                    <a:p>
                      <a:r>
                        <a:rPr lang="en-IN" dirty="0" smtClean="0"/>
                        <a:t>4. Acceptance of FPVS</a:t>
                      </a:r>
                      <a:r>
                        <a:rPr lang="en-IN" baseline="0" dirty="0" smtClean="0"/>
                        <a:t> data</a:t>
                      </a:r>
                      <a:endParaRPr lang="en-IN" dirty="0"/>
                    </a:p>
                  </a:txBody>
                  <a:tcPr/>
                </a:tc>
                <a:tc>
                  <a:txBody>
                    <a:bodyPr/>
                    <a:lstStyle/>
                    <a:p>
                      <a:endParaRPr lang="en-IN" sz="1600" dirty="0"/>
                    </a:p>
                  </a:txBody>
                  <a:tcPr/>
                </a:tc>
                <a:tc>
                  <a:txBody>
                    <a:bodyPr/>
                    <a:lstStyle/>
                    <a:p>
                      <a:r>
                        <a:rPr lang="en-IN" dirty="0" smtClean="0"/>
                        <a:t>31.03.2014</a:t>
                      </a:r>
                      <a:endParaRPr lang="en-IN" dirty="0"/>
                    </a:p>
                  </a:txBody>
                  <a:tcPr/>
                </a:tc>
              </a:tr>
              <a:tr h="370840">
                <a:tc>
                  <a:txBody>
                    <a:bodyPr/>
                    <a:lstStyle/>
                    <a:p>
                      <a:r>
                        <a:rPr lang="en-IN" dirty="0" smtClean="0"/>
                        <a:t>5. MABB varieties</a:t>
                      </a:r>
                      <a:endParaRPr lang="en-IN" dirty="0"/>
                    </a:p>
                  </a:txBody>
                  <a:tcPr/>
                </a:tc>
                <a:tc>
                  <a:txBody>
                    <a:bodyPr/>
                    <a:lstStyle/>
                    <a:p>
                      <a:endParaRPr lang="en-IN" sz="1600" dirty="0"/>
                    </a:p>
                  </a:txBody>
                  <a:tcPr/>
                </a:tc>
                <a:tc>
                  <a:txBody>
                    <a:bodyPr/>
                    <a:lstStyle/>
                    <a:p>
                      <a:endParaRPr lang="en-IN"/>
                    </a:p>
                  </a:txBody>
                  <a:tcPr/>
                </a:tc>
              </a:tr>
              <a:tr h="370840">
                <a:tc>
                  <a:txBody>
                    <a:bodyPr/>
                    <a:lstStyle/>
                    <a:p>
                      <a:r>
                        <a:rPr lang="en-IN" dirty="0" smtClean="0"/>
                        <a:t>6. Pre-release promotion</a:t>
                      </a:r>
                      <a:endParaRPr lang="en-IN" dirty="0"/>
                    </a:p>
                  </a:txBody>
                  <a:tcPr/>
                </a:tc>
                <a:tc>
                  <a:txBody>
                    <a:bodyPr/>
                    <a:lstStyle/>
                    <a:p>
                      <a:endParaRPr lang="en-IN" sz="1600" dirty="0"/>
                    </a:p>
                  </a:txBody>
                  <a:tcPr/>
                </a:tc>
                <a:tc>
                  <a:txBody>
                    <a:bodyPr/>
                    <a:lstStyle/>
                    <a:p>
                      <a:r>
                        <a:rPr lang="en-IN" dirty="0" smtClean="0"/>
                        <a:t>31.03.2014</a:t>
                      </a:r>
                      <a:endParaRPr lang="en-IN" dirty="0"/>
                    </a:p>
                  </a:txBody>
                  <a:tcPr/>
                </a:tc>
              </a:tr>
              <a:tr h="370840">
                <a:tc>
                  <a:txBody>
                    <a:bodyPr/>
                    <a:lstStyle/>
                    <a:p>
                      <a:r>
                        <a:rPr lang="en-IN" dirty="0" smtClean="0"/>
                        <a:t>7. Joint research proposal on biotechnology</a:t>
                      </a:r>
                      <a:endParaRPr lang="en-IN" dirty="0"/>
                    </a:p>
                  </a:txBody>
                  <a:tcPr/>
                </a:tc>
                <a:tc>
                  <a:txBody>
                    <a:bodyPr/>
                    <a:lstStyle/>
                    <a:p>
                      <a:r>
                        <a:rPr lang="en-IN" sz="1600" baseline="0" dirty="0" smtClean="0"/>
                        <a:t>IRRI </a:t>
                      </a:r>
                      <a:endParaRPr lang="en-IN" sz="1600" dirty="0"/>
                    </a:p>
                  </a:txBody>
                  <a:tcPr/>
                </a:tc>
                <a:tc>
                  <a:txBody>
                    <a:bodyPr/>
                    <a:lstStyle/>
                    <a:p>
                      <a:r>
                        <a:rPr lang="en-IN" dirty="0" smtClean="0"/>
                        <a:t>30.08.2014</a:t>
                      </a:r>
                      <a:endParaRPr lang="en-IN" dirty="0"/>
                    </a:p>
                  </a:txBody>
                  <a:tcPr/>
                </a:tc>
              </a:tr>
              <a:tr h="370840">
                <a:tc>
                  <a:txBody>
                    <a:bodyPr/>
                    <a:lstStyle/>
                    <a:p>
                      <a:r>
                        <a:rPr lang="en-IN" dirty="0" smtClean="0"/>
                        <a:t>8. Exchange of </a:t>
                      </a:r>
                      <a:r>
                        <a:rPr lang="en-IN" dirty="0" err="1" smtClean="0"/>
                        <a:t>germplasm</a:t>
                      </a:r>
                      <a:endParaRPr lang="en-IN" dirty="0"/>
                    </a:p>
                  </a:txBody>
                  <a:tcPr/>
                </a:tc>
                <a:tc>
                  <a:txBody>
                    <a:bodyPr/>
                    <a:lstStyle/>
                    <a:p>
                      <a:endParaRPr lang="en-IN" sz="1600" dirty="0"/>
                    </a:p>
                  </a:txBody>
                  <a:tcPr/>
                </a:tc>
                <a:tc>
                  <a:txBody>
                    <a:bodyPr/>
                    <a:lstStyle/>
                    <a:p>
                      <a:endParaRPr lang="en-IN" dirty="0"/>
                    </a:p>
                  </a:txBody>
                  <a:tcPr/>
                </a:tc>
              </a:tr>
              <a:tr h="370840">
                <a:tc>
                  <a:txBody>
                    <a:bodyPr/>
                    <a:lstStyle/>
                    <a:p>
                      <a:r>
                        <a:rPr lang="en-IN" dirty="0" smtClean="0"/>
                        <a:t>9. Progress review workshop</a:t>
                      </a:r>
                      <a:endParaRPr lang="en-IN" dirty="0"/>
                    </a:p>
                  </a:txBody>
                  <a:tcPr/>
                </a:tc>
                <a:tc>
                  <a:txBody>
                    <a:bodyPr/>
                    <a:lstStyle/>
                    <a:p>
                      <a:r>
                        <a:rPr lang="en-IN" sz="1600" dirty="0" smtClean="0"/>
                        <a:t>IRRI?</a:t>
                      </a:r>
                      <a:endParaRPr lang="en-IN" sz="1600" dirty="0"/>
                    </a:p>
                  </a:txBody>
                  <a:tcPr/>
                </a:tc>
                <a:tc>
                  <a:txBody>
                    <a:bodyPr/>
                    <a:lstStyle/>
                    <a:p>
                      <a:r>
                        <a:rPr lang="en-IN" dirty="0" smtClean="0"/>
                        <a:t>30.05.2014</a:t>
                      </a:r>
                      <a:endParaRPr lang="en-IN" dirty="0"/>
                    </a:p>
                  </a:txBody>
                  <a:tcPr/>
                </a:tc>
              </a:tr>
              <a:tr h="370840">
                <a:tc>
                  <a:txBody>
                    <a:bodyPr/>
                    <a:lstStyle/>
                    <a:p>
                      <a:r>
                        <a:rPr lang="en-IN" dirty="0" smtClean="0"/>
                        <a:t>10. Private sector &amp; TL seed</a:t>
                      </a:r>
                      <a:endParaRPr lang="en-IN" dirty="0"/>
                    </a:p>
                  </a:txBody>
                  <a:tcPr/>
                </a:tc>
                <a:tc>
                  <a:txBody>
                    <a:bodyPr/>
                    <a:lstStyle/>
                    <a:p>
                      <a:endParaRPr lang="en-IN" sz="1600" dirty="0"/>
                    </a:p>
                  </a:txBody>
                  <a:tcPr/>
                </a:tc>
                <a:tc>
                  <a:txBody>
                    <a:bodyPr/>
                    <a:lstStyle/>
                    <a:p>
                      <a:r>
                        <a:rPr lang="en-IN" dirty="0" smtClean="0"/>
                        <a:t>30.05.2014</a:t>
                      </a:r>
                      <a:endParaRPr lang="en-IN" dirty="0"/>
                    </a:p>
                  </a:txBody>
                  <a:tcPr/>
                </a:tc>
              </a:tr>
              <a:tr h="370840">
                <a:tc>
                  <a:txBody>
                    <a:bodyPr/>
                    <a:lstStyle/>
                    <a:p>
                      <a:r>
                        <a:rPr lang="en-IN" dirty="0" smtClean="0"/>
                        <a:t>11. Harmonization of seed system</a:t>
                      </a:r>
                      <a:endParaRPr lang="en-IN" dirty="0"/>
                    </a:p>
                  </a:txBody>
                  <a:tcPr/>
                </a:tc>
                <a:tc>
                  <a:txBody>
                    <a:bodyPr/>
                    <a:lstStyle/>
                    <a:p>
                      <a:r>
                        <a:rPr lang="en-IN" sz="1600" dirty="0" smtClean="0"/>
                        <a:t>IRRI?</a:t>
                      </a:r>
                      <a:endParaRPr lang="en-IN" sz="1600" dirty="0"/>
                    </a:p>
                  </a:txBody>
                  <a:tcPr/>
                </a:tc>
                <a:tc>
                  <a:txBody>
                    <a:bodyPr/>
                    <a:lstStyle/>
                    <a:p>
                      <a:r>
                        <a:rPr lang="en-IN" dirty="0" smtClean="0"/>
                        <a:t>30.08.2014</a:t>
                      </a:r>
                      <a:endParaRPr lang="en-IN" dirty="0"/>
                    </a:p>
                  </a:txBody>
                  <a:tcPr/>
                </a:tc>
              </a:tr>
            </a:tbl>
          </a:graphicData>
        </a:graphic>
      </p:graphicFrame>
    </p:spTree>
    <p:extLst>
      <p:ext uri="{BB962C8B-B14F-4D97-AF65-F5344CB8AC3E}">
        <p14:creationId xmlns:p14="http://schemas.microsoft.com/office/powerpoint/2010/main" val="16520620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02" name="Picture 2" descr="IMG_035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03" name="Oval 3"/>
          <p:cNvSpPr>
            <a:spLocks noChangeArrowheads="1"/>
          </p:cNvSpPr>
          <p:nvPr/>
        </p:nvSpPr>
        <p:spPr bwMode="auto">
          <a:xfrm>
            <a:off x="6443663" y="1196975"/>
            <a:ext cx="2935287" cy="746125"/>
          </a:xfrm>
          <a:prstGeom prst="ellipse">
            <a:avLst/>
          </a:prstGeom>
          <a:solidFill>
            <a:srgbClr val="FFFF00"/>
          </a:solidFill>
          <a:ln w="9525">
            <a:solidFill>
              <a:schemeClr val="tx1"/>
            </a:solidFill>
            <a:round/>
            <a:headEnd/>
            <a:tailEnd/>
          </a:ln>
        </p:spPr>
        <p:txBody>
          <a:bodyPr wrap="none" anchor="ctr"/>
          <a:lstStyle/>
          <a:p>
            <a:pPr algn="ctr" fontAlgn="base">
              <a:spcBef>
                <a:spcPct val="50000"/>
              </a:spcBef>
              <a:spcAft>
                <a:spcPct val="0"/>
              </a:spcAft>
            </a:pPr>
            <a:endParaRPr lang="en-US" b="1" i="1" smtClean="0">
              <a:solidFill>
                <a:srgbClr val="0000CC"/>
              </a:solidFill>
              <a:ea typeface="MS PGothic" pitchFamily="34" charset="-128"/>
            </a:endParaRPr>
          </a:p>
          <a:p>
            <a:pPr algn="ctr" fontAlgn="base">
              <a:spcBef>
                <a:spcPct val="50000"/>
              </a:spcBef>
              <a:spcAft>
                <a:spcPct val="0"/>
              </a:spcAft>
            </a:pPr>
            <a:r>
              <a:rPr lang="en-US" sz="2800" b="1" i="1" smtClean="0">
                <a:solidFill>
                  <a:srgbClr val="0000CC"/>
                </a:solidFill>
                <a:latin typeface="Blackadder ITC" pitchFamily="82" charset="0"/>
                <a:ea typeface="MS PGothic" pitchFamily="34" charset="-128"/>
              </a:rPr>
              <a:t>THANK YOU</a:t>
            </a:r>
            <a:endParaRPr lang="en-IN" sz="2800" b="1" i="1" smtClean="0">
              <a:solidFill>
                <a:srgbClr val="0000CC"/>
              </a:solidFill>
              <a:latin typeface="Blackadder ITC" pitchFamily="82" charset="0"/>
              <a:ea typeface="MS PGothic" pitchFamily="34" charset="-128"/>
            </a:endParaRPr>
          </a:p>
          <a:p>
            <a:pPr algn="ctr" fontAlgn="base">
              <a:spcBef>
                <a:spcPct val="0"/>
              </a:spcBef>
              <a:spcAft>
                <a:spcPct val="0"/>
              </a:spcAft>
            </a:pPr>
            <a:endParaRPr lang="en-IN" sz="2800" smtClean="0">
              <a:solidFill>
                <a:srgbClr val="000000"/>
              </a:solidFill>
              <a:ea typeface="MS PGothic" pitchFamily="34" charset="-128"/>
            </a:endParaRPr>
          </a:p>
        </p:txBody>
      </p:sp>
    </p:spTree>
    <p:extLst>
      <p:ext uri="{BB962C8B-B14F-4D97-AF65-F5344CB8AC3E}">
        <p14:creationId xmlns:p14="http://schemas.microsoft.com/office/powerpoint/2010/main" val="3322919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a:xfrm>
            <a:off x="-57150" y="25400"/>
            <a:ext cx="8229600" cy="685800"/>
          </a:xfrm>
        </p:spPr>
        <p:txBody>
          <a:bodyPr/>
          <a:lstStyle/>
          <a:p>
            <a:pPr eaLnBrk="1" hangingPunct="1"/>
            <a:r>
              <a:rPr lang="en-US" sz="3600" smtClean="0">
                <a:solidFill>
                  <a:srgbClr val="0000CC"/>
                </a:solidFill>
                <a:latin typeface="Comic Sans MS" pitchFamily="66" charset="0"/>
              </a:rPr>
              <a:t>Stress tolerant varieties released</a:t>
            </a:r>
            <a:endParaRPr lang="en-IN" sz="3600" smtClean="0">
              <a:solidFill>
                <a:srgbClr val="0000CC"/>
              </a:solidFill>
              <a:latin typeface="Comic Sans MS" pitchFamily="66" charset="0"/>
            </a:endParaRPr>
          </a:p>
        </p:txBody>
      </p:sp>
      <p:graphicFrame>
        <p:nvGraphicFramePr>
          <p:cNvPr id="89206" name="Group 118"/>
          <p:cNvGraphicFramePr>
            <a:graphicFrameLocks noGrp="1"/>
          </p:cNvGraphicFramePr>
          <p:nvPr>
            <p:ph type="tbl" idx="1"/>
            <p:extLst>
              <p:ext uri="{D42A27DB-BD31-4B8C-83A1-F6EECF244321}">
                <p14:modId xmlns:p14="http://schemas.microsoft.com/office/powerpoint/2010/main" val="1973122415"/>
              </p:ext>
            </p:extLst>
          </p:nvPr>
        </p:nvGraphicFramePr>
        <p:xfrm>
          <a:off x="107504" y="692696"/>
          <a:ext cx="8991600" cy="4832919"/>
        </p:xfrm>
        <a:graphic>
          <a:graphicData uri="http://schemas.openxmlformats.org/drawingml/2006/table">
            <a:tbl>
              <a:tblPr/>
              <a:tblGrid>
                <a:gridCol w="2058988"/>
                <a:gridCol w="2336800"/>
                <a:gridCol w="2230437"/>
                <a:gridCol w="2365375"/>
              </a:tblGrid>
              <a:tr h="39619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3300"/>
                          </a:solidFill>
                          <a:effectLst/>
                          <a:latin typeface="Arial" charset="0"/>
                          <a:cs typeface="Arial" charset="0"/>
                        </a:rPr>
                        <a:t>Line/Variety</a:t>
                      </a:r>
                      <a:endParaRPr kumimoji="0" lang="en-IN" sz="1800" b="1" i="0" u="none" strike="noStrike" cap="none" normalizeH="0" baseline="0" dirty="0" smtClean="0">
                        <a:ln>
                          <a:noFill/>
                        </a:ln>
                        <a:solidFill>
                          <a:srgbClr val="003300"/>
                        </a:solidFill>
                        <a:effectLst/>
                        <a:latin typeface="Arial" charset="0"/>
                        <a:cs typeface="Arial" charset="0"/>
                      </a:endParaRP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3300"/>
                          </a:solidFill>
                          <a:effectLst/>
                          <a:latin typeface="Arial" charset="0"/>
                          <a:cs typeface="Arial" charset="0"/>
                        </a:rPr>
                        <a:t>India</a:t>
                      </a:r>
                      <a:endParaRPr kumimoji="0" lang="en-IN" sz="1800" b="1" i="0" u="none" strike="noStrike" cap="none" normalizeH="0" baseline="0" dirty="0" smtClean="0">
                        <a:ln>
                          <a:noFill/>
                        </a:ln>
                        <a:solidFill>
                          <a:srgbClr val="003300"/>
                        </a:solidFill>
                        <a:effectLst/>
                        <a:latin typeface="Arial" charset="0"/>
                        <a:cs typeface="Arial" charset="0"/>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3300"/>
                          </a:solidFill>
                          <a:effectLst/>
                          <a:latin typeface="Arial" charset="0"/>
                          <a:cs typeface="Arial" charset="0"/>
                        </a:rPr>
                        <a:t>Bangladesh </a:t>
                      </a:r>
                      <a:endParaRPr kumimoji="0" lang="en-IN" sz="2000" b="1" i="0" u="none" strike="noStrike" cap="none" normalizeH="0" baseline="0" dirty="0" smtClean="0">
                        <a:ln>
                          <a:noFill/>
                        </a:ln>
                        <a:solidFill>
                          <a:srgbClr val="003300"/>
                        </a:solidFill>
                        <a:effectLst/>
                        <a:latin typeface="Arial" charset="0"/>
                        <a:cs typeface="Arial" charset="0"/>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3300"/>
                          </a:solidFill>
                          <a:effectLst/>
                          <a:latin typeface="Arial" charset="0"/>
                          <a:cs typeface="Arial" charset="0"/>
                        </a:rPr>
                        <a:t>Nepal</a:t>
                      </a:r>
                      <a:endParaRPr kumimoji="0" lang="en-IN" sz="2000" b="1" i="0" u="none" strike="noStrike" cap="none" normalizeH="0" baseline="0" dirty="0" smtClean="0">
                        <a:ln>
                          <a:noFill/>
                        </a:ln>
                        <a:solidFill>
                          <a:srgbClr val="003300"/>
                        </a:solidFill>
                        <a:effectLst/>
                        <a:latin typeface="Arial" charset="0"/>
                        <a:cs typeface="Arial" charset="0"/>
                      </a:endParaRPr>
                    </a:p>
                  </a:txBody>
                  <a:tcPr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99">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800000"/>
                          </a:solidFill>
                          <a:effectLst/>
                          <a:latin typeface="Arial" charset="0"/>
                          <a:cs typeface="Arial" charset="0"/>
                        </a:rPr>
                        <a:t>Submergence tolerant</a:t>
                      </a:r>
                      <a:endParaRPr kumimoji="0" lang="en-IN" sz="2000" b="1" i="0" u="none" strike="noStrike" cap="none" normalizeH="0" baseline="0" dirty="0" smtClean="0">
                        <a:ln>
                          <a:noFill/>
                        </a:ln>
                        <a:solidFill>
                          <a:srgbClr val="800000"/>
                        </a:solidFill>
                        <a:effectLst/>
                        <a:latin typeface="Arial" charset="0"/>
                        <a:cs typeface="Arial" charset="0"/>
                      </a:endParaRPr>
                    </a:p>
                  </a:txBody>
                  <a:tcPr marT="45700" marB="457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PH"/>
                    </a:p>
                  </a:txBody>
                  <a:tcPr/>
                </a:tc>
                <a:tc hMerge="1">
                  <a:txBody>
                    <a:bodyPr/>
                    <a:lstStyle/>
                    <a:p>
                      <a:endParaRPr lang="en-PH"/>
                    </a:p>
                  </a:txBody>
                  <a:tcPr/>
                </a:tc>
                <a:tc hMerge="1">
                  <a:txBody>
                    <a:bodyPr/>
                    <a:lstStyle/>
                    <a:p>
                      <a:endParaRPr lang="en-PH"/>
                    </a:p>
                  </a:txBody>
                  <a:tcPr/>
                </a:tc>
              </a:tr>
              <a:tr h="3352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IR05F102</a:t>
                      </a:r>
                      <a:endParaRPr kumimoji="0" lang="en-IN" sz="1400" b="0" i="0" u="none" strike="noStrike" cap="none" normalizeH="0" baseline="0" dirty="0" smtClean="0">
                        <a:ln>
                          <a:noFill/>
                        </a:ln>
                        <a:solidFill>
                          <a:schemeClr val="tx1"/>
                        </a:solidFill>
                        <a:effectLst/>
                        <a:latin typeface="Arial" charset="0"/>
                        <a:cs typeface="Arial" charset="0"/>
                      </a:endParaRP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Swarna-Sub1</a:t>
                      </a:r>
                      <a:r>
                        <a:rPr kumimoji="0" lang="en-US" sz="1400" b="0" i="0" u="none" strike="noStrike" cap="none" normalizeH="0" baseline="0" dirty="0" smtClean="0">
                          <a:ln>
                            <a:noFill/>
                          </a:ln>
                          <a:solidFill>
                            <a:schemeClr val="tx1"/>
                          </a:solidFill>
                          <a:effectLst/>
                          <a:latin typeface="Arial" charset="0"/>
                          <a:cs typeface="Arial" charset="0"/>
                        </a:rPr>
                        <a:t> (2009)</a:t>
                      </a:r>
                      <a:endParaRPr kumimoji="0" lang="en-IN" sz="1400" b="0" i="0" u="none" strike="noStrike" cap="none" normalizeH="0" baseline="0" dirty="0" smtClean="0">
                        <a:ln>
                          <a:noFill/>
                        </a:ln>
                        <a:solidFill>
                          <a:schemeClr val="tx1"/>
                        </a:solidFill>
                        <a:effectLst/>
                        <a:latin typeface="Arial" charset="0"/>
                        <a:cs typeface="Arial" charset="0"/>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BRRI dhan-51</a:t>
                      </a:r>
                      <a:r>
                        <a:rPr kumimoji="0" lang="en-US" sz="1400" b="0" i="0" u="none" strike="noStrike" cap="none" normalizeH="0" baseline="0" dirty="0" smtClean="0">
                          <a:ln>
                            <a:noFill/>
                          </a:ln>
                          <a:solidFill>
                            <a:schemeClr val="tx1"/>
                          </a:solidFill>
                          <a:effectLst/>
                          <a:latin typeface="Arial" charset="0"/>
                          <a:cs typeface="Arial" charset="0"/>
                        </a:rPr>
                        <a:t> (2010)</a:t>
                      </a:r>
                      <a:endParaRPr kumimoji="0" lang="en-IN" sz="1400" b="0" i="0" u="none" strike="noStrike" cap="none" normalizeH="0" baseline="0" dirty="0" smtClean="0">
                        <a:ln>
                          <a:noFill/>
                        </a:ln>
                        <a:solidFill>
                          <a:schemeClr val="tx1"/>
                        </a:solidFill>
                        <a:effectLst/>
                        <a:latin typeface="Arial" charset="0"/>
                        <a:cs typeface="Arial" charset="0"/>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Swarna-Sub1 (2011)</a:t>
                      </a:r>
                    </a:p>
                  </a:txBody>
                  <a:tcPr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657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IR07F290</a:t>
                      </a:r>
                      <a:endParaRPr kumimoji="0" lang="en-IN" sz="1400" b="0" i="0" u="none" strike="noStrike" cap="none" normalizeH="0" baseline="0" dirty="0" smtClean="0">
                        <a:ln>
                          <a:noFill/>
                        </a:ln>
                        <a:solidFill>
                          <a:schemeClr val="tx1"/>
                        </a:solidFill>
                        <a:effectLst/>
                        <a:latin typeface="Arial" charset="0"/>
                        <a:cs typeface="Arial" charset="0"/>
                      </a:endParaRP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PH" sz="1400" dirty="0" smtClean="0">
                          <a:solidFill>
                            <a:schemeClr val="tx1"/>
                          </a:solidFill>
                        </a:rPr>
                        <a:t> 2015?</a:t>
                      </a:r>
                      <a:endParaRPr lang="en-PH" sz="1400" dirty="0">
                        <a:solidFill>
                          <a:schemeClr val="tx1"/>
                        </a:solidFill>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BRRI dhan-52</a:t>
                      </a:r>
                      <a:r>
                        <a:rPr kumimoji="0" lang="en-US" sz="1400" b="0" i="0" u="none" strike="noStrike" cap="none" normalizeH="0" baseline="0" dirty="0" smtClean="0">
                          <a:ln>
                            <a:noFill/>
                          </a:ln>
                          <a:solidFill>
                            <a:schemeClr val="tx1"/>
                          </a:solidFill>
                          <a:effectLst/>
                          <a:latin typeface="Arial" charset="0"/>
                          <a:cs typeface="Arial" charset="0"/>
                        </a:rPr>
                        <a:t> (2010)</a:t>
                      </a:r>
                      <a:endParaRPr kumimoji="0" lang="en-IN" sz="1400" b="0" i="0" u="none" strike="noStrike" cap="none" normalizeH="0" baseline="0" dirty="0" smtClean="0">
                        <a:ln>
                          <a:noFill/>
                        </a:ln>
                        <a:solidFill>
                          <a:schemeClr val="tx1"/>
                        </a:solidFill>
                        <a:effectLst/>
                        <a:latin typeface="Arial" charset="0"/>
                        <a:cs typeface="Arial" charset="0"/>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cs typeface="Arial" charset="0"/>
                      </a:endParaRPr>
                    </a:p>
                  </a:txBody>
                  <a:tcPr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cap="none" normalizeH="0" baseline="0" dirty="0" smtClean="0">
                          <a:ln>
                            <a:noFill/>
                          </a:ln>
                          <a:solidFill>
                            <a:schemeClr val="tx1"/>
                          </a:solidFill>
                          <a:effectLst/>
                          <a:latin typeface="Arial" charset="0"/>
                          <a:cs typeface="Arial" charset="0"/>
                        </a:rPr>
                        <a:t>IR077101</a:t>
                      </a:r>
                      <a:endParaRPr lang="en-US" sz="1400" dirty="0"/>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r>
                        <a:rPr lang="en-US" sz="1400" b="1" dirty="0" smtClean="0">
                          <a:solidFill>
                            <a:schemeClr val="tx1"/>
                          </a:solidFill>
                        </a:rPr>
                        <a:t>Samba Mahsuri-Sub1 (2014)</a:t>
                      </a:r>
                      <a:endParaRPr lang="en-US" sz="1400" b="1" dirty="0">
                        <a:solidFill>
                          <a:schemeClr val="tx1"/>
                        </a:solidFill>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r>
                        <a:rPr lang="en-US" sz="1400" dirty="0" smtClean="0">
                          <a:solidFill>
                            <a:schemeClr val="tx1"/>
                          </a:solidFill>
                        </a:rPr>
                        <a:t>BINA dhan 12 (2013)</a:t>
                      </a:r>
                      <a:endParaRPr lang="en-US" sz="1400" dirty="0">
                        <a:solidFill>
                          <a:schemeClr val="tx1"/>
                        </a:solidFill>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r>
                        <a:rPr lang="en-US" sz="1400" b="1" dirty="0" smtClean="0">
                          <a:solidFill>
                            <a:schemeClr val="tx1"/>
                          </a:solidFill>
                        </a:rPr>
                        <a:t>S.</a:t>
                      </a:r>
                      <a:r>
                        <a:rPr lang="en-US" sz="1400" b="1" baseline="0" dirty="0" smtClean="0">
                          <a:solidFill>
                            <a:schemeClr val="tx1"/>
                          </a:solidFill>
                        </a:rPr>
                        <a:t> Mahsuri-Sub1 (2011)</a:t>
                      </a:r>
                      <a:endParaRPr lang="en-US" sz="1400" b="1" dirty="0">
                        <a:solidFill>
                          <a:schemeClr val="tx1"/>
                        </a:solidFill>
                      </a:endParaRPr>
                    </a:p>
                  </a:txBody>
                  <a:tcPr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5225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IR09F436 (Ciherang-Sub1)</a:t>
                      </a:r>
                      <a:endParaRPr lang="en-US" sz="1400" dirty="0"/>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n-US" sz="1400" b="1" dirty="0" smtClean="0">
                        <a:solidFill>
                          <a:schemeClr val="tx1"/>
                        </a:solidFill>
                      </a:endParaRPr>
                    </a:p>
                    <a:p>
                      <a:r>
                        <a:rPr lang="en-US" sz="1400" b="0" dirty="0" smtClean="0">
                          <a:solidFill>
                            <a:schemeClr val="tx1"/>
                          </a:solidFill>
                        </a:rPr>
                        <a:t>2015?</a:t>
                      </a:r>
                      <a:endParaRPr lang="en-US" sz="1400" b="0" dirty="0">
                        <a:solidFill>
                          <a:schemeClr val="tx1"/>
                        </a:solidFill>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US" sz="1400" dirty="0" smtClean="0">
                          <a:solidFill>
                            <a:schemeClr val="tx1"/>
                          </a:solidFill>
                        </a:rPr>
                        <a:t>BINA dhan 11 (2013)</a:t>
                      </a:r>
                      <a:endParaRPr lang="en-US" sz="1400" dirty="0">
                        <a:solidFill>
                          <a:schemeClr val="tx1"/>
                        </a:solidFill>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US" sz="1400" b="0" dirty="0" smtClean="0">
                          <a:solidFill>
                            <a:schemeClr val="tx1"/>
                          </a:solidFill>
                        </a:rPr>
                        <a:t>2015?</a:t>
                      </a:r>
                      <a:endParaRPr lang="en-US" sz="1400" b="0" dirty="0">
                        <a:solidFill>
                          <a:schemeClr val="tx1"/>
                        </a:solidFill>
                      </a:endParaRPr>
                    </a:p>
                  </a:txBody>
                  <a:tcPr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96199">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800000"/>
                          </a:solidFill>
                          <a:effectLst/>
                          <a:latin typeface="Arial" charset="0"/>
                          <a:cs typeface="Arial" charset="0"/>
                        </a:rPr>
                        <a:t>Drought tolerant</a:t>
                      </a:r>
                      <a:endParaRPr kumimoji="0" lang="en-IN" sz="2000" b="1" i="0" u="none" strike="noStrike" cap="none" normalizeH="0" baseline="0" dirty="0" smtClean="0">
                        <a:ln>
                          <a:noFill/>
                        </a:ln>
                        <a:solidFill>
                          <a:srgbClr val="800000"/>
                        </a:solidFill>
                        <a:effectLst/>
                        <a:latin typeface="Arial" charset="0"/>
                        <a:cs typeface="Arial" charset="0"/>
                      </a:endParaRPr>
                    </a:p>
                  </a:txBody>
                  <a:tcPr marT="45700" marB="457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PH"/>
                    </a:p>
                  </a:txBody>
                  <a:tcPr/>
                </a:tc>
                <a:tc hMerge="1">
                  <a:txBody>
                    <a:bodyPr/>
                    <a:lstStyle/>
                    <a:p>
                      <a:endParaRPr lang="en-PH"/>
                    </a:p>
                  </a:txBody>
                  <a:tcPr/>
                </a:tc>
                <a:tc hMerge="1">
                  <a:txBody>
                    <a:bodyPr/>
                    <a:lstStyle/>
                    <a:p>
                      <a:endParaRPr lang="en-PH"/>
                    </a:p>
                  </a:txBody>
                  <a:tcPr/>
                </a:tc>
              </a:tr>
              <a:tr h="3657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IR74371-46-1-1</a:t>
                      </a:r>
                      <a:endParaRPr kumimoji="0" lang="en-IN" sz="1400" b="0" i="0" u="none" strike="noStrike" cap="none" normalizeH="0" baseline="0" dirty="0" smtClean="0">
                        <a:ln>
                          <a:noFill/>
                        </a:ln>
                        <a:solidFill>
                          <a:schemeClr val="tx1"/>
                        </a:solidFill>
                        <a:effectLst/>
                        <a:latin typeface="Arial" charset="0"/>
                        <a:cs typeface="Arial" charset="0"/>
                      </a:endParaRP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PH" sz="1400" dirty="0">
                        <a:solidFill>
                          <a:schemeClr val="tx1"/>
                        </a:solidFill>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PH" sz="1400" dirty="0">
                        <a:solidFill>
                          <a:schemeClr val="tx1"/>
                        </a:solidFill>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Sukhadhan-1</a:t>
                      </a:r>
                      <a:r>
                        <a:rPr kumimoji="0" lang="en-US" sz="1400" b="0" i="0" u="none" strike="noStrike" cap="none" normalizeH="0" baseline="0" dirty="0" smtClean="0">
                          <a:ln>
                            <a:noFill/>
                          </a:ln>
                          <a:solidFill>
                            <a:schemeClr val="tx1"/>
                          </a:solidFill>
                          <a:effectLst/>
                          <a:latin typeface="Arial" charset="0"/>
                          <a:cs typeface="Arial" charset="0"/>
                        </a:rPr>
                        <a:t> (2011)</a:t>
                      </a:r>
                      <a:endParaRPr kumimoji="0" lang="en-IN" sz="1400" b="0" i="0" u="none" strike="noStrike" cap="none" normalizeH="0" baseline="0" dirty="0" smtClean="0">
                        <a:ln>
                          <a:noFill/>
                        </a:ln>
                        <a:solidFill>
                          <a:schemeClr val="tx1"/>
                        </a:solidFill>
                        <a:effectLst/>
                        <a:latin typeface="Arial" charset="0"/>
                        <a:cs typeface="Arial" charset="0"/>
                      </a:endParaRPr>
                    </a:p>
                  </a:txBody>
                  <a:tcPr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IR74371-54-1-1</a:t>
                      </a:r>
                      <a:endParaRPr kumimoji="0" lang="en-IN" sz="1400" b="0" i="0" u="none" strike="noStrike" cap="none" normalizeH="0" baseline="0" dirty="0" smtClean="0">
                        <a:ln>
                          <a:noFill/>
                        </a:ln>
                        <a:solidFill>
                          <a:schemeClr val="tx1"/>
                        </a:solidFill>
                        <a:effectLst/>
                        <a:latin typeface="Arial" charset="0"/>
                        <a:cs typeface="Arial" charset="0"/>
                      </a:endParaRP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PH" sz="1400" dirty="0">
                        <a:solidFill>
                          <a:schemeClr val="tx1"/>
                        </a:solidFill>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PH" sz="1400" dirty="0">
                        <a:solidFill>
                          <a:schemeClr val="tx1"/>
                        </a:solidFill>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Sukhadhan-2</a:t>
                      </a:r>
                      <a:r>
                        <a:rPr kumimoji="0" lang="en-US" sz="1400" b="0" i="0" u="none" strike="noStrike" cap="none" normalizeH="0" baseline="0" dirty="0" smtClean="0">
                          <a:ln>
                            <a:noFill/>
                          </a:ln>
                          <a:solidFill>
                            <a:schemeClr val="tx1"/>
                          </a:solidFill>
                          <a:effectLst/>
                          <a:latin typeface="Arial" charset="0"/>
                          <a:cs typeface="Arial" charset="0"/>
                        </a:rPr>
                        <a:t> (2011)</a:t>
                      </a:r>
                      <a:endParaRPr kumimoji="0" lang="en-IN" sz="1400" b="0" i="0" u="none" strike="noStrike" cap="none" normalizeH="0" baseline="0" dirty="0" smtClean="0">
                        <a:ln>
                          <a:noFill/>
                        </a:ln>
                        <a:solidFill>
                          <a:schemeClr val="tx1"/>
                        </a:solidFill>
                        <a:effectLst/>
                        <a:latin typeface="Arial" charset="0"/>
                        <a:cs typeface="Arial" charset="0"/>
                      </a:endParaRPr>
                    </a:p>
                  </a:txBody>
                  <a:tcPr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5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IR74371-70-1-1</a:t>
                      </a:r>
                      <a:endParaRPr kumimoji="0" lang="en-IN" sz="1400" b="0" i="0" u="none" strike="noStrike" cap="none" normalizeH="0" baseline="0" dirty="0" smtClean="0">
                        <a:ln>
                          <a:noFill/>
                        </a:ln>
                        <a:solidFill>
                          <a:schemeClr val="tx1"/>
                        </a:solidFill>
                        <a:effectLst/>
                        <a:latin typeface="Arial" charset="0"/>
                        <a:cs typeface="Arial" charset="0"/>
                      </a:endParaRP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Arial" charset="0"/>
                          <a:cs typeface="Arial" charset="0"/>
                        </a:rPr>
                        <a:t>Sahbhagi</a:t>
                      </a:r>
                      <a:r>
                        <a:rPr kumimoji="0" lang="en-US" sz="1400" b="1" i="0" u="none" strike="noStrike" cap="none" normalizeH="0" baseline="0" dirty="0" smtClean="0">
                          <a:ln>
                            <a:noFill/>
                          </a:ln>
                          <a:solidFill>
                            <a:schemeClr val="tx1"/>
                          </a:solidFill>
                          <a:effectLst/>
                          <a:latin typeface="Arial" charset="0"/>
                          <a:cs typeface="Arial" charset="0"/>
                        </a:rPr>
                        <a:t> dhan</a:t>
                      </a:r>
                      <a:r>
                        <a:rPr kumimoji="0" lang="en-US" sz="1400" b="0" i="0" u="none" strike="noStrike" cap="none" normalizeH="0" baseline="0" dirty="0" smtClean="0">
                          <a:ln>
                            <a:noFill/>
                          </a:ln>
                          <a:solidFill>
                            <a:schemeClr val="tx1"/>
                          </a:solidFill>
                          <a:effectLst/>
                          <a:latin typeface="Arial" charset="0"/>
                          <a:cs typeface="Arial" charset="0"/>
                        </a:rPr>
                        <a:t> (2010)</a:t>
                      </a:r>
                      <a:endParaRPr kumimoji="0" lang="en-IN" sz="1400" b="0" i="0" u="none" strike="noStrike" cap="none" normalizeH="0" baseline="0" dirty="0" smtClean="0">
                        <a:ln>
                          <a:noFill/>
                        </a:ln>
                        <a:solidFill>
                          <a:schemeClr val="tx1"/>
                        </a:solidFill>
                        <a:effectLst/>
                        <a:latin typeface="Arial" charset="0"/>
                        <a:cs typeface="Arial" charset="0"/>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r>
                        <a:rPr lang="en-PH" sz="1400" b="1" dirty="0" smtClean="0">
                          <a:solidFill>
                            <a:schemeClr val="tx1"/>
                          </a:solidFill>
                        </a:rPr>
                        <a:t>BRRI </a:t>
                      </a:r>
                      <a:r>
                        <a:rPr lang="en-PH" sz="1400" b="1" dirty="0" err="1" smtClean="0">
                          <a:solidFill>
                            <a:schemeClr val="tx1"/>
                          </a:solidFill>
                        </a:rPr>
                        <a:t>dhan</a:t>
                      </a:r>
                      <a:r>
                        <a:rPr lang="en-PH" sz="1400" b="1" dirty="0" smtClean="0">
                          <a:solidFill>
                            <a:schemeClr val="tx1"/>
                          </a:solidFill>
                        </a:rPr>
                        <a:t> 56 (2011)</a:t>
                      </a:r>
                      <a:endParaRPr lang="en-PH" sz="1400" b="1" dirty="0">
                        <a:solidFill>
                          <a:schemeClr val="tx1"/>
                        </a:solidFill>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Sukhadhan-3</a:t>
                      </a:r>
                      <a:r>
                        <a:rPr kumimoji="0" lang="en-US" sz="1400" b="0" i="0" u="none" strike="noStrike" cap="none" normalizeH="0" baseline="0" dirty="0" smtClean="0">
                          <a:ln>
                            <a:noFill/>
                          </a:ln>
                          <a:solidFill>
                            <a:schemeClr val="tx1"/>
                          </a:solidFill>
                          <a:effectLst/>
                          <a:latin typeface="Arial" charset="0"/>
                          <a:cs typeface="Arial" charset="0"/>
                        </a:rPr>
                        <a:t> (2011)</a:t>
                      </a:r>
                      <a:endParaRPr kumimoji="0" lang="en-IN" sz="1400" b="0" i="0" u="none" strike="noStrike" cap="none" normalizeH="0" baseline="0" dirty="0" smtClean="0">
                        <a:ln>
                          <a:noFill/>
                        </a:ln>
                        <a:solidFill>
                          <a:schemeClr val="tx1"/>
                        </a:solidFill>
                        <a:effectLst/>
                        <a:latin typeface="Arial" charset="0"/>
                        <a:cs typeface="Arial" charset="0"/>
                      </a:endParaRPr>
                    </a:p>
                  </a:txBody>
                  <a:tcPr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600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IN" sz="1400" b="0" i="0" u="none" strike="noStrike" cap="none" normalizeH="0" baseline="0" dirty="0" smtClean="0">
                          <a:ln>
                            <a:noFill/>
                          </a:ln>
                          <a:solidFill>
                            <a:schemeClr val="tx1"/>
                          </a:solidFill>
                          <a:effectLst/>
                          <a:latin typeface="Arial" charset="0"/>
                          <a:cs typeface="Arial" charset="0"/>
                        </a:rPr>
                        <a:t> IR87707-445-B-B-B</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IN" sz="1400" b="1" i="0" u="none" strike="noStrike" cap="none" normalizeH="0" baseline="0" dirty="0" smtClean="0">
                          <a:ln>
                            <a:noFill/>
                          </a:ln>
                          <a:solidFill>
                            <a:schemeClr val="tx1"/>
                          </a:solidFill>
                          <a:effectLst/>
                          <a:latin typeface="Arial" charset="0"/>
                          <a:cs typeface="Arial" charset="0"/>
                        </a:rPr>
                        <a:t>IR64-Sukha1 (2014)</a:t>
                      </a: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PH" sz="1400" dirty="0">
                        <a:solidFill>
                          <a:schemeClr val="tx1"/>
                        </a:solidFill>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PH" sz="1400" dirty="0">
                        <a:solidFill>
                          <a:schemeClr val="tx1"/>
                        </a:solidFill>
                      </a:endParaRPr>
                    </a:p>
                  </a:txBody>
                  <a:tcPr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1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PH" sz="1400" b="0" i="0" u="none" strike="noStrike" kern="1200" cap="none" spc="0" normalizeH="0" baseline="0" noProof="0" dirty="0" smtClean="0">
                          <a:ln>
                            <a:noFill/>
                          </a:ln>
                          <a:solidFill>
                            <a:srgbClr val="000000"/>
                          </a:solidFill>
                          <a:effectLst/>
                          <a:uLnTx/>
                          <a:uFillTx/>
                          <a:latin typeface="Arial" pitchFamily="34" charset="0"/>
                          <a:cs typeface="Arial" pitchFamily="34" charset="0"/>
                        </a:rPr>
                        <a:t>IR87707-446-B-B-B</a:t>
                      </a:r>
                      <a:endParaRPr kumimoji="0" lang="en-PH" sz="1400" b="0" i="0" u="none" strike="noStrike" kern="1200" cap="none" spc="0" normalizeH="0" baseline="0" noProof="0" dirty="0">
                        <a:ln>
                          <a:noFill/>
                        </a:ln>
                        <a:solidFill>
                          <a:srgbClr val="000000"/>
                        </a:solidFill>
                        <a:effectLst/>
                        <a:uLnTx/>
                        <a:uFillTx/>
                        <a:latin typeface="Arial" pitchFamily="34" charset="0"/>
                        <a:cs typeface="Arial" pitchFamily="34" charset="0"/>
                      </a:endParaRP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PH" sz="1400" dirty="0"/>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PH" sz="1400" dirty="0"/>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IN" sz="1400" b="1" i="0" u="none" strike="noStrike" cap="none" normalizeH="0" baseline="0" dirty="0" smtClean="0">
                          <a:ln>
                            <a:noFill/>
                          </a:ln>
                          <a:solidFill>
                            <a:schemeClr val="tx1"/>
                          </a:solidFill>
                          <a:effectLst/>
                          <a:latin typeface="Arial" charset="0"/>
                          <a:cs typeface="Arial" charset="0"/>
                        </a:rPr>
                        <a:t> </a:t>
                      </a:r>
                      <a:r>
                        <a:rPr kumimoji="0" lang="en-IN" sz="1400" b="1" i="0" u="none" strike="noStrike" cap="none" normalizeH="0" baseline="0" dirty="0" err="1" smtClean="0">
                          <a:ln>
                            <a:noFill/>
                          </a:ln>
                          <a:solidFill>
                            <a:schemeClr val="tx1"/>
                          </a:solidFill>
                          <a:effectLst/>
                          <a:latin typeface="Arial" charset="0"/>
                          <a:cs typeface="Arial" charset="0"/>
                        </a:rPr>
                        <a:t>Sukha</a:t>
                      </a:r>
                      <a:r>
                        <a:rPr kumimoji="0" lang="en-IN" sz="1400" b="1" i="0" u="none" strike="noStrike" cap="none" normalizeH="0" baseline="0" dirty="0" smtClean="0">
                          <a:ln>
                            <a:noFill/>
                          </a:ln>
                          <a:solidFill>
                            <a:schemeClr val="tx1"/>
                          </a:solidFill>
                          <a:effectLst/>
                          <a:latin typeface="Arial" charset="0"/>
                          <a:cs typeface="Arial" charset="0"/>
                        </a:rPr>
                        <a:t> dhan 4 (2014)</a:t>
                      </a:r>
                    </a:p>
                  </a:txBody>
                  <a:tcPr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850740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a:xfrm>
            <a:off x="-57150" y="25400"/>
            <a:ext cx="8229600" cy="685800"/>
          </a:xfrm>
        </p:spPr>
        <p:txBody>
          <a:bodyPr/>
          <a:lstStyle/>
          <a:p>
            <a:pPr eaLnBrk="1" hangingPunct="1"/>
            <a:r>
              <a:rPr lang="en-US" sz="3600" smtClean="0">
                <a:solidFill>
                  <a:srgbClr val="0000CC"/>
                </a:solidFill>
                <a:latin typeface="Comic Sans MS" pitchFamily="66" charset="0"/>
              </a:rPr>
              <a:t>Varieties released…..</a:t>
            </a:r>
            <a:endParaRPr lang="en-IN" sz="3600" smtClean="0">
              <a:solidFill>
                <a:srgbClr val="0000CC"/>
              </a:solidFill>
              <a:latin typeface="Comic Sans MS" pitchFamily="66" charset="0"/>
            </a:endParaRPr>
          </a:p>
        </p:txBody>
      </p:sp>
      <p:graphicFrame>
        <p:nvGraphicFramePr>
          <p:cNvPr id="89206" name="Group 118"/>
          <p:cNvGraphicFramePr>
            <a:graphicFrameLocks noGrp="1"/>
          </p:cNvGraphicFramePr>
          <p:nvPr>
            <p:ph type="tbl" idx="1"/>
            <p:extLst>
              <p:ext uri="{D42A27DB-BD31-4B8C-83A1-F6EECF244321}">
                <p14:modId xmlns:p14="http://schemas.microsoft.com/office/powerpoint/2010/main" val="1114673289"/>
              </p:ext>
            </p:extLst>
          </p:nvPr>
        </p:nvGraphicFramePr>
        <p:xfrm>
          <a:off x="211138" y="1101725"/>
          <a:ext cx="8637609" cy="4609253"/>
        </p:xfrm>
        <a:graphic>
          <a:graphicData uri="http://schemas.openxmlformats.org/drawingml/2006/table">
            <a:tbl>
              <a:tblPr/>
              <a:tblGrid>
                <a:gridCol w="2128614"/>
                <a:gridCol w="2320153"/>
                <a:gridCol w="128119"/>
                <a:gridCol w="2304256"/>
                <a:gridCol w="1756467"/>
              </a:tblGrid>
              <a:tr h="39625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3300"/>
                          </a:solidFill>
                          <a:effectLst/>
                          <a:latin typeface="Arial" charset="0"/>
                          <a:cs typeface="Arial" charset="0"/>
                        </a:rPr>
                        <a:t>Line/Variety</a:t>
                      </a:r>
                      <a:endParaRPr kumimoji="0" lang="en-IN" sz="1800" b="1" i="0" u="none" strike="noStrike" cap="none" normalizeH="0" baseline="0" dirty="0" smtClean="0">
                        <a:ln>
                          <a:noFill/>
                        </a:ln>
                        <a:solidFill>
                          <a:srgbClr val="003300"/>
                        </a:solidFill>
                        <a:effectLst/>
                        <a:latin typeface="Arial" charset="0"/>
                        <a:cs typeface="Arial" charset="0"/>
                      </a:endParaRPr>
                    </a:p>
                  </a:txBody>
                  <a:tcPr marL="91437" marR="91437"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3300"/>
                          </a:solidFill>
                          <a:effectLst/>
                          <a:latin typeface="Arial" charset="0"/>
                          <a:cs typeface="Arial" charset="0"/>
                        </a:rPr>
                        <a:t>India</a:t>
                      </a:r>
                      <a:endParaRPr kumimoji="0" lang="en-IN" sz="1800" b="1" i="0" u="none" strike="noStrike" cap="none" normalizeH="0" baseline="0" dirty="0" smtClean="0">
                        <a:ln>
                          <a:noFill/>
                        </a:ln>
                        <a:solidFill>
                          <a:srgbClr val="003300"/>
                        </a:solidFill>
                        <a:effectLst/>
                        <a:latin typeface="Arial" charset="0"/>
                        <a:cs typeface="Arial" charset="0"/>
                      </a:endParaRPr>
                    </a:p>
                  </a:txBody>
                  <a:tcPr marL="91437" marR="91437"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3300"/>
                          </a:solidFill>
                          <a:effectLst/>
                          <a:latin typeface="Arial" charset="0"/>
                          <a:cs typeface="Arial" charset="0"/>
                        </a:rPr>
                        <a:t>Bangladesh </a:t>
                      </a:r>
                      <a:endParaRPr kumimoji="0" lang="en-IN" sz="2000" b="1" i="0" u="none" strike="noStrike" cap="none" normalizeH="0" baseline="0" dirty="0" smtClean="0">
                        <a:ln>
                          <a:noFill/>
                        </a:ln>
                        <a:solidFill>
                          <a:srgbClr val="003300"/>
                        </a:solidFill>
                        <a:effectLst/>
                        <a:latin typeface="Arial" charset="0"/>
                        <a:cs typeface="Arial" charset="0"/>
                      </a:endParaRPr>
                    </a:p>
                  </a:txBody>
                  <a:tcPr marL="91437" marR="91437"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3300"/>
                          </a:solidFill>
                          <a:effectLst/>
                          <a:latin typeface="Arial" charset="0"/>
                          <a:cs typeface="Arial" charset="0"/>
                        </a:rPr>
                        <a:t>Nepal</a:t>
                      </a:r>
                      <a:endParaRPr kumimoji="0" lang="en-IN" sz="2000" b="1" i="0" u="none" strike="noStrike" cap="none" normalizeH="0" baseline="0" dirty="0" smtClean="0">
                        <a:ln>
                          <a:noFill/>
                        </a:ln>
                        <a:solidFill>
                          <a:srgbClr val="003300"/>
                        </a:solidFill>
                        <a:effectLst/>
                        <a:latin typeface="Arial" charset="0"/>
                        <a:cs typeface="Arial" charset="0"/>
                      </a:endParaRPr>
                    </a:p>
                  </a:txBody>
                  <a:tcPr marL="91437" marR="91437"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59">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800000"/>
                          </a:solidFill>
                          <a:effectLst/>
                          <a:latin typeface="Arial" charset="0"/>
                          <a:cs typeface="Arial" charset="0"/>
                        </a:rPr>
                        <a:t>Salt tolerant </a:t>
                      </a:r>
                      <a:endParaRPr kumimoji="0" lang="en-IN" sz="2000" b="1" i="0" u="none" strike="noStrike" cap="none" normalizeH="0" baseline="0" dirty="0" smtClean="0">
                        <a:ln>
                          <a:noFill/>
                        </a:ln>
                        <a:solidFill>
                          <a:srgbClr val="800000"/>
                        </a:solidFill>
                        <a:effectLst/>
                        <a:latin typeface="Arial" charset="0"/>
                        <a:cs typeface="Arial" charset="0"/>
                      </a:endParaRPr>
                    </a:p>
                  </a:txBody>
                  <a:tcPr marL="91437" marR="91437" marT="45722" marB="4572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3826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marL="91437" marR="91437"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endParaRPr lang="en-IN" dirty="0"/>
                    </a:p>
                  </a:txBody>
                  <a:tcPr marL="91437" marR="91437"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BRRI </a:t>
                      </a:r>
                      <a:r>
                        <a:rPr kumimoji="0" lang="en-US" sz="1600" b="1" i="0" u="none" strike="noStrike" cap="none" normalizeH="0" baseline="0" dirty="0" err="1" smtClean="0">
                          <a:ln>
                            <a:noFill/>
                          </a:ln>
                          <a:solidFill>
                            <a:schemeClr val="tx1"/>
                          </a:solidFill>
                          <a:effectLst/>
                          <a:latin typeface="Arial" charset="0"/>
                          <a:cs typeface="Arial" charset="0"/>
                        </a:rPr>
                        <a:t>dhan</a:t>
                      </a:r>
                      <a:r>
                        <a:rPr kumimoji="0" lang="en-US" sz="1600" b="1" i="0" u="none" strike="noStrike" cap="none" normalizeH="0" baseline="0" dirty="0" smtClean="0">
                          <a:ln>
                            <a:noFill/>
                          </a:ln>
                          <a:solidFill>
                            <a:schemeClr val="tx1"/>
                          </a:solidFill>
                          <a:effectLst/>
                          <a:latin typeface="Arial" charset="0"/>
                          <a:cs typeface="Arial" charset="0"/>
                        </a:rPr>
                        <a:t> 53 </a:t>
                      </a:r>
                      <a:r>
                        <a:rPr kumimoji="0" lang="en-US" sz="1600" b="0" i="0" u="none" strike="noStrike" cap="none" normalizeH="0" baseline="0" dirty="0" smtClean="0">
                          <a:ln>
                            <a:noFill/>
                          </a:ln>
                          <a:solidFill>
                            <a:schemeClr val="tx1"/>
                          </a:solidFill>
                          <a:effectLst/>
                          <a:latin typeface="Arial" charset="0"/>
                          <a:cs typeface="Arial" charset="0"/>
                        </a:rPr>
                        <a:t>(2010)</a:t>
                      </a:r>
                      <a:endParaRPr kumimoji="0" lang="en-IN" sz="1600" b="0" i="0" u="none" strike="noStrike" cap="none" normalizeH="0" baseline="0" dirty="0" smtClean="0">
                        <a:ln>
                          <a:noFill/>
                        </a:ln>
                        <a:solidFill>
                          <a:schemeClr val="tx1"/>
                        </a:solidFill>
                        <a:effectLst/>
                        <a:latin typeface="Arial" charset="0"/>
                        <a:cs typeface="Arial" charset="0"/>
                      </a:endParaRPr>
                    </a:p>
                  </a:txBody>
                  <a:tcPr marL="91437" marR="91437"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IN" dirty="0"/>
                    </a:p>
                  </a:txBody>
                  <a:tcPr marL="91437" marR="91437"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0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cs typeface="Arial" charset="0"/>
                      </a:endParaRPr>
                    </a:p>
                  </a:txBody>
                  <a:tcPr marL="91437" marR="91437"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endParaRPr lang="en-IN" dirty="0"/>
                    </a:p>
                  </a:txBody>
                  <a:tcPr marL="91437" marR="91437"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BRRI </a:t>
                      </a:r>
                      <a:r>
                        <a:rPr kumimoji="0" lang="en-US" sz="1600" b="1" i="0" u="none" strike="noStrike" cap="none" normalizeH="0" baseline="0" dirty="0" err="1" smtClean="0">
                          <a:ln>
                            <a:noFill/>
                          </a:ln>
                          <a:solidFill>
                            <a:schemeClr val="tx1"/>
                          </a:solidFill>
                          <a:effectLst/>
                          <a:latin typeface="Arial" charset="0"/>
                          <a:cs typeface="Arial" charset="0"/>
                        </a:rPr>
                        <a:t>dhan</a:t>
                      </a:r>
                      <a:r>
                        <a:rPr kumimoji="0" lang="en-US" sz="1600" b="1" i="0" u="none" strike="noStrike" cap="none" normalizeH="0" baseline="0" dirty="0" smtClean="0">
                          <a:ln>
                            <a:noFill/>
                          </a:ln>
                          <a:solidFill>
                            <a:schemeClr val="tx1"/>
                          </a:solidFill>
                          <a:effectLst/>
                          <a:latin typeface="Arial" charset="0"/>
                          <a:cs typeface="Arial" charset="0"/>
                        </a:rPr>
                        <a:t> 54 </a:t>
                      </a:r>
                      <a:r>
                        <a:rPr kumimoji="0" lang="en-US" sz="1600" b="0" i="0" u="none" strike="noStrike" cap="none" normalizeH="0" baseline="0" dirty="0" smtClean="0">
                          <a:ln>
                            <a:noFill/>
                          </a:ln>
                          <a:solidFill>
                            <a:schemeClr val="tx1"/>
                          </a:solidFill>
                          <a:effectLst/>
                          <a:latin typeface="Arial" charset="0"/>
                          <a:cs typeface="Arial" charset="0"/>
                        </a:rPr>
                        <a:t>(2010)</a:t>
                      </a:r>
                      <a:endParaRPr kumimoji="0" lang="en-IN" sz="1600" b="0" i="0" u="none" strike="noStrike" cap="none" normalizeH="0" baseline="0" dirty="0" smtClean="0">
                        <a:ln>
                          <a:noFill/>
                        </a:ln>
                        <a:solidFill>
                          <a:schemeClr val="tx1"/>
                        </a:solidFill>
                        <a:effectLst/>
                        <a:latin typeface="Arial" charset="0"/>
                        <a:cs typeface="Arial" charset="0"/>
                      </a:endParaRPr>
                    </a:p>
                  </a:txBody>
                  <a:tcPr marL="91437" marR="91437"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IN" dirty="0"/>
                    </a:p>
                  </a:txBody>
                  <a:tcPr marL="91437" marR="91437"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0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cs typeface="Arial" charset="0"/>
                      </a:endParaRPr>
                    </a:p>
                  </a:txBody>
                  <a:tcPr marL="91437" marR="91437"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endParaRPr lang="en-IN" dirty="0"/>
                    </a:p>
                  </a:txBody>
                  <a:tcPr marL="91437" marR="91437"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IN" sz="1600" b="1" i="0" u="none" strike="noStrike" cap="none" normalizeH="0" baseline="0" dirty="0" smtClean="0">
                          <a:ln>
                            <a:noFill/>
                          </a:ln>
                          <a:solidFill>
                            <a:schemeClr val="tx1"/>
                          </a:solidFill>
                          <a:effectLst/>
                          <a:latin typeface="Arial" charset="0"/>
                          <a:cs typeface="Arial" charset="0"/>
                        </a:rPr>
                        <a:t>BRRI dhan 55</a:t>
                      </a:r>
                      <a:r>
                        <a:rPr kumimoji="0" lang="en-IN" sz="1600" b="0" i="0" u="none" strike="noStrike" cap="none" normalizeH="0" baseline="0" dirty="0" smtClean="0">
                          <a:ln>
                            <a:noFill/>
                          </a:ln>
                          <a:solidFill>
                            <a:schemeClr val="tx1"/>
                          </a:solidFill>
                          <a:effectLst/>
                          <a:latin typeface="Arial" charset="0"/>
                          <a:cs typeface="Arial" charset="0"/>
                        </a:rPr>
                        <a:t> (2012)</a:t>
                      </a:r>
                    </a:p>
                  </a:txBody>
                  <a:tcPr marL="91437" marR="91437"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IN" dirty="0"/>
                    </a:p>
                  </a:txBody>
                  <a:tcPr marL="91437" marR="91437"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3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IN" sz="1600" b="0" i="0" u="none" strike="noStrike" cap="none" normalizeH="0" baseline="0" dirty="0" smtClean="0">
                          <a:ln>
                            <a:noFill/>
                          </a:ln>
                          <a:solidFill>
                            <a:schemeClr val="tx1"/>
                          </a:solidFill>
                          <a:effectLst/>
                          <a:latin typeface="Arial" charset="0"/>
                          <a:cs typeface="Arial" charset="0"/>
                        </a:rPr>
                        <a:t>I</a:t>
                      </a:r>
                      <a:r>
                        <a:rPr kumimoji="0" lang="en-IN" sz="1600" b="1" i="0" u="none" strike="noStrike" cap="none" normalizeH="0" baseline="0" dirty="0" smtClean="0">
                          <a:ln>
                            <a:noFill/>
                          </a:ln>
                          <a:solidFill>
                            <a:schemeClr val="tx1"/>
                          </a:solidFill>
                          <a:effectLst/>
                          <a:latin typeface="Arial" charset="0"/>
                          <a:cs typeface="Arial" charset="0"/>
                        </a:rPr>
                        <a:t>R66946-3R-149-1-1</a:t>
                      </a:r>
                    </a:p>
                  </a:txBody>
                  <a:tcPr marL="91437" marR="91437"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endParaRPr lang="en-IN" dirty="0"/>
                    </a:p>
                  </a:txBody>
                  <a:tcPr marL="91437" marR="91437"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BINA dhan-8</a:t>
                      </a:r>
                      <a:r>
                        <a:rPr kumimoji="0" lang="en-US" sz="1600" b="0" i="0" u="none" strike="noStrike" cap="none" normalizeH="0" baseline="0" dirty="0" smtClean="0">
                          <a:ln>
                            <a:noFill/>
                          </a:ln>
                          <a:solidFill>
                            <a:schemeClr val="tx1"/>
                          </a:solidFill>
                          <a:effectLst/>
                          <a:latin typeface="Arial" charset="0"/>
                          <a:cs typeface="Arial" charset="0"/>
                        </a:rPr>
                        <a:t> (2010)</a:t>
                      </a:r>
                      <a:endParaRPr kumimoji="0" lang="en-IN" sz="1600" b="0" i="0" u="none" strike="noStrike" cap="none" normalizeH="0" baseline="0" dirty="0" smtClean="0">
                        <a:ln>
                          <a:noFill/>
                        </a:ln>
                        <a:solidFill>
                          <a:schemeClr val="tx1"/>
                        </a:solidFill>
                        <a:effectLst/>
                        <a:latin typeface="Arial" charset="0"/>
                        <a:cs typeface="Arial" charset="0"/>
                      </a:endParaRPr>
                    </a:p>
                  </a:txBody>
                  <a:tcPr marL="91437" marR="91437"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IN" dirty="0"/>
                    </a:p>
                  </a:txBody>
                  <a:tcPr marL="91437" marR="91437"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85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IN" sz="1600" b="1" i="0" u="none" strike="noStrike" cap="none" normalizeH="0" baseline="0" dirty="0" smtClean="0">
                        <a:ln>
                          <a:noFill/>
                        </a:ln>
                        <a:solidFill>
                          <a:schemeClr val="tx1"/>
                        </a:solidFill>
                        <a:effectLst/>
                        <a:latin typeface="Arial" charset="0"/>
                        <a:cs typeface="Arial" charset="0"/>
                      </a:endParaRPr>
                    </a:p>
                  </a:txBody>
                  <a:tcPr marL="91437" marR="91437"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endParaRPr lang="en-IN" dirty="0"/>
                    </a:p>
                  </a:txBody>
                  <a:tcPr marL="91437" marR="91437"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IN" sz="1600" b="1" i="0" u="none" strike="noStrike" cap="none" normalizeH="0" baseline="0" dirty="0" smtClean="0">
                          <a:ln>
                            <a:noFill/>
                          </a:ln>
                          <a:solidFill>
                            <a:schemeClr val="tx1"/>
                          </a:solidFill>
                          <a:effectLst/>
                          <a:latin typeface="Arial" charset="0"/>
                          <a:cs typeface="Arial" charset="0"/>
                        </a:rPr>
                        <a:t>BINA dhan 10 (2012)</a:t>
                      </a:r>
                    </a:p>
                  </a:txBody>
                  <a:tcPr marL="91437" marR="91437"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IN" dirty="0"/>
                    </a:p>
                  </a:txBody>
                  <a:tcPr marL="91437" marR="91437"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91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AS996</a:t>
                      </a:r>
                      <a:endParaRPr kumimoji="0" lang="en-IN" sz="1600" b="1" i="0" u="none" strike="noStrike" cap="none" normalizeH="0" baseline="0" dirty="0" smtClean="0">
                        <a:ln>
                          <a:noFill/>
                        </a:ln>
                        <a:solidFill>
                          <a:schemeClr val="tx1"/>
                        </a:solidFill>
                        <a:effectLst/>
                        <a:latin typeface="Arial" charset="0"/>
                        <a:cs typeface="Arial" charset="0"/>
                      </a:endParaRPr>
                    </a:p>
                  </a:txBody>
                  <a:tcPr marL="91437" marR="91437"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endParaRPr lang="en-IN"/>
                    </a:p>
                  </a:txBody>
                  <a:tcPr marL="91437" marR="91437"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BRRI dhan-55</a:t>
                      </a:r>
                      <a:r>
                        <a:rPr kumimoji="0" lang="en-US" sz="1600" b="0" i="0" u="none" strike="noStrike" cap="none" normalizeH="0" baseline="0" dirty="0" smtClean="0">
                          <a:ln>
                            <a:noFill/>
                          </a:ln>
                          <a:solidFill>
                            <a:schemeClr val="tx1"/>
                          </a:solidFill>
                          <a:effectLst/>
                          <a:latin typeface="Arial" charset="0"/>
                          <a:cs typeface="Arial" charset="0"/>
                        </a:rPr>
                        <a:t> (2011)</a:t>
                      </a:r>
                      <a:endParaRPr kumimoji="0" lang="en-IN" sz="1600" b="0" i="0" u="none" strike="noStrike" cap="none" normalizeH="0" baseline="0" dirty="0" smtClean="0">
                        <a:ln>
                          <a:noFill/>
                        </a:ln>
                        <a:solidFill>
                          <a:schemeClr val="tx1"/>
                        </a:solidFill>
                        <a:effectLst/>
                        <a:latin typeface="Arial" charset="0"/>
                        <a:cs typeface="Arial" charset="0"/>
                      </a:endParaRPr>
                    </a:p>
                  </a:txBody>
                  <a:tcPr marL="91437" marR="91437"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IN"/>
                    </a:p>
                  </a:txBody>
                  <a:tcPr marL="91437" marR="91437"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0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IN" sz="1600" b="1" dirty="0" smtClean="0">
                          <a:solidFill>
                            <a:schemeClr val="tx1"/>
                          </a:solidFill>
                        </a:rPr>
                        <a:t>CSR89-IR8</a:t>
                      </a:r>
                      <a:endParaRPr kumimoji="0" lang="en-IN" sz="1600" b="1" i="0" u="none" strike="noStrike" cap="none" normalizeH="0" baseline="0" dirty="0" smtClean="0">
                        <a:ln>
                          <a:noFill/>
                        </a:ln>
                        <a:solidFill>
                          <a:schemeClr val="tx1"/>
                        </a:solidFill>
                        <a:effectLst/>
                        <a:latin typeface="Arial" charset="0"/>
                        <a:cs typeface="Arial" charset="0"/>
                      </a:endParaRPr>
                    </a:p>
                  </a:txBody>
                  <a:tcPr marL="91437" marR="91437"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IN" sz="1600" b="1" dirty="0" smtClean="0">
                          <a:solidFill>
                            <a:schemeClr val="tx1"/>
                          </a:solidFill>
                        </a:rPr>
                        <a:t>CSR 43  (2013)</a:t>
                      </a:r>
                      <a:endParaRPr kumimoji="0" lang="en-US" sz="1600" b="1" i="0" u="none" strike="noStrike" cap="none" normalizeH="0" baseline="0" dirty="0" smtClean="0">
                        <a:ln>
                          <a:noFill/>
                        </a:ln>
                        <a:solidFill>
                          <a:schemeClr val="tx1"/>
                        </a:solidFill>
                        <a:effectLst/>
                        <a:latin typeface="Arial" charset="0"/>
                        <a:cs typeface="Arial" charset="0"/>
                      </a:endParaRPr>
                    </a:p>
                  </a:txBody>
                  <a:tcPr marL="91437" marR="91437"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c>
                  <a:txBody>
                    <a:bodyPr/>
                    <a:lstStyle/>
                    <a:p>
                      <a:endParaRPr lang="en-IN"/>
                    </a:p>
                  </a:txBody>
                  <a:tcPr marL="91437" marR="91437"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IN"/>
                    </a:p>
                  </a:txBody>
                  <a:tcPr marL="91437" marR="91437"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0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sz="1600" b="1" dirty="0" smtClean="0">
                          <a:solidFill>
                            <a:schemeClr val="tx1"/>
                          </a:solidFill>
                        </a:rPr>
                        <a:t>IR72046-B-R-3-3-3-1</a:t>
                      </a:r>
                      <a:endParaRPr kumimoji="0" lang="en-IN" sz="1600" b="1" i="0" u="none" strike="noStrike" cap="none" normalizeH="0" baseline="0" dirty="0" smtClean="0">
                        <a:ln>
                          <a:noFill/>
                        </a:ln>
                        <a:solidFill>
                          <a:schemeClr val="tx1"/>
                        </a:solidFill>
                        <a:effectLst/>
                        <a:latin typeface="Arial" charset="0"/>
                        <a:cs typeface="Arial" charset="0"/>
                      </a:endParaRPr>
                    </a:p>
                  </a:txBody>
                  <a:tcPr marL="91437" marR="91437"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IN" sz="1600" b="1" dirty="0" smtClean="0">
                          <a:solidFill>
                            <a:schemeClr val="tx1"/>
                          </a:solidFill>
                        </a:rPr>
                        <a:t>CR </a:t>
                      </a:r>
                      <a:r>
                        <a:rPr lang="en-IN" sz="1600" b="1" dirty="0" err="1" smtClean="0">
                          <a:solidFill>
                            <a:schemeClr val="tx1"/>
                          </a:solidFill>
                        </a:rPr>
                        <a:t>dhan</a:t>
                      </a:r>
                      <a:r>
                        <a:rPr lang="en-IN" sz="1600" b="1" dirty="0" smtClean="0">
                          <a:solidFill>
                            <a:schemeClr val="tx1"/>
                          </a:solidFill>
                        </a:rPr>
                        <a:t> 405  “</a:t>
                      </a:r>
                      <a:r>
                        <a:rPr lang="en-US" sz="1600" b="1" dirty="0" smtClean="0">
                          <a:solidFill>
                            <a:schemeClr val="tx1"/>
                          </a:solidFill>
                        </a:rPr>
                        <a:t>Luna </a:t>
                      </a:r>
                      <a:r>
                        <a:rPr lang="en-US" sz="1600" b="1" dirty="0" err="1" smtClean="0">
                          <a:solidFill>
                            <a:schemeClr val="tx1"/>
                          </a:solidFill>
                        </a:rPr>
                        <a:t>Sankhi</a:t>
                      </a:r>
                      <a:r>
                        <a:rPr lang="en-US" sz="1600" b="1" dirty="0" smtClean="0">
                          <a:solidFill>
                            <a:schemeClr val="tx1"/>
                          </a:solidFill>
                        </a:rPr>
                        <a:t>” (2013)</a:t>
                      </a:r>
                      <a:endParaRPr kumimoji="0" lang="en-US" sz="1600" b="1" i="0" u="none" strike="noStrike" cap="none" normalizeH="0" baseline="0" dirty="0" smtClean="0">
                        <a:ln>
                          <a:noFill/>
                        </a:ln>
                        <a:solidFill>
                          <a:schemeClr val="tx1"/>
                        </a:solidFill>
                        <a:effectLst/>
                        <a:latin typeface="Arial" charset="0"/>
                        <a:cs typeface="Arial" charset="0"/>
                      </a:endParaRPr>
                    </a:p>
                  </a:txBody>
                  <a:tcPr marL="91437" marR="91437"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c>
                  <a:txBody>
                    <a:bodyPr/>
                    <a:lstStyle/>
                    <a:p>
                      <a:endParaRPr lang="en-IN"/>
                    </a:p>
                  </a:txBody>
                  <a:tcPr marL="91437" marR="91437"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IN"/>
                    </a:p>
                  </a:txBody>
                  <a:tcPr marL="91437" marR="91437"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0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sz="1600" b="1" dirty="0" smtClean="0">
                          <a:solidFill>
                            <a:schemeClr val="tx1"/>
                          </a:solidFill>
                        </a:rPr>
                        <a:t>CR </a:t>
                      </a:r>
                      <a:r>
                        <a:rPr lang="en-US" sz="1600" b="1" dirty="0" err="1" smtClean="0">
                          <a:solidFill>
                            <a:schemeClr val="tx1"/>
                          </a:solidFill>
                        </a:rPr>
                        <a:t>Dhan</a:t>
                      </a:r>
                      <a:r>
                        <a:rPr lang="en-US" sz="1600" b="1" dirty="0" smtClean="0">
                          <a:solidFill>
                            <a:schemeClr val="tx1"/>
                          </a:solidFill>
                        </a:rPr>
                        <a:t> 406 </a:t>
                      </a:r>
                      <a:endParaRPr kumimoji="0" lang="en-IN" sz="1600" b="1" i="0" u="none" strike="noStrike" cap="none" normalizeH="0" baseline="0" dirty="0" smtClean="0">
                        <a:ln>
                          <a:noFill/>
                        </a:ln>
                        <a:solidFill>
                          <a:schemeClr val="tx1"/>
                        </a:solidFill>
                        <a:effectLst/>
                        <a:latin typeface="Arial" charset="0"/>
                        <a:cs typeface="Arial" charset="0"/>
                      </a:endParaRPr>
                    </a:p>
                  </a:txBody>
                  <a:tcPr marL="91437" marR="91437"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sz="1600" b="1" dirty="0" smtClean="0">
                          <a:solidFill>
                            <a:schemeClr val="tx1"/>
                          </a:solidFill>
                        </a:rPr>
                        <a:t>CR Dhan 406 “Luna </a:t>
                      </a:r>
                      <a:r>
                        <a:rPr lang="en-US" sz="1600" b="1" dirty="0" err="1" smtClean="0">
                          <a:solidFill>
                            <a:schemeClr val="tx1"/>
                          </a:solidFill>
                        </a:rPr>
                        <a:t>Barial</a:t>
                      </a:r>
                      <a:r>
                        <a:rPr lang="en-US" sz="1600" b="1" dirty="0" smtClean="0">
                          <a:solidFill>
                            <a:schemeClr val="tx1"/>
                          </a:solidFill>
                        </a:rPr>
                        <a:t>” </a:t>
                      </a:r>
                      <a:r>
                        <a:rPr lang="en-US" sz="1600" b="1" smtClean="0">
                          <a:solidFill>
                            <a:schemeClr val="tx1"/>
                          </a:solidFill>
                        </a:rPr>
                        <a:t>(2013)</a:t>
                      </a:r>
                      <a:endParaRPr kumimoji="0" lang="en-US" sz="1600" b="1" i="0" u="none" strike="noStrike" cap="none" normalizeH="0" baseline="0" dirty="0" smtClean="0">
                        <a:ln>
                          <a:noFill/>
                        </a:ln>
                        <a:solidFill>
                          <a:schemeClr val="tx1"/>
                        </a:solidFill>
                        <a:effectLst/>
                        <a:latin typeface="Arial" charset="0"/>
                        <a:cs typeface="Arial" charset="0"/>
                      </a:endParaRPr>
                    </a:p>
                  </a:txBody>
                  <a:tcPr marL="91437" marR="91437"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c>
                  <a:txBody>
                    <a:bodyPr/>
                    <a:lstStyle/>
                    <a:p>
                      <a:endParaRPr lang="en-IN"/>
                    </a:p>
                  </a:txBody>
                  <a:tcPr marL="91437" marR="91437"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IN" dirty="0"/>
                    </a:p>
                  </a:txBody>
                  <a:tcPr marL="91437" marR="91437"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251474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556792"/>
            <a:ext cx="8229600" cy="4297363"/>
          </a:xfrm>
        </p:spPr>
        <p:txBody>
          <a:bodyPr/>
          <a:lstStyle/>
          <a:p>
            <a:pPr marL="0" indent="0">
              <a:buNone/>
            </a:pPr>
            <a:r>
              <a:rPr lang="en-IN" dirty="0" smtClean="0"/>
              <a:t> Hence there is need for enhanced collaboration between India and Bangladesh to speed up the process of varietal release and dissemination to the farmers and for more effective utilization of resources.</a:t>
            </a:r>
            <a:endParaRPr lang="en-IN" dirty="0"/>
          </a:p>
        </p:txBody>
      </p:sp>
    </p:spTree>
    <p:extLst>
      <p:ext uri="{BB962C8B-B14F-4D97-AF65-F5344CB8AC3E}">
        <p14:creationId xmlns:p14="http://schemas.microsoft.com/office/powerpoint/2010/main" val="3468695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79512" y="1124744"/>
            <a:ext cx="8229600" cy="4525963"/>
          </a:xfrm>
          <a:ln>
            <a:solidFill>
              <a:schemeClr val="bg1"/>
            </a:solidFill>
          </a:ln>
        </p:spPr>
        <p:txBody>
          <a:bodyPr/>
          <a:lstStyle/>
          <a:p>
            <a:pPr marL="0" indent="0" algn="ctr">
              <a:buNone/>
            </a:pPr>
            <a:r>
              <a:rPr lang="en-IN" sz="4000" b="1" dirty="0" smtClean="0">
                <a:solidFill>
                  <a:srgbClr val="002060"/>
                </a:solidFill>
              </a:rPr>
              <a:t>Regional Workshop for Cooperation on Seed Issues</a:t>
            </a:r>
          </a:p>
          <a:p>
            <a:pPr marL="0" indent="0" algn="ctr">
              <a:buNone/>
            </a:pPr>
            <a:endParaRPr lang="en-IN" sz="4000" dirty="0">
              <a:solidFill>
                <a:srgbClr val="002060"/>
              </a:solidFill>
            </a:endParaRPr>
          </a:p>
          <a:p>
            <a:pPr marL="0" indent="0" algn="ctr">
              <a:buNone/>
            </a:pPr>
            <a:r>
              <a:rPr lang="en-IN" sz="4000" dirty="0" smtClean="0">
                <a:solidFill>
                  <a:srgbClr val="002060"/>
                </a:solidFill>
              </a:rPr>
              <a:t>Dhaka</a:t>
            </a:r>
          </a:p>
          <a:p>
            <a:pPr marL="0" indent="0" algn="ctr">
              <a:buNone/>
            </a:pPr>
            <a:r>
              <a:rPr lang="en-IN" dirty="0" smtClean="0">
                <a:solidFill>
                  <a:srgbClr val="002060"/>
                </a:solidFill>
              </a:rPr>
              <a:t>17 </a:t>
            </a:r>
            <a:r>
              <a:rPr lang="en-IN" dirty="0">
                <a:solidFill>
                  <a:srgbClr val="002060"/>
                </a:solidFill>
              </a:rPr>
              <a:t>February 2013</a:t>
            </a:r>
          </a:p>
          <a:p>
            <a:pPr marL="0" indent="0" algn="just">
              <a:buNone/>
            </a:pPr>
            <a:endParaRPr lang="en-IN" b="1" dirty="0">
              <a:solidFill>
                <a:srgbClr val="002060"/>
              </a:solidFill>
            </a:endParaRPr>
          </a:p>
        </p:txBody>
      </p:sp>
    </p:spTree>
    <p:extLst>
      <p:ext uri="{BB962C8B-B14F-4D97-AF65-F5344CB8AC3E}">
        <p14:creationId xmlns:p14="http://schemas.microsoft.com/office/powerpoint/2010/main" val="374316456"/>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lstStyle/>
          <a:p>
            <a:r>
              <a:rPr lang="en-IN" dirty="0" smtClean="0"/>
              <a:t>Participants from India</a:t>
            </a:r>
            <a:endParaRPr lang="en-IN" dirty="0"/>
          </a:p>
        </p:txBody>
      </p:sp>
      <p:sp>
        <p:nvSpPr>
          <p:cNvPr id="3" name="Content Placeholder 2"/>
          <p:cNvSpPr>
            <a:spLocks noGrp="1"/>
          </p:cNvSpPr>
          <p:nvPr>
            <p:ph idx="1"/>
          </p:nvPr>
        </p:nvSpPr>
        <p:spPr>
          <a:xfrm>
            <a:off x="395536" y="1412776"/>
            <a:ext cx="8229600" cy="4297363"/>
          </a:xfrm>
        </p:spPr>
        <p:txBody>
          <a:bodyPr/>
          <a:lstStyle/>
          <a:p>
            <a:r>
              <a:rPr lang="en-IN" sz="2400" dirty="0" smtClean="0"/>
              <a:t>Shri Ashish </a:t>
            </a:r>
            <a:r>
              <a:rPr lang="en-IN" sz="2400" dirty="0" err="1" smtClean="0"/>
              <a:t>Bahuguna</a:t>
            </a:r>
            <a:r>
              <a:rPr lang="en-IN" sz="2400" dirty="0" smtClean="0"/>
              <a:t> </a:t>
            </a:r>
            <a:r>
              <a:rPr lang="en-IN" sz="2400" b="0" dirty="0" smtClean="0"/>
              <a:t>Secretary Agriculture</a:t>
            </a:r>
          </a:p>
          <a:p>
            <a:r>
              <a:rPr lang="en-IN" sz="2400" dirty="0" err="1" smtClean="0"/>
              <a:t>Dr.</a:t>
            </a:r>
            <a:r>
              <a:rPr lang="en-IN" sz="2400" dirty="0" smtClean="0"/>
              <a:t> </a:t>
            </a:r>
            <a:r>
              <a:rPr lang="en-IN" sz="2400" dirty="0" err="1" smtClean="0"/>
              <a:t>Swapan</a:t>
            </a:r>
            <a:r>
              <a:rPr lang="en-IN" sz="2400" dirty="0" smtClean="0"/>
              <a:t> </a:t>
            </a:r>
            <a:r>
              <a:rPr lang="en-IN" sz="2400" dirty="0" err="1" smtClean="0"/>
              <a:t>Datta</a:t>
            </a:r>
            <a:r>
              <a:rPr lang="en-IN" sz="2400" b="0" dirty="0" smtClean="0"/>
              <a:t>, DDG (Crops), ICAR</a:t>
            </a:r>
          </a:p>
          <a:p>
            <a:r>
              <a:rPr lang="en-IN" sz="2400" dirty="0" err="1" smtClean="0"/>
              <a:t>Dr.</a:t>
            </a:r>
            <a:r>
              <a:rPr lang="en-IN" sz="2400" dirty="0" smtClean="0"/>
              <a:t> </a:t>
            </a:r>
            <a:r>
              <a:rPr lang="en-IN" sz="2400" dirty="0" err="1" smtClean="0"/>
              <a:t>Atanu</a:t>
            </a:r>
            <a:r>
              <a:rPr lang="en-IN" sz="2400" dirty="0" smtClean="0"/>
              <a:t> </a:t>
            </a:r>
            <a:r>
              <a:rPr lang="en-IN" sz="2400" dirty="0" err="1" smtClean="0"/>
              <a:t>Purkayastha</a:t>
            </a:r>
            <a:r>
              <a:rPr lang="en-IN" sz="2400" dirty="0" smtClean="0"/>
              <a:t>, </a:t>
            </a:r>
            <a:r>
              <a:rPr lang="en-IN" sz="2400" b="0" dirty="0" smtClean="0"/>
              <a:t>JS (Seed)</a:t>
            </a:r>
          </a:p>
          <a:p>
            <a:r>
              <a:rPr lang="en-IN" sz="2400" dirty="0" err="1" smtClean="0"/>
              <a:t>Dr.</a:t>
            </a:r>
            <a:r>
              <a:rPr lang="en-IN" sz="2400" dirty="0" smtClean="0"/>
              <a:t> P.L. </a:t>
            </a:r>
            <a:r>
              <a:rPr lang="en-IN" sz="2400" dirty="0" err="1" smtClean="0"/>
              <a:t>Gautam</a:t>
            </a:r>
            <a:r>
              <a:rPr lang="en-IN" sz="2400" dirty="0" smtClean="0"/>
              <a:t>, </a:t>
            </a:r>
            <a:r>
              <a:rPr lang="en-IN" sz="2400" b="0" dirty="0" smtClean="0"/>
              <a:t>Former DDG (CS); Chairperson, NBA and PVFRA</a:t>
            </a:r>
          </a:p>
          <a:p>
            <a:r>
              <a:rPr lang="en-IN" sz="2400" dirty="0" err="1" smtClean="0"/>
              <a:t>Dr.</a:t>
            </a:r>
            <a:r>
              <a:rPr lang="en-IN" sz="2400" dirty="0" smtClean="0"/>
              <a:t> </a:t>
            </a:r>
            <a:r>
              <a:rPr lang="en-IN" sz="2400" dirty="0" err="1" smtClean="0"/>
              <a:t>Subarata</a:t>
            </a:r>
            <a:r>
              <a:rPr lang="en-IN" sz="2400" dirty="0" smtClean="0"/>
              <a:t> Biswas</a:t>
            </a:r>
            <a:r>
              <a:rPr lang="en-IN" sz="2400" b="0" dirty="0" smtClean="0"/>
              <a:t>, Principal Secretary (Ag), WB</a:t>
            </a:r>
          </a:p>
          <a:p>
            <a:r>
              <a:rPr lang="en-IN" sz="2400" dirty="0" err="1" smtClean="0"/>
              <a:t>Dr.</a:t>
            </a:r>
            <a:r>
              <a:rPr lang="en-IN" sz="2400" dirty="0" smtClean="0"/>
              <a:t> </a:t>
            </a:r>
            <a:r>
              <a:rPr lang="en-IN" sz="2400" dirty="0" err="1" smtClean="0"/>
              <a:t>Bardhan</a:t>
            </a:r>
            <a:r>
              <a:rPr lang="en-IN" sz="2400" dirty="0" smtClean="0"/>
              <a:t> Roy</a:t>
            </a:r>
            <a:r>
              <a:rPr lang="en-IN" sz="2400" b="0" dirty="0" smtClean="0"/>
              <a:t>, ex-JD, RRS, </a:t>
            </a:r>
            <a:r>
              <a:rPr lang="en-IN" sz="2400" b="0" dirty="0" err="1" smtClean="0"/>
              <a:t>Chinsura</a:t>
            </a:r>
            <a:endParaRPr lang="en-IN" sz="2400" b="0" dirty="0" smtClean="0"/>
          </a:p>
          <a:p>
            <a:r>
              <a:rPr lang="en-IN" sz="2400" dirty="0" err="1" smtClean="0"/>
              <a:t>Mr.</a:t>
            </a:r>
            <a:r>
              <a:rPr lang="en-IN" sz="2400" dirty="0" smtClean="0"/>
              <a:t> </a:t>
            </a:r>
            <a:r>
              <a:rPr lang="en-IN" sz="2400" dirty="0" err="1" smtClean="0"/>
              <a:t>Selvaraj</a:t>
            </a:r>
            <a:r>
              <a:rPr lang="en-IN" sz="2400" b="0" dirty="0" smtClean="0"/>
              <a:t>, </a:t>
            </a:r>
            <a:r>
              <a:rPr lang="en-IN" sz="2400" b="0" dirty="0" err="1" smtClean="0"/>
              <a:t>Dy</a:t>
            </a:r>
            <a:r>
              <a:rPr lang="en-IN" sz="2400" b="0" dirty="0" smtClean="0"/>
              <a:t> Commissioner, </a:t>
            </a:r>
            <a:r>
              <a:rPr lang="en-IN" sz="2400" b="0" dirty="0" err="1" smtClean="0"/>
              <a:t>MoA</a:t>
            </a:r>
            <a:endParaRPr lang="en-IN" sz="2400" b="0" dirty="0"/>
          </a:p>
        </p:txBody>
      </p:sp>
    </p:spTree>
    <p:extLst>
      <p:ext uri="{BB962C8B-B14F-4D97-AF65-F5344CB8AC3E}">
        <p14:creationId xmlns:p14="http://schemas.microsoft.com/office/powerpoint/2010/main" val="650501724"/>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lstStyle/>
          <a:p>
            <a:r>
              <a:rPr lang="en-IN" dirty="0" smtClean="0"/>
              <a:t>Participants from Bangladesh</a:t>
            </a:r>
            <a:endParaRPr lang="en-IN" dirty="0"/>
          </a:p>
        </p:txBody>
      </p:sp>
      <p:sp>
        <p:nvSpPr>
          <p:cNvPr id="3" name="Content Placeholder 2"/>
          <p:cNvSpPr>
            <a:spLocks noGrp="1"/>
          </p:cNvSpPr>
          <p:nvPr>
            <p:ph idx="1"/>
          </p:nvPr>
        </p:nvSpPr>
        <p:spPr>
          <a:xfrm>
            <a:off x="395536" y="1412776"/>
            <a:ext cx="8229600" cy="4896544"/>
          </a:xfrm>
        </p:spPr>
        <p:txBody>
          <a:bodyPr/>
          <a:lstStyle/>
          <a:p>
            <a:r>
              <a:rPr lang="en-IN" sz="2400" dirty="0" smtClean="0"/>
              <a:t>Begum  </a:t>
            </a:r>
            <a:r>
              <a:rPr lang="en-IN" sz="2400" dirty="0" err="1" smtClean="0"/>
              <a:t>Matia</a:t>
            </a:r>
            <a:r>
              <a:rPr lang="en-IN" sz="2400" dirty="0" smtClean="0"/>
              <a:t> Chowdhury, </a:t>
            </a:r>
            <a:r>
              <a:rPr lang="en-IN" sz="2400" b="0" dirty="0" err="1" smtClean="0"/>
              <a:t>Hon’ble</a:t>
            </a:r>
            <a:r>
              <a:rPr lang="en-IN" sz="2400" b="0" dirty="0" smtClean="0"/>
              <a:t> Minister of Agriculture</a:t>
            </a:r>
          </a:p>
          <a:p>
            <a:r>
              <a:rPr lang="en-IN" sz="2400" dirty="0" err="1" smtClean="0"/>
              <a:t>Mr.</a:t>
            </a:r>
            <a:r>
              <a:rPr lang="en-IN" sz="2400" dirty="0" smtClean="0"/>
              <a:t> </a:t>
            </a:r>
            <a:r>
              <a:rPr lang="en-IN" sz="2400" dirty="0" err="1" smtClean="0"/>
              <a:t>Monzur</a:t>
            </a:r>
            <a:r>
              <a:rPr lang="en-IN" sz="2400" dirty="0" smtClean="0"/>
              <a:t> Hossain, </a:t>
            </a:r>
            <a:r>
              <a:rPr lang="en-IN" sz="2400" b="0" dirty="0" smtClean="0"/>
              <a:t>Secretary to the President</a:t>
            </a:r>
            <a:r>
              <a:rPr lang="en-IN" sz="2400" dirty="0" smtClean="0"/>
              <a:t>; </a:t>
            </a:r>
            <a:r>
              <a:rPr lang="en-IN" sz="2400" b="0" dirty="0" smtClean="0"/>
              <a:t>former Secretary, </a:t>
            </a:r>
            <a:r>
              <a:rPr lang="en-IN" sz="2400" b="0" dirty="0" err="1" smtClean="0"/>
              <a:t>MoA</a:t>
            </a:r>
            <a:endParaRPr lang="en-IN" sz="2400" b="0" dirty="0" smtClean="0"/>
          </a:p>
          <a:p>
            <a:r>
              <a:rPr lang="en-IN" sz="2400" dirty="0" err="1"/>
              <a:t>Mr.</a:t>
            </a:r>
            <a:r>
              <a:rPr lang="en-IN" sz="2400" dirty="0"/>
              <a:t> S.M. </a:t>
            </a:r>
            <a:r>
              <a:rPr lang="en-IN" sz="2400" dirty="0" err="1"/>
              <a:t>Nazmul</a:t>
            </a:r>
            <a:r>
              <a:rPr lang="en-IN" sz="2400" dirty="0"/>
              <a:t> Islam</a:t>
            </a:r>
            <a:r>
              <a:rPr lang="en-IN" sz="2400" b="0" dirty="0"/>
              <a:t>, Presently Secretary Agriculture, former Chairman, BADC</a:t>
            </a:r>
          </a:p>
          <a:p>
            <a:r>
              <a:rPr lang="en-IN" sz="2400" dirty="0" err="1" smtClean="0"/>
              <a:t>Mr.</a:t>
            </a:r>
            <a:r>
              <a:rPr lang="en-IN" sz="2400" dirty="0" smtClean="0"/>
              <a:t> Anwar </a:t>
            </a:r>
            <a:r>
              <a:rPr lang="en-IN" sz="2400" dirty="0" err="1" smtClean="0"/>
              <a:t>Faruque</a:t>
            </a:r>
            <a:r>
              <a:rPr lang="en-IN" sz="2400" b="0" dirty="0" smtClean="0"/>
              <a:t>, Additional Secretary &amp; DG-Seed Wing</a:t>
            </a:r>
          </a:p>
          <a:p>
            <a:r>
              <a:rPr lang="en-IN" sz="2400" dirty="0" err="1" smtClean="0"/>
              <a:t>Dr.</a:t>
            </a:r>
            <a:r>
              <a:rPr lang="en-IN" sz="2400" dirty="0" smtClean="0"/>
              <a:t> </a:t>
            </a:r>
            <a:r>
              <a:rPr lang="en-IN" sz="2400" dirty="0" err="1" smtClean="0"/>
              <a:t>Wais</a:t>
            </a:r>
            <a:r>
              <a:rPr lang="en-IN" sz="2400" dirty="0" smtClean="0"/>
              <a:t> </a:t>
            </a:r>
            <a:r>
              <a:rPr lang="en-IN" sz="2400" dirty="0" err="1" smtClean="0"/>
              <a:t>Kabir</a:t>
            </a:r>
            <a:r>
              <a:rPr lang="en-IN" sz="2400" dirty="0" smtClean="0"/>
              <a:t>,</a:t>
            </a:r>
            <a:r>
              <a:rPr lang="en-IN" sz="2400" b="0" dirty="0" smtClean="0"/>
              <a:t> former DG, BARC</a:t>
            </a:r>
          </a:p>
          <a:p>
            <a:r>
              <a:rPr lang="en-IN" sz="2400" b="0" dirty="0" smtClean="0"/>
              <a:t>DG, BRRI; DG, BINA</a:t>
            </a:r>
          </a:p>
          <a:p>
            <a:r>
              <a:rPr lang="en-IN" sz="2400" b="0" dirty="0" smtClean="0"/>
              <a:t>Other senior Government officials</a:t>
            </a:r>
          </a:p>
          <a:p>
            <a:r>
              <a:rPr lang="en-IN" sz="2400" b="0" dirty="0" smtClean="0"/>
              <a:t>Scientists from BRRI &amp; BINA</a:t>
            </a:r>
            <a:endParaRPr lang="en-IN" sz="2400" b="0" dirty="0"/>
          </a:p>
        </p:txBody>
      </p:sp>
    </p:spTree>
    <p:extLst>
      <p:ext uri="{BB962C8B-B14F-4D97-AF65-F5344CB8AC3E}">
        <p14:creationId xmlns:p14="http://schemas.microsoft.com/office/powerpoint/2010/main" val="996753612"/>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lstStyle/>
          <a:p>
            <a:r>
              <a:rPr lang="en-IN" dirty="0" smtClean="0"/>
              <a:t>Participants from IRRI</a:t>
            </a:r>
            <a:endParaRPr lang="en-IN" dirty="0"/>
          </a:p>
        </p:txBody>
      </p:sp>
      <p:sp>
        <p:nvSpPr>
          <p:cNvPr id="3" name="Content Placeholder 2"/>
          <p:cNvSpPr>
            <a:spLocks noGrp="1"/>
          </p:cNvSpPr>
          <p:nvPr>
            <p:ph idx="1"/>
          </p:nvPr>
        </p:nvSpPr>
        <p:spPr>
          <a:xfrm>
            <a:off x="395536" y="1412776"/>
            <a:ext cx="8229600" cy="4896544"/>
          </a:xfrm>
        </p:spPr>
        <p:txBody>
          <a:bodyPr/>
          <a:lstStyle/>
          <a:p>
            <a:r>
              <a:rPr lang="en-IN" sz="2400" dirty="0" err="1" smtClean="0"/>
              <a:t>Dr.</a:t>
            </a:r>
            <a:r>
              <a:rPr lang="en-IN" sz="2400" dirty="0" smtClean="0"/>
              <a:t> Bruce Tolentino, </a:t>
            </a:r>
            <a:r>
              <a:rPr lang="en-IN" sz="2400" b="0" dirty="0" smtClean="0"/>
              <a:t>DDG (IC)</a:t>
            </a:r>
          </a:p>
          <a:p>
            <a:r>
              <a:rPr lang="en-IN" sz="2400" dirty="0" err="1" smtClean="0"/>
              <a:t>Dr.</a:t>
            </a:r>
            <a:r>
              <a:rPr lang="en-IN" sz="2400" dirty="0" smtClean="0"/>
              <a:t> </a:t>
            </a:r>
            <a:r>
              <a:rPr lang="en-IN" sz="2400" dirty="0" err="1" smtClean="0"/>
              <a:t>Abdelbagi</a:t>
            </a:r>
            <a:r>
              <a:rPr lang="en-IN" sz="2400" dirty="0" smtClean="0"/>
              <a:t> Ismail</a:t>
            </a:r>
            <a:r>
              <a:rPr lang="en-IN" sz="2400" b="0" dirty="0" smtClean="0"/>
              <a:t>, Principal Scientist</a:t>
            </a:r>
          </a:p>
          <a:p>
            <a:r>
              <a:rPr lang="en-IN" sz="2400" dirty="0" err="1" smtClean="0"/>
              <a:t>Dr.</a:t>
            </a:r>
            <a:r>
              <a:rPr lang="en-IN" sz="2400" dirty="0" smtClean="0"/>
              <a:t> U.S. Singh</a:t>
            </a:r>
            <a:r>
              <a:rPr lang="en-IN" sz="2400" b="0" dirty="0" smtClean="0"/>
              <a:t>, Senior Scientist (II), South Asia Regional Coordinator-STRASA</a:t>
            </a:r>
          </a:p>
          <a:p>
            <a:r>
              <a:rPr lang="en-IN" sz="2400" dirty="0" err="1" smtClean="0"/>
              <a:t>Dr.</a:t>
            </a:r>
            <a:r>
              <a:rPr lang="en-IN" sz="2400" dirty="0" smtClean="0"/>
              <a:t> Timothy Russell</a:t>
            </a:r>
            <a:r>
              <a:rPr lang="en-IN" sz="2400" b="0" dirty="0" smtClean="0"/>
              <a:t>, Country Representative</a:t>
            </a:r>
          </a:p>
          <a:p>
            <a:r>
              <a:rPr lang="en-IN" sz="2400" dirty="0" err="1" smtClean="0"/>
              <a:t>Dr.</a:t>
            </a:r>
            <a:r>
              <a:rPr lang="en-IN" sz="2400" dirty="0" smtClean="0"/>
              <a:t> </a:t>
            </a:r>
            <a:r>
              <a:rPr lang="en-IN" sz="2400" dirty="0" err="1" smtClean="0"/>
              <a:t>Zainul</a:t>
            </a:r>
            <a:r>
              <a:rPr lang="en-IN" sz="2400" dirty="0" smtClean="0"/>
              <a:t> </a:t>
            </a:r>
            <a:r>
              <a:rPr lang="en-IN" sz="2400" dirty="0" err="1" smtClean="0"/>
              <a:t>Abidin</a:t>
            </a:r>
            <a:r>
              <a:rPr lang="en-IN" sz="2400" b="0" dirty="0" smtClean="0"/>
              <a:t>, Senior Scientist</a:t>
            </a:r>
          </a:p>
          <a:p>
            <a:r>
              <a:rPr lang="en-IN" sz="2400" dirty="0" err="1" smtClean="0"/>
              <a:t>Dr.</a:t>
            </a:r>
            <a:r>
              <a:rPr lang="en-IN" sz="2400" dirty="0" smtClean="0"/>
              <a:t> MA Bari</a:t>
            </a:r>
            <a:r>
              <a:rPr lang="en-IN" sz="2400" b="0" dirty="0" smtClean="0"/>
              <a:t>, Project Manager-STRASA</a:t>
            </a:r>
          </a:p>
        </p:txBody>
      </p:sp>
    </p:spTree>
    <p:extLst>
      <p:ext uri="{BB962C8B-B14F-4D97-AF65-F5344CB8AC3E}">
        <p14:creationId xmlns:p14="http://schemas.microsoft.com/office/powerpoint/2010/main" val="933158948"/>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RI 5 white rice template">
  <a:themeElements>
    <a:clrScheme name="IRRI 5 white rice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RRI 5 white rice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RRI 5 white rice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RRI 5 white rice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RRI 5 white rice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RRI 5 white rice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RRI 5 white rice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RRI 5 white rice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RRI 5 white rice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RRI 5 white rice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RRI 5 white rice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RRI 5 white rice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RRI 5 white rice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RRI 5 white rice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IRRI 5 white rice template">
  <a:themeElements>
    <a:clrScheme name="IRRI 5 white rice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RRI 5 white rice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RRI 5 white rice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RRI 5 white rice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RRI 5 white rice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RRI 5 white rice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RRI 5 white rice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RRI 5 white rice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RRI 5 white rice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RRI 5 white rice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RRI 5 white rice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RRI 5 white rice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RRI 5 white rice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RRI 5 white rice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637</TotalTime>
  <Words>2302</Words>
  <Application>Microsoft Office PowerPoint</Application>
  <PresentationFormat>On-screen Show (4:3)</PresentationFormat>
  <Paragraphs>194</Paragraphs>
  <Slides>29</Slides>
  <Notes>0</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29</vt:i4>
      </vt:variant>
    </vt:vector>
  </HeadingPairs>
  <TitlesOfParts>
    <vt:vector size="40" baseType="lpstr">
      <vt:lpstr>MS PGothic</vt:lpstr>
      <vt:lpstr>Arial</vt:lpstr>
      <vt:lpstr>Blackadder ITC</vt:lpstr>
      <vt:lpstr>Calibri</vt:lpstr>
      <vt:lpstr>Comic Sans MS</vt:lpstr>
      <vt:lpstr>Tahoma</vt:lpstr>
      <vt:lpstr>Times New Roman</vt:lpstr>
      <vt:lpstr>Office Theme</vt:lpstr>
      <vt:lpstr>IRRI 5 white rice template</vt:lpstr>
      <vt:lpstr>Default Design</vt:lpstr>
      <vt:lpstr>1_IRRI 5 white rice template</vt:lpstr>
      <vt:lpstr>INDIA-BANGLADESH–IRRI COLLABORATION ON SEEDS</vt:lpstr>
      <vt:lpstr>Few facts</vt:lpstr>
      <vt:lpstr>Stress tolerant varieties released</vt:lpstr>
      <vt:lpstr>Varieties released…..</vt:lpstr>
      <vt:lpstr>PowerPoint Presentation</vt:lpstr>
      <vt:lpstr>PowerPoint Presentation</vt:lpstr>
      <vt:lpstr>Participants from India</vt:lpstr>
      <vt:lpstr>Participants from Bangladesh</vt:lpstr>
      <vt:lpstr>Participants from IRRI</vt:lpstr>
      <vt:lpstr>Purpose of workshop</vt:lpstr>
      <vt:lpstr>India and Bangladesh: the key players</vt:lpstr>
      <vt:lpstr>Decisions</vt:lpstr>
      <vt:lpstr>Areas identified for collaboration 1. Joint varietal evaluation &amp; release </vt:lpstr>
      <vt:lpstr>Recommendation</vt:lpstr>
      <vt:lpstr>Areas identified for collaboration 2. Acceptance of the evaluation data</vt:lpstr>
      <vt:lpstr>Recommendation</vt:lpstr>
      <vt:lpstr>Areas identified for collaboration</vt:lpstr>
      <vt:lpstr>Areas identified for collaboration 4. Acceptance of PVS data</vt:lpstr>
      <vt:lpstr>Recommendation</vt:lpstr>
      <vt:lpstr>Areas identified for collaboration</vt:lpstr>
      <vt:lpstr>Areas Identified for Collaboration</vt:lpstr>
      <vt:lpstr>Recommendation</vt:lpstr>
      <vt:lpstr>Areas Identified for collaboration</vt:lpstr>
      <vt:lpstr>Areas identified for collaboration</vt:lpstr>
      <vt:lpstr>Identified for collaboration</vt:lpstr>
      <vt:lpstr>Areas Identified for collaboration</vt:lpstr>
      <vt:lpstr>Areas Identified for Collaboration</vt:lpstr>
      <vt:lpstr>Follow-up action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BANGLADESH – INDIA –IRRI COLLABORATION ON SEEDS</dc:title>
  <dc:creator>doc</dc:creator>
  <cp:lastModifiedBy>Umesh Singh</cp:lastModifiedBy>
  <cp:revision>52</cp:revision>
  <cp:lastPrinted>2014-02-18T09:01:50Z</cp:lastPrinted>
  <dcterms:created xsi:type="dcterms:W3CDTF">2013-02-16T14:30:07Z</dcterms:created>
  <dcterms:modified xsi:type="dcterms:W3CDTF">2014-07-18T05:29:36Z</dcterms:modified>
</cp:coreProperties>
</file>