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3" r:id="rId3"/>
    <p:sldId id="262" r:id="rId4"/>
    <p:sldId id="267" r:id="rId5"/>
    <p:sldId id="257" r:id="rId6"/>
    <p:sldId id="258" r:id="rId7"/>
    <p:sldId id="259" r:id="rId8"/>
    <p:sldId id="260" r:id="rId9"/>
    <p:sldId id="261" r:id="rId10"/>
    <p:sldId id="264" r:id="rId11"/>
    <p:sldId id="265" r:id="rId12"/>
    <p:sldId id="266" r:id="rId13"/>
    <p:sldId id="268" r:id="rId14"/>
    <p:sldId id="269" r:id="rId15"/>
    <p:sldId id="270" r:id="rId16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6" y="16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8FF42A-CDCF-4A58-BF00-5F22CF6302FB}" type="datetimeFigureOut">
              <a:rPr lang="en-IN" smtClean="0"/>
              <a:t>23-09-2013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36EDC7-FCC0-4668-B202-53327BC021F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377524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E1C5AA-C0E6-4F84-A411-4B0371C75A94}" type="datetimeFigureOut">
              <a:rPr lang="en-IN" smtClean="0"/>
              <a:t>23-09-2013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E36C95-2D95-49CF-8D80-73302A8DF31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98037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E36C95-2D95-49CF-8D80-73302A8DF313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758417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E36C95-2D95-49CF-8D80-73302A8DF313}" type="slidenum">
              <a:rPr lang="en-IN" smtClean="0"/>
              <a:t>10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064198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E36C95-2D95-49CF-8D80-73302A8DF313}" type="slidenum">
              <a:rPr lang="en-IN" smtClean="0"/>
              <a:t>11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534400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E36C95-2D95-49CF-8D80-73302A8DF313}" type="slidenum">
              <a:rPr lang="en-IN" smtClean="0"/>
              <a:t>12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124451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E36C95-2D95-49CF-8D80-73302A8DF313}" type="slidenum">
              <a:rPr lang="en-IN" smtClean="0"/>
              <a:t>13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461896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E36C95-2D95-49CF-8D80-73302A8DF313}" type="slidenum">
              <a:rPr lang="en-IN" smtClean="0"/>
              <a:t>14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486616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E36C95-2D95-49CF-8D80-73302A8DF313}" type="slidenum">
              <a:rPr lang="en-IN" smtClean="0"/>
              <a:t>15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281830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E36C95-2D95-49CF-8D80-73302A8DF313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250990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E36C95-2D95-49CF-8D80-73302A8DF313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213529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E36C95-2D95-49CF-8D80-73302A8DF313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659734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E36C95-2D95-49CF-8D80-73302A8DF313}" type="slidenum">
              <a:rPr lang="en-IN" smtClean="0"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351415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E36C95-2D95-49CF-8D80-73302A8DF313}" type="slidenum">
              <a:rPr lang="en-IN" smtClean="0"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947601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E36C95-2D95-49CF-8D80-73302A8DF313}" type="slidenum">
              <a:rPr lang="en-IN" smtClean="0"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712630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E36C95-2D95-49CF-8D80-73302A8DF313}" type="slidenum">
              <a:rPr lang="en-IN" smtClean="0"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677193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E36C95-2D95-49CF-8D80-73302A8DF313}" type="slidenum">
              <a:rPr lang="en-IN" smtClean="0"/>
              <a:t>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17742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2C5B3B8D-EFBE-4108-AF38-52DED5E5669D}" type="datetime1">
              <a:rPr lang="en-IN" smtClean="0"/>
              <a:t>23-09-2013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6EAD212-82F4-44EC-9337-E96B41F5FD96}" type="slidenum">
              <a:rPr lang="en-IN" smtClean="0"/>
              <a:t>‹#›</a:t>
            </a:fld>
            <a:endParaRPr lang="en-IN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AF965-9B44-4AFE-99F0-596CC241C564}" type="datetime1">
              <a:rPr lang="en-IN" smtClean="0"/>
              <a:t>23-09-2013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AD212-82F4-44EC-9337-E96B41F5FD9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01773-A4F4-4EA8-ABA8-F08C054478F4}" type="datetime1">
              <a:rPr lang="en-IN" smtClean="0"/>
              <a:t>23-09-2013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AD212-82F4-44EC-9337-E96B41F5FD96}" type="slidenum">
              <a:rPr lang="en-IN" smtClean="0"/>
              <a:t>‹#›</a:t>
            </a:fld>
            <a:endParaRPr lang="en-IN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37AB1-2BEB-4D0A-BC9C-CA578C7471BC}" type="datetime1">
              <a:rPr lang="en-IN" smtClean="0"/>
              <a:t>23-09-2013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AD212-82F4-44EC-9337-E96B41F5FD96}" type="slidenum">
              <a:rPr lang="en-IN" smtClean="0"/>
              <a:t>‹#›</a:t>
            </a:fld>
            <a:endParaRPr lang="en-IN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42D908B4-89EE-4920-8E3C-A6D1910396F9}" type="datetime1">
              <a:rPr lang="en-IN" smtClean="0"/>
              <a:t>23-09-2013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6EAD212-82F4-44EC-9337-E96B41F5FD96}" type="slidenum">
              <a:rPr lang="en-IN" smtClean="0"/>
              <a:t>‹#›</a:t>
            </a:fld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BC4B3-B7CB-491B-B026-CBFC696D5B49}" type="datetime1">
              <a:rPr lang="en-IN" smtClean="0"/>
              <a:t>23-09-2013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AD212-82F4-44EC-9337-E96B41F5FD96}" type="slidenum">
              <a:rPr lang="en-IN" smtClean="0"/>
              <a:t>‹#›</a:t>
            </a:fld>
            <a:endParaRPr lang="en-I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96B8-ECA4-4CFE-904F-298022E35027}" type="datetime1">
              <a:rPr lang="en-IN" smtClean="0"/>
              <a:t>23-09-2013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AD212-82F4-44EC-9337-E96B41F5FD96}" type="slidenum">
              <a:rPr lang="en-IN" smtClean="0"/>
              <a:t>‹#›</a:t>
            </a:fld>
            <a:endParaRPr lang="en-IN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32B31-4D02-4025-B734-85F33C3B62E0}" type="datetime1">
              <a:rPr lang="en-IN" smtClean="0"/>
              <a:t>23-09-2013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AD212-82F4-44EC-9337-E96B41F5FD96}" type="slidenum">
              <a:rPr lang="en-IN" smtClean="0"/>
              <a:t>‹#›</a:t>
            </a:fld>
            <a:endParaRPr lang="en-IN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85226-FA4B-4E18-A6F0-A999772CC5B7}" type="datetime1">
              <a:rPr lang="en-IN" smtClean="0"/>
              <a:t>23-09-2013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AD212-82F4-44EC-9337-E96B41F5FD96}" type="slidenum">
              <a:rPr lang="en-IN" smtClean="0"/>
              <a:t>‹#›</a:t>
            </a:fld>
            <a:endParaRPr lang="en-IN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22730-A40B-46D0-A2D2-8C55E1E4CB06}" type="datetime1">
              <a:rPr lang="en-IN" smtClean="0"/>
              <a:t>23-09-2013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AD212-82F4-44EC-9337-E96B41F5FD96}" type="slidenum">
              <a:rPr lang="en-IN" smtClean="0"/>
              <a:t>‹#›</a:t>
            </a:fld>
            <a:endParaRPr lang="en-IN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3833C-1AE3-46F5-ABC0-B604E0E95D1B}" type="datetime1">
              <a:rPr lang="en-IN" smtClean="0"/>
              <a:t>23-09-2013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AD212-82F4-44EC-9337-E96B41F5FD96}" type="slidenum">
              <a:rPr lang="en-IN" smtClean="0"/>
              <a:t>‹#›</a:t>
            </a:fld>
            <a:endParaRPr lang="en-IN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9C4FC3C-B3D7-40E4-97E3-13CECA107D0C}" type="datetime1">
              <a:rPr lang="en-IN" smtClean="0"/>
              <a:t>23-09-2013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EAD212-82F4-44EC-9337-E96B41F5FD96}" type="slidenum">
              <a:rPr lang="en-IN" smtClean="0"/>
              <a:t>‹#›</a:t>
            </a:fld>
            <a:endParaRPr lang="en-IN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712" y="3789040"/>
            <a:ext cx="6858000" cy="936104"/>
          </a:xfr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National Public Procurement Policy of India 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5085184"/>
            <a:ext cx="6858000" cy="608806"/>
          </a:xfrm>
        </p:spPr>
        <p:txBody>
          <a:bodyPr>
            <a:normAutofit fontScale="40000" lnSpcReduction="20000"/>
          </a:bodyPr>
          <a:lstStyle/>
          <a:p>
            <a:pPr algn="ctr"/>
            <a:r>
              <a:rPr lang="en-IN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Project Advisory Committee Meeting</a:t>
            </a:r>
          </a:p>
          <a:p>
            <a:pPr algn="ctr"/>
            <a:r>
              <a:rPr lang="en-IN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en-IN" sz="3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IN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September 2013</a:t>
            </a:r>
            <a:endParaRPr lang="en-IN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9425" y="100012"/>
            <a:ext cx="2314575" cy="19716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557211"/>
            <a:ext cx="1228725" cy="447675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5D1A9-189C-4E0D-9943-25A122928ACE}" type="datetime1">
              <a:rPr lang="en-IN" smtClean="0"/>
              <a:t>23-09-2013</a:t>
            </a:fld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AD212-82F4-44EC-9337-E96B41F5FD96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0941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Trade Policy and Public Procurement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fontAlgn="t"/>
            <a:endParaRPr lang="en-IN" dirty="0"/>
          </a:p>
          <a:p>
            <a:endParaRPr lang="en-IN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2280518"/>
              </p:ext>
            </p:extLst>
          </p:nvPr>
        </p:nvGraphicFramePr>
        <p:xfrm>
          <a:off x="467544" y="2132856"/>
          <a:ext cx="82296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360"/>
                <a:gridCol w="4989240"/>
              </a:tblGrid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Theoretical</a:t>
                      </a:r>
                      <a:r>
                        <a:rPr lang="en-IN" baseline="0" dirty="0" smtClean="0"/>
                        <a:t> Base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Practices</a:t>
                      </a:r>
                      <a:r>
                        <a:rPr lang="en-IN" baseline="0" dirty="0" smtClean="0"/>
                        <a:t> undertaken in other countries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Methodology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Final Output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6284976"/>
              </p:ext>
            </p:extLst>
          </p:nvPr>
        </p:nvGraphicFramePr>
        <p:xfrm>
          <a:off x="467544" y="1700809"/>
          <a:ext cx="8229600" cy="4272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/>
                <a:gridCol w="6141368"/>
              </a:tblGrid>
              <a:tr h="1620768">
                <a:tc>
                  <a:txBody>
                    <a:bodyPr/>
                    <a:lstStyle/>
                    <a:p>
                      <a:pPr algn="just"/>
                      <a:r>
                        <a:rPr lang="en-IN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Theoretical</a:t>
                      </a:r>
                      <a:r>
                        <a:rPr lang="en-IN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Base</a:t>
                      </a:r>
                      <a:endParaRPr lang="en-IN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IN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WTO</a:t>
                      </a:r>
                      <a:r>
                        <a:rPr lang="en-IN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GPA 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IN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Chapter on Government Procurement in Free Trade Agreements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IN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Non Tariff Barriers maintained to limit market access opportunities</a:t>
                      </a:r>
                      <a:endParaRPr lang="en-IN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IN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Methodology</a:t>
                      </a:r>
                      <a:endParaRPr lang="en-IN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IN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Study the possible</a:t>
                      </a:r>
                      <a:r>
                        <a:rPr lang="en-IN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impact of the EU-India FTA Chapter on Government Procurement 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IN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Evaluate current Foreign Trade Policy </a:t>
                      </a:r>
                    </a:p>
                    <a:p>
                      <a:pPr algn="just"/>
                      <a:endParaRPr lang="en-IN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IN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Final Output</a:t>
                      </a:r>
                      <a:endParaRPr lang="en-IN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IN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Suggest strategies to negotiate chapters on Government Procurement in FTAs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IN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Suggest alterations in the Foreign Trade Policy 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IN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Coalesce Public Procurement with Trade Policy</a:t>
                      </a:r>
                    </a:p>
                    <a:p>
                      <a:pPr algn="just"/>
                      <a:endParaRPr lang="en-IN" b="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53B83-F15F-448E-94F5-E4D13F26D8B0}" type="datetime1">
              <a:rPr lang="en-IN" smtClean="0"/>
              <a:t>23-09-2013</a:t>
            </a:fld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AD212-82F4-44EC-9337-E96B41F5FD96}" type="slidenum">
              <a:rPr lang="en-IN" smtClean="0"/>
              <a:t>10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5123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Procurement by State Governments and Local Entities 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0332636"/>
              </p:ext>
            </p:extLst>
          </p:nvPr>
        </p:nvGraphicFramePr>
        <p:xfrm>
          <a:off x="467544" y="1700809"/>
          <a:ext cx="8229600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/>
                <a:gridCol w="6141368"/>
              </a:tblGrid>
              <a:tr h="1620768">
                <a:tc>
                  <a:txBody>
                    <a:bodyPr/>
                    <a:lstStyle/>
                    <a:p>
                      <a:pPr algn="just"/>
                      <a:r>
                        <a:rPr lang="en-IN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Theoretical</a:t>
                      </a:r>
                      <a:r>
                        <a:rPr lang="en-IN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Base</a:t>
                      </a:r>
                      <a:endParaRPr lang="en-IN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IN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Examples</a:t>
                      </a:r>
                      <a:r>
                        <a:rPr lang="en-IN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of federal procurement policies (Queensland Public Procurement Policy,  Jharkhand Public Procurement Policy (Draft) 2013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IN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Degree of autonomy in public procurement by sub-federal entities (Canada, United States)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endParaRPr lang="en-IN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IN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Methodology</a:t>
                      </a:r>
                      <a:endParaRPr lang="en-IN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IN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Understand how</a:t>
                      </a:r>
                      <a:r>
                        <a:rPr lang="en-IN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effective decentralisation of procurement occurs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IN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Study the practice of formulating and implementing procurement policies by specific entities (Queensland Rail, San Mateo Country environmental purchasing policy)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endParaRPr lang="en-IN" b="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IN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Final Output</a:t>
                      </a:r>
                      <a:endParaRPr lang="en-IN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IN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Provide a mechanism for decentralisation of public procurement priorities to different levels of procuring entities (State, Public Sector Utilities, Local bodies)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30A94-3CCD-47B4-B81B-BBA1F1DAFDC7}" type="datetime1">
              <a:rPr lang="en-IN" smtClean="0"/>
              <a:t>23-09-2013</a:t>
            </a:fld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AD212-82F4-44EC-9337-E96B41F5FD96}" type="slidenum">
              <a:rPr lang="en-IN" smtClean="0"/>
              <a:t>11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2435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Sustainable Procurement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552753"/>
              </p:ext>
            </p:extLst>
          </p:nvPr>
        </p:nvGraphicFramePr>
        <p:xfrm>
          <a:off x="539552" y="1412776"/>
          <a:ext cx="8229600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/>
                <a:gridCol w="6141368"/>
              </a:tblGrid>
              <a:tr h="1620768">
                <a:tc>
                  <a:txBody>
                    <a:bodyPr/>
                    <a:lstStyle/>
                    <a:p>
                      <a:pPr algn="just"/>
                      <a:r>
                        <a:rPr lang="en-IN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Theoretical</a:t>
                      </a:r>
                      <a:r>
                        <a:rPr lang="en-IN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Base</a:t>
                      </a:r>
                      <a:endParaRPr lang="en-IN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IN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Life cycle approach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IN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Using</a:t>
                      </a:r>
                      <a:r>
                        <a:rPr lang="en-IN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labelling to identify whether a product is ‘green’ or ‘sustainable’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IN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Identification of specific sectors/products which are best suited for sustainable procurement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IN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Facilitating development of production capacity of sustainable products through the ‘</a:t>
                      </a:r>
                      <a:r>
                        <a:rPr lang="en-IN" b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spillover</a:t>
                      </a:r>
                      <a:r>
                        <a:rPr lang="en-IN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effect’</a:t>
                      </a:r>
                      <a:endParaRPr lang="en-IN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IN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Methodology</a:t>
                      </a:r>
                      <a:endParaRPr lang="en-IN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IN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Undertake ‘needs assessment’ (for Central Government,  State Governments 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N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Interviews/surveys will be</a:t>
                      </a:r>
                      <a:r>
                        <a:rPr lang="en-IN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conducted </a:t>
                      </a:r>
                      <a:r>
                        <a:rPr lang="en-IN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 determine if sustainable</a:t>
                      </a:r>
                      <a:r>
                        <a:rPr lang="en-IN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procurement of identified products can  be cost-effective in India</a:t>
                      </a:r>
                      <a:endParaRPr lang="en-IN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IN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Final Output</a:t>
                      </a:r>
                      <a:endParaRPr lang="en-IN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N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List of products/processes for which production capacity should be increased 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N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Methodology to assess the cost of procuring a product over its lifetime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endParaRPr lang="en-IN" b="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B8A19-BCCC-44A8-A68F-0B609FBB1FBC}" type="datetime1">
              <a:rPr lang="en-IN" smtClean="0"/>
              <a:t>23-09-2013</a:t>
            </a:fld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AD212-82F4-44EC-9337-E96B41F5FD96}" type="slidenum">
              <a:rPr lang="en-IN" smtClean="0"/>
              <a:t>12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8916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Issues for discussion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 algn="just"/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Which of the following should be identified as independent case studies?</a:t>
            </a:r>
          </a:p>
          <a:p>
            <a:pPr lvl="2" algn="just"/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Central Government Ministries and Departments</a:t>
            </a:r>
          </a:p>
          <a:p>
            <a:pPr lvl="3" algn="just"/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Directorate General of Supplies and Disposal</a:t>
            </a:r>
          </a:p>
          <a:p>
            <a:pPr lvl="2" algn="just"/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Centrally Planned Schemes</a:t>
            </a:r>
          </a:p>
          <a:p>
            <a:pPr lvl="2" algn="just"/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Tenders documents in Specific Sectors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just"/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Suggestions pertaining to data-repositories</a:t>
            </a:r>
          </a:p>
          <a:p>
            <a:pPr lvl="2" algn="just"/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 Sector Studies</a:t>
            </a:r>
          </a:p>
          <a:p>
            <a:pPr lvl="3" algn="just"/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Procurement of Food</a:t>
            </a:r>
          </a:p>
          <a:p>
            <a:pPr lvl="3" algn="just"/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Procurement of Electronic Equipment</a:t>
            </a:r>
          </a:p>
          <a:p>
            <a:pPr lvl="3" algn="just"/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Procurement of Civil Works</a:t>
            </a:r>
          </a:p>
          <a:p>
            <a:pPr lvl="2" algn="just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Specific sources of data at a disaggregated product level</a:t>
            </a:r>
          </a:p>
          <a:p>
            <a:pPr marL="0" indent="0" algn="just">
              <a:buNone/>
            </a:pPr>
            <a:endParaRPr lang="en-IN" dirty="0"/>
          </a:p>
          <a:p>
            <a:pPr algn="just"/>
            <a:endParaRPr lang="en-IN" dirty="0" smtClean="0"/>
          </a:p>
          <a:p>
            <a:pPr algn="just"/>
            <a:endParaRPr lang="en-IN" dirty="0"/>
          </a:p>
          <a:p>
            <a:pPr algn="just"/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88D3D-CFBA-42C8-9BF8-06D824D677F3}" type="datetime1">
              <a:rPr lang="en-IN" smtClean="0"/>
              <a:t>23-09-2013</a:t>
            </a:fld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AD212-82F4-44EC-9337-E96B41F5FD96}" type="slidenum">
              <a:rPr lang="en-IN" smtClean="0"/>
              <a:t>13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180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Facilitating Effective Stakeholder Engagement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 algn="just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Public Procurement Division, Department of Expenditure</a:t>
            </a:r>
          </a:p>
          <a:p>
            <a:pPr lvl="0" algn="just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Central government departments/ministries (including PSUs and State government ministries)</a:t>
            </a:r>
          </a:p>
          <a:p>
            <a:pPr lvl="0" algn="just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Industry Associations</a:t>
            </a:r>
          </a:p>
          <a:p>
            <a:pPr lvl="0" algn="just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Regulatory Bodies </a:t>
            </a:r>
          </a:p>
          <a:p>
            <a:pPr lvl="0" algn="just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Civil Society Organisation</a:t>
            </a:r>
          </a:p>
          <a:p>
            <a:pPr lvl="0" algn="just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Foreign Industry 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Representations/ Companies 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Academia </a:t>
            </a:r>
          </a:p>
          <a:p>
            <a:pPr marL="0" indent="0" algn="just">
              <a:buNone/>
            </a:pPr>
            <a:r>
              <a:rPr lang="en-IN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do we facilitate consensus-building amongst the identified stakeholders for a National Public Procurement Policy of India?</a:t>
            </a:r>
            <a:endParaRPr lang="en-IN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812EF-DFFB-4EDD-AF55-C61C06C7A0BA}" type="datetime1">
              <a:rPr lang="en-IN" smtClean="0"/>
              <a:t>23-09-2013</a:t>
            </a:fld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AD212-82F4-44EC-9337-E96B41F5FD96}" type="slidenum">
              <a:rPr lang="en-IN" smtClean="0"/>
              <a:t>14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2879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8229600" cy="5608280"/>
          </a:xfrm>
        </p:spPr>
        <p:txBody>
          <a:bodyPr/>
          <a:lstStyle/>
          <a:p>
            <a:pPr marL="0" indent="0" algn="ctr">
              <a:buNone/>
            </a:pPr>
            <a:endParaRPr lang="en-IN" dirty="0" smtClean="0"/>
          </a:p>
          <a:p>
            <a:pPr marL="0" indent="0" algn="ctr">
              <a:buNone/>
            </a:pPr>
            <a:endParaRPr lang="en-IN" dirty="0"/>
          </a:p>
          <a:p>
            <a:pPr marL="0" indent="0" algn="ctr">
              <a:buNone/>
            </a:pPr>
            <a:endParaRPr lang="en-IN" dirty="0" smtClean="0"/>
          </a:p>
          <a:p>
            <a:pPr marL="0" indent="0" algn="ctr">
              <a:buNone/>
            </a:pPr>
            <a:endParaRPr lang="en-IN" dirty="0"/>
          </a:p>
          <a:p>
            <a:pPr marL="0" indent="0" algn="ctr">
              <a:buNone/>
            </a:pPr>
            <a:endParaRPr lang="en-IN" dirty="0" smtClean="0"/>
          </a:p>
          <a:p>
            <a:pPr marL="0" indent="0" algn="ctr">
              <a:buNone/>
            </a:pPr>
            <a:r>
              <a:rPr lang="en-IN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You!</a:t>
            </a:r>
            <a:endParaRPr lang="en-I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49924-6874-496A-98AB-FC2D752F8E9C}" type="datetime1">
              <a:rPr lang="en-IN" smtClean="0"/>
              <a:t>23-09-2013</a:t>
            </a:fld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AD212-82F4-44EC-9337-E96B41F5FD96}" type="slidenum">
              <a:rPr lang="en-IN" smtClean="0"/>
              <a:t>15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3643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Project Overview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01664171"/>
              </p:ext>
            </p:extLst>
          </p:nvPr>
        </p:nvGraphicFramePr>
        <p:xfrm>
          <a:off x="611560" y="1628800"/>
          <a:ext cx="7992888" cy="4464497"/>
        </p:xfrm>
        <a:graphic>
          <a:graphicData uri="http://schemas.openxmlformats.org/drawingml/2006/table">
            <a:tbl>
              <a:tblPr firstRow="1" bandRow="1">
                <a:tableStyleId>{E8034E78-7F5D-4C2E-B375-FC64B27BC917}</a:tableStyleId>
              </a:tblPr>
              <a:tblGrid>
                <a:gridCol w="1678483"/>
                <a:gridCol w="6314405"/>
              </a:tblGrid>
              <a:tr h="667607">
                <a:tc>
                  <a:txBody>
                    <a:bodyPr/>
                    <a:lstStyle/>
                    <a:p>
                      <a:r>
                        <a:rPr kumimoji="0" lang="en-IN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Goal</a:t>
                      </a:r>
                      <a:endParaRPr kumimoji="0" lang="en-IN" sz="18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IN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To develop a national</a:t>
                      </a:r>
                      <a:r>
                        <a:rPr kumimoji="0" lang="en-IN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public procurement policy </a:t>
                      </a:r>
                      <a:endParaRPr kumimoji="0" lang="en-IN" sz="18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079063">
                <a:tc>
                  <a:txBody>
                    <a:bodyPr/>
                    <a:lstStyle/>
                    <a:p>
                      <a:r>
                        <a:rPr kumimoji="0" lang="en-IN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Need for Procurement Policy </a:t>
                      </a:r>
                      <a:endParaRPr kumimoji="0" lang="en-IN" sz="18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IN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To allow for efficacious expenditure of approximately US$ 536 billion</a:t>
                      </a:r>
                      <a:endParaRPr kumimoji="0" lang="en-IN" sz="18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50220">
                <a:tc>
                  <a:txBody>
                    <a:bodyPr/>
                    <a:lstStyle/>
                    <a:p>
                      <a:r>
                        <a:rPr kumimoji="0" lang="en-IN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Rationale</a:t>
                      </a:r>
                      <a:endParaRPr kumimoji="0" lang="en-IN" sz="18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GB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Governments around the world utilise procurement to:</a:t>
                      </a:r>
                      <a:endParaRPr kumimoji="0" lang="en-IN" sz="1800" b="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lvl="0"/>
                      <a:r>
                        <a:rPr kumimoji="0" lang="en-GB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stimulate local manufacturing capacities and employment;</a:t>
                      </a:r>
                      <a:endParaRPr kumimoji="0" lang="en-IN" sz="1800" b="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lvl="0"/>
                      <a:r>
                        <a:rPr kumimoji="0" lang="en-GB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promote competition in the marketplace;</a:t>
                      </a:r>
                      <a:endParaRPr kumimoji="0" lang="en-IN" sz="1800" b="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lvl="0"/>
                      <a:r>
                        <a:rPr kumimoji="0" lang="en-GB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adhere to good fiscal practices;</a:t>
                      </a:r>
                      <a:endParaRPr kumimoji="0" lang="en-IN" sz="1800" b="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lvl="0"/>
                      <a:r>
                        <a:rPr kumimoji="0" lang="en-GB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promote sustainable production and consumption practices</a:t>
                      </a:r>
                      <a:endParaRPr kumimoji="0" lang="en-IN" sz="1800" b="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kumimoji="0" lang="en-IN" sz="18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67607">
                <a:tc>
                  <a:txBody>
                    <a:bodyPr/>
                    <a:lstStyle/>
                    <a:p>
                      <a:r>
                        <a:rPr kumimoji="0" lang="en-IN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Time</a:t>
                      </a:r>
                      <a:r>
                        <a:rPr kumimoji="0" lang="en-IN" sz="1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Frame</a:t>
                      </a:r>
                      <a:endParaRPr kumimoji="0" lang="en-IN" sz="18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IN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August 2013 –</a:t>
                      </a:r>
                      <a:r>
                        <a:rPr kumimoji="0" lang="en-IN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March 2015</a:t>
                      </a:r>
                      <a:endParaRPr kumimoji="0" lang="en-IN" sz="18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F4BEF-D87C-4BB3-8A45-809D9A3587E9}" type="datetime1">
              <a:rPr lang="en-IN" smtClean="0"/>
              <a:t>23-09-2013</a:t>
            </a:fld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AD212-82F4-44EC-9337-E96B41F5FD96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1139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Objectives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develop a procurement policy with two objectives:</a:t>
            </a:r>
          </a:p>
          <a:p>
            <a:pPr marL="731520" lvl="1" indent="-457200" algn="just">
              <a:buFont typeface="+mj-lt"/>
              <a:buAutoNum type="arabicPeriod"/>
            </a:pP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Judicious use of public expenditure</a:t>
            </a:r>
          </a:p>
          <a:p>
            <a:pPr marL="731520" lvl="1" indent="-457200" algn="just">
              <a:buFont typeface="+mj-lt"/>
              <a:buAutoNum type="arabicPeriod"/>
            </a:pP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Achievement of socio-economic developmental goals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study interfaces between macroeconomic policies and procurement so as to: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allow policy-makers to react to changes in macroeconomic indicators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calibrate public expenditure to balance conflicting objectives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Inclusion of socio-economic objectives such as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enhancing participation of SMEs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oving to green procurement and sustainable procurement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echanisms to benefit disadvantaged classes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B1A2B-3895-4395-8678-38081021DE70}" type="datetime1">
              <a:rPr lang="en-IN" smtClean="0"/>
              <a:t>23-09-2013</a:t>
            </a:fld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AD212-82F4-44EC-9337-E96B41F5FD96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231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12304"/>
          </a:xfrm>
        </p:spPr>
        <p:txBody>
          <a:bodyPr>
            <a:normAutofit/>
          </a:bodyPr>
          <a:lstStyle/>
          <a:p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Instances of Interfaces with procurement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401143943"/>
              </p:ext>
            </p:extLst>
          </p:nvPr>
        </p:nvGraphicFramePr>
        <p:xfrm>
          <a:off x="539551" y="836714"/>
          <a:ext cx="8352930" cy="5912817"/>
        </p:xfrm>
        <a:graphic>
          <a:graphicData uri="http://schemas.openxmlformats.org/drawingml/2006/table">
            <a:tbl>
              <a:tblPr firstRow="1" firstCol="1" bandRow="1">
                <a:tableStyleId>{2A488322-F2BA-4B5B-9748-0D474271808F}</a:tableStyleId>
              </a:tblPr>
              <a:tblGrid>
                <a:gridCol w="1227073"/>
                <a:gridCol w="1228805"/>
                <a:gridCol w="894306"/>
                <a:gridCol w="1013893"/>
                <a:gridCol w="670731"/>
                <a:gridCol w="1212341"/>
                <a:gridCol w="1241684"/>
                <a:gridCol w="864097"/>
              </a:tblGrid>
              <a:tr h="11592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Country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Competition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policy</a:t>
                      </a:r>
                      <a:endParaRPr lang="en-IN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Manufacturing/Innovation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policy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Fiscal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policy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Trade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policy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Sustainable Procurement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Decentralised Procurement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Social Issues/ </a:t>
                      </a:r>
                      <a:r>
                        <a:rPr lang="en-IN" sz="1100" dirty="0" smtClean="0">
                          <a:effectLst/>
                        </a:rPr>
                        <a:t>SMEs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241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US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✓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✓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n/a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n/a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✓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✓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✓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41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EU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✓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✓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n/a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✓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✓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n/a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✓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41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UK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✓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✓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n/a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n/a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✓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✓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✓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41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Japan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✓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✓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n/a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n/a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✓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n/a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✓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41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China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✓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✓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n/a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n/a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✓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✓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✓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68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South Africa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✓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✓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n/a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✓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n/a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n/a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✓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41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Australia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✓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✓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n/a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n/a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✓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✓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✓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41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Canada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✓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n/a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n/a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n/a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✓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✓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✓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48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Switzerland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n/a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n/a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n/a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n/a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✓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n/a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✓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41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Sweden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✓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✓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n/a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n/a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✓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 smtClean="0">
                          <a:effectLst/>
                        </a:rPr>
                        <a:t>n/a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✓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41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Brazil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✓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✓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n/a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n/a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✓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n/a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✓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41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Mexico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✓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n/a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n/a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n/a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✓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n/a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✓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41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Malaysia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✓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n/a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n/a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n/a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✓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n/a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✓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48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Netherlands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n/a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✓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n/a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n/a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✓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n/a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✓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41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Belgium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n/a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✓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n/a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n/a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✓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n/a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✓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41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Germany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n/a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✓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n/a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n/a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✓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✓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✓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41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France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✓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✓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n/a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n/a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✓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n/a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✓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41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Denmark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✓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n/a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n/a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n/a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✓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n/a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✓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4182">
                <a:tc gridSpan="8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Note: Social Issues includes preferential</a:t>
                      </a:r>
                      <a:r>
                        <a:rPr lang="en-IN" sz="1100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procurement. 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09713" y="15668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F95C2-56BD-4643-945A-B12492862017}" type="datetime1">
              <a:rPr lang="en-IN" smtClean="0"/>
              <a:t>23-09-2013</a:t>
            </a:fld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AD212-82F4-44EC-9337-E96B41F5FD96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3361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548408"/>
          </a:xfrm>
        </p:spPr>
        <p:txBody>
          <a:bodyPr>
            <a:normAutofit/>
          </a:bodyPr>
          <a:lstStyle/>
          <a:p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Identifying Interfaces with Procurement: Major Macro-Economic Policies 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72816"/>
            <a:ext cx="8229600" cy="4384144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Competition Policy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Manufacturing Policy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Sustainable Procurement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Fiscal Policy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Trade Policy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Procurement by State Governments </a:t>
            </a:r>
          </a:p>
          <a:p>
            <a:pPr marL="0" indent="0" algn="just">
              <a:buNone/>
            </a:pPr>
            <a:r>
              <a:rPr lang="en-IN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objective is to enable ‘policy bundling’ of the aforementioned macroeconomic policies with procurement</a:t>
            </a:r>
            <a:r>
              <a:rPr lang="en-IN" i="1" dirty="0" smtClean="0"/>
              <a:t>.</a:t>
            </a:r>
            <a:endParaRPr lang="en-IN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051C3-BED9-4094-9271-A1097E06722A}" type="datetime1">
              <a:rPr lang="en-IN" smtClean="0"/>
              <a:t>23-09-2013</a:t>
            </a:fld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AD212-82F4-44EC-9337-E96B41F5FD96}" type="slidenum">
              <a:rPr lang="en-IN" smtClean="0"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80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620416"/>
          </a:xfrm>
        </p:spPr>
        <p:txBody>
          <a:bodyPr>
            <a:normAutofit/>
          </a:bodyPr>
          <a:lstStyle/>
          <a:p>
            <a:r>
              <a:rPr lang="en-IN" dirty="0"/>
              <a:t>Identifying Interfaces with </a:t>
            </a:r>
            <a:r>
              <a:rPr lang="en-IN" dirty="0" smtClean="0"/>
              <a:t>Procurement: </a:t>
            </a:r>
            <a:r>
              <a:rPr lang="en-IN" dirty="0"/>
              <a:t>Cross-cutting </a:t>
            </a:r>
            <a:r>
              <a:rPr lang="en-IN" dirty="0" smtClean="0"/>
              <a:t>issues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72816"/>
            <a:ext cx="8229600" cy="43841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Ascertain the viability of balancing multiple objectives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Socio-economic objectives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Incentivising Small and Medium Enterprises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Strategic sourcing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Collaborative buying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Public-private partnerships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Post-contract management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e-Procurement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Eliminating corrupt practices in tendering </a:t>
            </a:r>
          </a:p>
          <a:p>
            <a:pPr algn="just"/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4B22A-C36C-4BC5-B7AB-2E26403AC3B5}" type="datetime1">
              <a:rPr lang="en-IN" smtClean="0"/>
              <a:t>23-09-2013</a:t>
            </a:fld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AD212-82F4-44EC-9337-E96B41F5FD96}" type="slidenum">
              <a:rPr lang="en-IN" smtClean="0"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8343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Competition and Public Procurement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640966524"/>
              </p:ext>
            </p:extLst>
          </p:nvPr>
        </p:nvGraphicFramePr>
        <p:xfrm>
          <a:off x="467544" y="2132856"/>
          <a:ext cx="8229600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360"/>
                <a:gridCol w="4989240"/>
              </a:tblGrid>
              <a:tr h="3600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0904509"/>
              </p:ext>
            </p:extLst>
          </p:nvPr>
        </p:nvGraphicFramePr>
        <p:xfrm>
          <a:off x="467544" y="1772816"/>
          <a:ext cx="8229600" cy="40907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  <a:gridCol w="6357392"/>
              </a:tblGrid>
              <a:tr h="1274440">
                <a:tc>
                  <a:txBody>
                    <a:bodyPr/>
                    <a:lstStyle/>
                    <a:p>
                      <a:pPr algn="just"/>
                      <a:r>
                        <a:rPr lang="en-IN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Theoretical</a:t>
                      </a:r>
                      <a:r>
                        <a:rPr lang="en-IN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Base</a:t>
                      </a:r>
                      <a:endParaRPr lang="en-IN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N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Types of procurement</a:t>
                      </a:r>
                      <a:r>
                        <a:rPr lang="en-IN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 optimal design of bidding for different requirements, OECD documents on anti-competitive practices in procurement</a:t>
                      </a:r>
                      <a:endParaRPr lang="en-IN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IN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Methodology</a:t>
                      </a:r>
                      <a:endParaRPr lang="en-IN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IN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Use literature</a:t>
                      </a:r>
                      <a:r>
                        <a:rPr lang="en-IN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review to identify common anti-competitive practices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IN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Undertake surveys to identify anti-competitive practices prevalent in India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IN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Identify best practices and adapt them for use in India</a:t>
                      </a:r>
                    </a:p>
                    <a:p>
                      <a:pPr algn="just"/>
                      <a:endParaRPr lang="en-IN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078944">
                <a:tc>
                  <a:txBody>
                    <a:bodyPr/>
                    <a:lstStyle/>
                    <a:p>
                      <a:pPr algn="just"/>
                      <a:r>
                        <a:rPr lang="en-IN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Final Output</a:t>
                      </a:r>
                      <a:endParaRPr lang="en-IN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N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guidance document which allows procuring entities to identify</a:t>
                      </a:r>
                      <a:r>
                        <a:rPr lang="en-IN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prevalent anti-competitive practices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28323-9E0F-4785-B6F9-AA39D0FFCF06}" type="datetime1">
              <a:rPr lang="en-IN" smtClean="0"/>
              <a:t>23-09-2013</a:t>
            </a:fld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AD212-82F4-44EC-9337-E96B41F5FD96}" type="slidenum">
              <a:rPr lang="en-IN" smtClean="0"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6799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Manufacturing and Public Procurement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fontAlgn="t">
              <a:spcBef>
                <a:spcPts val="0"/>
              </a:spcBef>
            </a:pPr>
            <a:endParaRPr lang="en-IN" sz="2800" dirty="0">
              <a:latin typeface="Arial"/>
            </a:endParaRPr>
          </a:p>
          <a:p>
            <a:endParaRPr lang="en-IN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3447333"/>
              </p:ext>
            </p:extLst>
          </p:nvPr>
        </p:nvGraphicFramePr>
        <p:xfrm>
          <a:off x="539552" y="1700809"/>
          <a:ext cx="8229600" cy="43924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6573416"/>
              </a:tblGrid>
              <a:tr h="1072128">
                <a:tc>
                  <a:txBody>
                    <a:bodyPr/>
                    <a:lstStyle/>
                    <a:p>
                      <a:pPr algn="just"/>
                      <a:r>
                        <a:rPr lang="en-IN" b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Theoretical</a:t>
                      </a:r>
                      <a:r>
                        <a:rPr lang="en-IN" b="1" baseline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Base</a:t>
                      </a:r>
                      <a:endParaRPr lang="en-IN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N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Facilitating import substitution, encouraging</a:t>
                      </a:r>
                      <a:r>
                        <a:rPr lang="en-IN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innovation, using g</a:t>
                      </a:r>
                      <a:r>
                        <a:rPr lang="en-IN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lobal</a:t>
                      </a:r>
                      <a:r>
                        <a:rPr lang="en-IN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value chains, supporting small scale industries </a:t>
                      </a:r>
                      <a:endParaRPr lang="en-IN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520159">
                <a:tc>
                  <a:txBody>
                    <a:bodyPr/>
                    <a:lstStyle/>
                    <a:p>
                      <a:pPr algn="just"/>
                      <a:r>
                        <a:rPr lang="en-IN" b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Methodology</a:t>
                      </a:r>
                      <a:endParaRPr lang="en-IN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IN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Identify</a:t>
                      </a:r>
                      <a:r>
                        <a:rPr lang="en-IN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critical products in which India needs to build manufacturing capacity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IN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Frame a government procurement strategy which encourages moving up the value chain</a:t>
                      </a:r>
                      <a:endParaRPr lang="en-IN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800200">
                <a:tc>
                  <a:txBody>
                    <a:bodyPr/>
                    <a:lstStyle/>
                    <a:p>
                      <a:pPr algn="just"/>
                      <a:r>
                        <a:rPr lang="en-IN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Final Output</a:t>
                      </a:r>
                      <a:endParaRPr lang="en-IN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N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Formulate a</a:t>
                      </a:r>
                      <a:r>
                        <a:rPr lang="en-IN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methodology which does the following;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IN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Undertake a ‘spend analysis’ for ministries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IN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Identify products being procured maximum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IN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Identify local production capacity and potential to move up the value chain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C97A9-D5B7-4943-836A-217DCFA36564}" type="datetime1">
              <a:rPr lang="en-IN" smtClean="0"/>
              <a:t>23-09-2013</a:t>
            </a:fld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AD212-82F4-44EC-9337-E96B41F5FD96}" type="slidenum">
              <a:rPr lang="en-IN" smtClean="0"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3386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Fiscal Policy and Public Procurement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5696117"/>
              </p:ext>
            </p:extLst>
          </p:nvPr>
        </p:nvGraphicFramePr>
        <p:xfrm>
          <a:off x="467544" y="1700809"/>
          <a:ext cx="8229600" cy="44965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/>
                <a:gridCol w="6141368"/>
              </a:tblGrid>
              <a:tr h="1296143">
                <a:tc>
                  <a:txBody>
                    <a:bodyPr/>
                    <a:lstStyle/>
                    <a:p>
                      <a:pPr algn="just"/>
                      <a:r>
                        <a:rPr lang="en-IN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Theoretical</a:t>
                      </a:r>
                      <a:r>
                        <a:rPr lang="en-IN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Base</a:t>
                      </a:r>
                      <a:endParaRPr lang="en-IN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IN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Efficacious</a:t>
                      </a:r>
                      <a:r>
                        <a:rPr lang="en-IN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Public Financial Management </a:t>
                      </a:r>
                      <a:endParaRPr lang="en-IN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IN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Effective use of fiscal policy to incentivise</a:t>
                      </a:r>
                      <a:r>
                        <a:rPr lang="en-IN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manufacturing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IN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Fiscal federalism</a:t>
                      </a:r>
                      <a:r>
                        <a:rPr lang="en-IN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and d</a:t>
                      </a:r>
                      <a:r>
                        <a:rPr lang="en-IN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ecentralisation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IN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Fiscal responsibility</a:t>
                      </a:r>
                      <a:endParaRPr lang="en-IN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152128">
                <a:tc>
                  <a:txBody>
                    <a:bodyPr/>
                    <a:lstStyle/>
                    <a:p>
                      <a:pPr algn="just"/>
                      <a:r>
                        <a:rPr lang="en-IN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Methodology</a:t>
                      </a:r>
                      <a:endParaRPr lang="en-IN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IN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Determine the effectiveness of the operation</a:t>
                      </a:r>
                      <a:r>
                        <a:rPr lang="en-IN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of the Central and State </a:t>
                      </a:r>
                      <a:r>
                        <a:rPr lang="en-IN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Fiscal Responsibility</a:t>
                      </a:r>
                      <a:r>
                        <a:rPr lang="en-IN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legislations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IN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Critique flow of finances from Centre to State and Local Governments</a:t>
                      </a:r>
                      <a:endParaRPr lang="en-IN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IN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Final Output</a:t>
                      </a:r>
                      <a:endParaRPr lang="en-IN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IN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Identify and report cases where government expenditure should be calibrated with changes in fiscal and monetary policy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IN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Propose changes to Fiscal Responsibility legislations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IN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Fiscal policy (in tandem with public procurement to incentivise manufacturing in manufacturing clusters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endParaRPr lang="en-IN" b="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99AF2-CE62-481C-9773-5BDCECB64A74}" type="datetime1">
              <a:rPr lang="en-IN" smtClean="0"/>
              <a:t>23-09-2013</a:t>
            </a:fld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AD212-82F4-44EC-9337-E96B41F5FD96}" type="slidenum">
              <a:rPr lang="en-IN" smtClean="0"/>
              <a:t>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9762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223</TotalTime>
  <Words>1079</Words>
  <Application>Microsoft Office PowerPoint</Application>
  <PresentationFormat>On-screen Show (4:3)</PresentationFormat>
  <Paragraphs>348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Origin</vt:lpstr>
      <vt:lpstr>National Public Procurement Policy of India </vt:lpstr>
      <vt:lpstr>Project Overview</vt:lpstr>
      <vt:lpstr>Objectives</vt:lpstr>
      <vt:lpstr>Instances of Interfaces with procurement</vt:lpstr>
      <vt:lpstr>Identifying Interfaces with Procurement: Major Macro-Economic Policies </vt:lpstr>
      <vt:lpstr>Identifying Interfaces with Procurement: Cross-cutting issues</vt:lpstr>
      <vt:lpstr>Competition and Public Procurement</vt:lpstr>
      <vt:lpstr>Manufacturing and Public Procurement</vt:lpstr>
      <vt:lpstr>Fiscal Policy and Public Procurement</vt:lpstr>
      <vt:lpstr>Trade Policy and Public Procurement</vt:lpstr>
      <vt:lpstr>Procurement by State Governments and Local Entities </vt:lpstr>
      <vt:lpstr>Sustainable Procurement</vt:lpstr>
      <vt:lpstr>Issues for discussion</vt:lpstr>
      <vt:lpstr>Facilitating Effective Stakeholder Engagement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USER-03</dc:creator>
  <cp:lastModifiedBy>USER-09</cp:lastModifiedBy>
  <cp:revision>73</cp:revision>
  <cp:lastPrinted>2013-09-16T08:49:11Z</cp:lastPrinted>
  <dcterms:created xsi:type="dcterms:W3CDTF">2013-09-16T04:49:34Z</dcterms:created>
  <dcterms:modified xsi:type="dcterms:W3CDTF">2013-09-23T07:42:04Z</dcterms:modified>
</cp:coreProperties>
</file>