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79" r:id="rId5"/>
    <p:sldId id="265" r:id="rId6"/>
    <p:sldId id="267" r:id="rId7"/>
    <p:sldId id="280" r:id="rId8"/>
    <p:sldId id="258" r:id="rId9"/>
    <p:sldId id="260" r:id="rId10"/>
    <p:sldId id="268" r:id="rId11"/>
    <p:sldId id="270" r:id="rId12"/>
    <p:sldId id="271" r:id="rId13"/>
    <p:sldId id="277" r:id="rId14"/>
    <p:sldId id="26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2010- 2011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255.84</c:v>
                </c:pt>
                <c:pt idx="1">
                  <c:v>329.05</c:v>
                </c:pt>
                <c:pt idx="2">
                  <c:v>342.65000000000032</c:v>
                </c:pt>
                <c:pt idx="3">
                  <c:v>229.83</c:v>
                </c:pt>
                <c:pt idx="4">
                  <c:v>357.65000000000032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075200"/>
        <c:axId val="99076736"/>
        <c:axId val="0"/>
      </c:bar3DChart>
      <c:catAx>
        <c:axId val="990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99076736"/>
        <c:crosses val="autoZero"/>
        <c:auto val="1"/>
        <c:lblAlgn val="ctr"/>
        <c:lblOffset val="100"/>
        <c:noMultiLvlLbl val="0"/>
      </c:catAx>
      <c:valAx>
        <c:axId val="99076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075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Sheet1!$A$11:$A$15</c:f>
              <c:strCache>
                <c:ptCount val="5"/>
                <c:pt idx="0">
                  <c:v>2010- 2011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1.71</c:v>
                </c:pt>
                <c:pt idx="1">
                  <c:v>1.55</c:v>
                </c:pt>
                <c:pt idx="2">
                  <c:v>0.41000000000000031</c:v>
                </c:pt>
                <c:pt idx="3">
                  <c:v>0.41000000000000031</c:v>
                </c:pt>
                <c:pt idx="4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86816"/>
        <c:axId val="99992704"/>
        <c:axId val="0"/>
      </c:bar3DChart>
      <c:catAx>
        <c:axId val="9998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99992704"/>
        <c:crosses val="autoZero"/>
        <c:auto val="1"/>
        <c:lblAlgn val="ctr"/>
        <c:lblOffset val="100"/>
        <c:noMultiLvlLbl val="0"/>
      </c:catAx>
      <c:valAx>
        <c:axId val="99992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986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Sub-Regional Trans-Boundary Cooperation towards Food Security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73914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sz="4500" b="1" dirty="0" smtClean="0"/>
              <a:t>Media Conference</a:t>
            </a:r>
          </a:p>
          <a:p>
            <a:r>
              <a:rPr lang="en-US" dirty="0" smtClean="0"/>
              <a:t> </a:t>
            </a:r>
            <a:endParaRPr lang="en-US" sz="3200" b="1" dirty="0" smtClean="0"/>
          </a:p>
          <a:p>
            <a:r>
              <a:rPr lang="en-US" sz="2300" b="1" dirty="0" smtClean="0"/>
              <a:t>Sustainable Development Investment Portfolio in South Asia</a:t>
            </a:r>
          </a:p>
          <a:p>
            <a:r>
              <a:rPr lang="en-US" sz="2300" b="1" dirty="0" err="1" smtClean="0"/>
              <a:t>Organised</a:t>
            </a:r>
            <a:r>
              <a:rPr lang="en-US" sz="2300" b="1" dirty="0" smtClean="0"/>
              <a:t> by CUTS International</a:t>
            </a:r>
          </a:p>
          <a:p>
            <a:r>
              <a:rPr lang="en-US" sz="1800" b="1" dirty="0" smtClean="0"/>
              <a:t>20 December, 2015, (</a:t>
            </a:r>
            <a:r>
              <a:rPr lang="en-IN" sz="1800" b="1" dirty="0"/>
              <a:t>11 a.m. to 2 </a:t>
            </a:r>
            <a:r>
              <a:rPr lang="en-IN" sz="1800" b="1" dirty="0" err="1"/>
              <a:t>p.m</a:t>
            </a:r>
            <a:r>
              <a:rPr lang="en-US" sz="1800" b="1" dirty="0" smtClean="0"/>
              <a:t>) at Agartala PRESS CLUB, Tripura</a:t>
            </a:r>
          </a:p>
          <a:p>
            <a:r>
              <a:rPr lang="en-US" sz="1800" b="1" dirty="0" smtClean="0"/>
              <a:t>With the support from </a:t>
            </a:r>
            <a:r>
              <a:rPr lang="en-US" sz="1800" b="1" dirty="0" err="1" smtClean="0"/>
              <a:t>Agartala</a:t>
            </a:r>
            <a:r>
              <a:rPr lang="en-US" sz="1800" b="1" dirty="0" smtClean="0"/>
              <a:t> Press Club</a:t>
            </a:r>
          </a:p>
          <a:p>
            <a:endParaRPr lang="en-US" sz="23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IN" sz="2400" dirty="0" smtClean="0"/>
              <a:t>A very good initiative by the state are the two existing Border </a:t>
            </a:r>
            <a:r>
              <a:rPr lang="en-IN" sz="2400" dirty="0" err="1" smtClean="0"/>
              <a:t>Haats</a:t>
            </a:r>
            <a:r>
              <a:rPr lang="en-IN" sz="2400" dirty="0" smtClean="0"/>
              <a:t> with Bangladesh operating at Srinagar and </a:t>
            </a:r>
            <a:r>
              <a:rPr lang="en-IN" sz="2400" dirty="0" err="1" smtClean="0"/>
              <a:t>Kamalasagar</a:t>
            </a:r>
            <a:r>
              <a:rPr lang="en-IN" sz="2400" dirty="0" smtClean="0"/>
              <a:t>. 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 err="1" smtClean="0"/>
              <a:t>haats</a:t>
            </a:r>
            <a:r>
              <a:rPr lang="en-IN" sz="2400" dirty="0" smtClean="0"/>
              <a:t> are doing really well in terms of generating local economic benefits as well as access to new and better products. 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Collective business at the borer </a:t>
            </a:r>
            <a:r>
              <a:rPr lang="en-IN" sz="2400" dirty="0" err="1" smtClean="0"/>
              <a:t>haats</a:t>
            </a:r>
            <a:r>
              <a:rPr lang="en-IN" sz="2400" dirty="0" smtClean="0"/>
              <a:t> have crossed INR 2 </a:t>
            </a:r>
            <a:r>
              <a:rPr lang="en-IN" sz="2400" dirty="0" err="1" smtClean="0"/>
              <a:t>crores</a:t>
            </a:r>
            <a:r>
              <a:rPr lang="en-IN" sz="2400" dirty="0" smtClean="0"/>
              <a:t> so far for the current year.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CUTS’s study of the </a:t>
            </a:r>
            <a:r>
              <a:rPr lang="en-IN" sz="2400" dirty="0" err="1" smtClean="0"/>
              <a:t>haats</a:t>
            </a:r>
            <a:r>
              <a:rPr lang="en-IN" sz="2400" dirty="0" smtClean="0"/>
              <a:t> also revealed that the </a:t>
            </a:r>
            <a:r>
              <a:rPr lang="en-IN" sz="2400" dirty="0" err="1" smtClean="0"/>
              <a:t>haats</a:t>
            </a:r>
            <a:r>
              <a:rPr lang="en-IN" sz="2400" dirty="0" smtClean="0"/>
              <a:t> stand as live examples of how trans-boundary cooperation can lead to immediate economic gains, higher access and better people-to-people connect. </a:t>
            </a:r>
          </a:p>
          <a:p>
            <a:pPr algn="just"/>
            <a:endParaRPr lang="en-US" sz="2400" dirty="0" smtClean="0"/>
          </a:p>
          <a:p>
            <a:pPr algn="just"/>
            <a:endParaRPr lang="en-IN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162672"/>
            <a:ext cx="7498080" cy="56356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Border </a:t>
            </a:r>
            <a:r>
              <a:rPr lang="en-US" sz="3000" b="1" dirty="0" err="1" smtClean="0"/>
              <a:t>Haats</a:t>
            </a:r>
            <a:r>
              <a:rPr lang="en-US" sz="3000" b="1" dirty="0" smtClean="0"/>
              <a:t> – A Success Story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/>
          </a:bodyPr>
          <a:lstStyle/>
          <a:p>
            <a:r>
              <a:rPr lang="en-IN" sz="3000" b="1" dirty="0" smtClean="0"/>
              <a:t>Hurdles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43471"/>
            <a:ext cx="7498080" cy="54102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Regulatory Barriers, (e.g. quarantine regulations) and lack of cooperation between national authorities</a:t>
            </a:r>
          </a:p>
          <a:p>
            <a:endParaRPr lang="en-IN" dirty="0" smtClean="0"/>
          </a:p>
          <a:p>
            <a:r>
              <a:rPr lang="en-IN" dirty="0" smtClean="0"/>
              <a:t>Non-harmonised standards and non-recognition of certificates</a:t>
            </a:r>
          </a:p>
          <a:p>
            <a:endParaRPr lang="en-IN" dirty="0" smtClean="0"/>
          </a:p>
          <a:p>
            <a:r>
              <a:rPr lang="en-IN" dirty="0" smtClean="0"/>
              <a:t>Lack of adequate testing facilities</a:t>
            </a:r>
          </a:p>
          <a:p>
            <a:endParaRPr lang="en-IN" dirty="0" smtClean="0"/>
          </a:p>
          <a:p>
            <a:r>
              <a:rPr lang="en-IN" dirty="0" smtClean="0"/>
              <a:t>Institutional and Stakeholder Capacity</a:t>
            </a:r>
          </a:p>
          <a:p>
            <a:endParaRPr lang="en-IN" dirty="0" smtClean="0"/>
          </a:p>
          <a:p>
            <a:r>
              <a:rPr lang="en-IN" dirty="0" smtClean="0"/>
              <a:t>Local political ownership of initiatives</a:t>
            </a:r>
          </a:p>
          <a:p>
            <a:endParaRPr lang="en-IN" dirty="0" smtClean="0"/>
          </a:p>
          <a:p>
            <a:r>
              <a:rPr lang="en-IN" dirty="0" smtClean="0"/>
              <a:t>Infrastructure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IN" sz="3000" b="1" dirty="0" smtClean="0"/>
              <a:t>Way outs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9176"/>
            <a:ext cx="749808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dirty="0" smtClean="0"/>
              <a:t>Promote higher cooperation between state, national and trans-boundary regulatory authorities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Promote harmonisation and mutual recognition of standards and certifications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Facilitate a more robust trans-boundary agricultural value chain 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Build capacities of stakeholders and institutions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Create ownership of developmental projects 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Upgrade infrastructure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Promote Border </a:t>
            </a:r>
            <a:r>
              <a:rPr lang="en-IN" dirty="0" err="1" smtClean="0"/>
              <a:t>Haats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Enhance capacity on trade led development issues, the hurdles and possible solutions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Create space for public and policy level discourses on these issues, particularly for trans-boundary cooperation in the Tripura-Bangladesh perspective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Create public and political consensus on the need to promote pro-people and pro-cooperation policy and practice change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95400"/>
            <a:ext cx="7498080" cy="41148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We Welcome Your Opinions and Deliberations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429000"/>
            <a:ext cx="749808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err="1" smtClean="0"/>
              <a:t>Prithviraj</a:t>
            </a:r>
            <a:r>
              <a:rPr lang="en-US" sz="2800" dirty="0" smtClean="0"/>
              <a:t> </a:t>
            </a:r>
            <a:r>
              <a:rPr lang="en-US" sz="2800" dirty="0" err="1" smtClean="0"/>
              <a:t>Nath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Policy Analyst &amp; Head</a:t>
            </a:r>
          </a:p>
          <a:p>
            <a:pPr algn="ctr">
              <a:buNone/>
            </a:pPr>
            <a:r>
              <a:rPr lang="en-US" sz="2800" dirty="0" smtClean="0"/>
              <a:t>Cuts Calcutta Resource Centre</a:t>
            </a:r>
          </a:p>
          <a:p>
            <a:pPr algn="ctr">
              <a:buNone/>
            </a:pPr>
            <a:r>
              <a:rPr lang="en-US" sz="2800" dirty="0" smtClean="0"/>
              <a:t>+919830481370</a:t>
            </a:r>
          </a:p>
          <a:p>
            <a:pPr algn="ctr">
              <a:buNone/>
            </a:pPr>
            <a:r>
              <a:rPr lang="en-US" sz="2800" dirty="0" smtClean="0"/>
              <a:t>pn@cuts.org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70444"/>
            <a:ext cx="7498080" cy="772556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/>
              <a:t>Recent positive developments in Eastern South Asia and North East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79792" cy="5410200"/>
          </a:xfrm>
        </p:spPr>
        <p:txBody>
          <a:bodyPr>
            <a:noAutofit/>
          </a:bodyPr>
          <a:lstStyle/>
          <a:p>
            <a:pPr algn="just"/>
            <a:r>
              <a:rPr lang="en-IN" sz="2000" dirty="0" smtClean="0"/>
              <a:t>Bangladesh-Bhutan-India-Nepal (BBIN) showing high political will for integration</a:t>
            </a:r>
          </a:p>
          <a:p>
            <a:pPr algn="just"/>
            <a:r>
              <a:rPr lang="en-IN" sz="2000" dirty="0" smtClean="0"/>
              <a:t>As many as 22 agreements, </a:t>
            </a:r>
            <a:r>
              <a:rPr lang="en-IN" sz="2000" dirty="0" err="1" smtClean="0"/>
              <a:t>MoUs</a:t>
            </a:r>
            <a:r>
              <a:rPr lang="en-IN" sz="2000" dirty="0" smtClean="0"/>
              <a:t> and protocols were agreed and signed during Indian Prime Minister’s visit to Dhaka in June 2015. This includes:</a:t>
            </a:r>
            <a:endParaRPr lang="en-US" sz="2000" dirty="0" smtClean="0"/>
          </a:p>
          <a:p>
            <a:pPr lvl="1" algn="just"/>
            <a:r>
              <a:rPr lang="en-IN" sz="2000" dirty="0" smtClean="0"/>
              <a:t>Protocol for Exchange of Instrument of Ratification for Land Boundary Agreement</a:t>
            </a:r>
            <a:endParaRPr lang="en-US" sz="2000" dirty="0" smtClean="0"/>
          </a:p>
          <a:p>
            <a:pPr lvl="1" algn="just"/>
            <a:r>
              <a:rPr lang="en-IN" sz="2000" dirty="0" smtClean="0"/>
              <a:t>Agreement on Coastal Shipping between India and Bangladesh</a:t>
            </a:r>
            <a:endParaRPr lang="en-US" sz="2000" dirty="0" smtClean="0"/>
          </a:p>
          <a:p>
            <a:pPr lvl="1" algn="just"/>
            <a:r>
              <a:rPr lang="en-IN" sz="2000" dirty="0" smtClean="0"/>
              <a:t>Agreement on Kolkata-Dhaka- </a:t>
            </a:r>
            <a:r>
              <a:rPr lang="en-IN" sz="2000" dirty="0" err="1" smtClean="0"/>
              <a:t>Agartala</a:t>
            </a:r>
            <a:r>
              <a:rPr lang="en-IN" sz="2000" dirty="0" smtClean="0"/>
              <a:t> Bus Service</a:t>
            </a:r>
            <a:endParaRPr lang="en-US" sz="2000" dirty="0" smtClean="0"/>
          </a:p>
          <a:p>
            <a:pPr lvl="1" algn="just"/>
            <a:r>
              <a:rPr lang="en-IN" sz="2000" dirty="0" smtClean="0"/>
              <a:t>Protocol on Inland Waterways Transit and Trade (PIWTT)</a:t>
            </a:r>
            <a:endParaRPr lang="en-US" sz="2000" dirty="0" smtClean="0"/>
          </a:p>
          <a:p>
            <a:pPr lvl="1" algn="just"/>
            <a:r>
              <a:rPr lang="en-GB" sz="2000" dirty="0" err="1" smtClean="0"/>
              <a:t>MoU</a:t>
            </a:r>
            <a:r>
              <a:rPr lang="en-GB" sz="2000" dirty="0" smtClean="0"/>
              <a:t> </a:t>
            </a:r>
            <a:r>
              <a:rPr lang="en-IN" sz="2000" dirty="0" smtClean="0"/>
              <a:t>between India and Bangladesh on Use of Chittagong and </a:t>
            </a:r>
            <a:r>
              <a:rPr lang="en-IN" sz="2000" dirty="0" err="1" smtClean="0"/>
              <a:t>Mongla</a:t>
            </a:r>
            <a:r>
              <a:rPr lang="en-IN" sz="2000" dirty="0" smtClean="0"/>
              <a:t> Ports for Movement of Goods to and from India</a:t>
            </a:r>
          </a:p>
          <a:p>
            <a:pPr lvl="1" algn="just"/>
            <a:r>
              <a:rPr lang="en-IN" sz="2000" dirty="0" smtClean="0"/>
              <a:t>Bilateral Cooperation Agreement between Bureau of Indian Standard (BIS) and Bangladesh Standard and Testing Institute (BSTI)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smtClean="0"/>
              <a:t>BBIN Motor Vehicle Agreement was inked by the four countries and protocols almost finalised</a:t>
            </a:r>
            <a:endParaRPr lang="en-US" sz="2400" dirty="0" smtClean="0"/>
          </a:p>
          <a:p>
            <a:pPr algn="just"/>
            <a:r>
              <a:rPr lang="en-IN" sz="2400" dirty="0" smtClean="0"/>
              <a:t>India-Bangladesh already proposed furthering the existing energy cooperation</a:t>
            </a:r>
            <a:endParaRPr lang="en-US" sz="2400" dirty="0" smtClean="0"/>
          </a:p>
          <a:p>
            <a:r>
              <a:rPr lang="en-IN" sz="2400" dirty="0" smtClean="0"/>
              <a:t>Bangladesh agreed to give India exclusive access to two SEZs in </a:t>
            </a:r>
            <a:r>
              <a:rPr lang="en-IN" sz="2400" dirty="0" err="1" smtClean="0"/>
              <a:t>Bheramara</a:t>
            </a:r>
            <a:r>
              <a:rPr lang="en-IN" sz="2400" dirty="0" smtClean="0"/>
              <a:t> and </a:t>
            </a:r>
            <a:r>
              <a:rPr lang="en-IN" sz="2400" dirty="0" err="1" smtClean="0"/>
              <a:t>Mongla</a:t>
            </a:r>
            <a:endParaRPr lang="en-IN" sz="2400" dirty="0" smtClean="0"/>
          </a:p>
          <a:p>
            <a:r>
              <a:rPr lang="en-IN" sz="2400" dirty="0" err="1" smtClean="0"/>
              <a:t>Kaladan</a:t>
            </a:r>
            <a:r>
              <a:rPr lang="en-IN" sz="2400" dirty="0" smtClean="0"/>
              <a:t> Multi-Modal Transit Transport Project expected to be completed in 2016</a:t>
            </a:r>
          </a:p>
          <a:p>
            <a:r>
              <a:rPr lang="en-IN" sz="2400" dirty="0" smtClean="0"/>
              <a:t>Rs 20,000-crore road projects declared by Indian Government, besides developing inland waterways, in the North-East </a:t>
            </a:r>
          </a:p>
          <a:p>
            <a:r>
              <a:rPr lang="en-IN" sz="2400" dirty="0" smtClean="0"/>
              <a:t>Four Border </a:t>
            </a:r>
            <a:r>
              <a:rPr lang="en-IN" sz="2400" dirty="0" err="1" smtClean="0"/>
              <a:t>Haats</a:t>
            </a:r>
            <a:r>
              <a:rPr lang="en-IN" sz="2400" dirty="0" smtClean="0"/>
              <a:t> operating, many more planned</a:t>
            </a:r>
            <a:endParaRPr lang="en-IN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675244"/>
            <a:ext cx="7498080" cy="772556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Recent positive developments in Eastern South Asia and North East India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ithviraj\SDIP\Media Workshops\BBIN-proposed 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1478"/>
            <a:ext cx="5715000" cy="67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134100"/>
            <a:ext cx="6946392" cy="6092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BBIN Proposed Routes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9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\Dropbox\PLAN_US\map plan\Upazila Map of Bangladesh (1)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750" y="190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791200"/>
            <a:ext cx="3886200" cy="1143000"/>
          </a:xfrm>
        </p:spPr>
        <p:txBody>
          <a:bodyPr>
            <a:normAutofit/>
          </a:bodyPr>
          <a:lstStyle/>
          <a:p>
            <a:r>
              <a:rPr lang="en-IN" sz="3000" dirty="0" smtClean="0"/>
              <a:t>SEZs allocated to India</a:t>
            </a:r>
            <a:endParaRPr lang="en-IN" sz="3000" dirty="0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501861" y="3098277"/>
            <a:ext cx="1168798" cy="2251016"/>
            <a:chOff x="2847" y="8000"/>
            <a:chExt cx="1840" cy="3544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2847" y="8000"/>
              <a:ext cx="480" cy="306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4207" y="11220"/>
              <a:ext cx="480" cy="32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K\Desktop\BBI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00" y="6136575"/>
            <a:ext cx="6553200" cy="693716"/>
          </a:xfrm>
        </p:spPr>
        <p:txBody>
          <a:bodyPr>
            <a:normAutofit/>
          </a:bodyPr>
          <a:lstStyle/>
          <a:p>
            <a:r>
              <a:rPr lang="en-IN" sz="3000" dirty="0" smtClean="0"/>
              <a:t>Larger Connectivity Initiatives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2480"/>
          </a:xfrm>
        </p:spPr>
        <p:txBody>
          <a:bodyPr/>
          <a:lstStyle/>
          <a:p>
            <a:r>
              <a:rPr lang="en-IN" dirty="0" smtClean="0"/>
              <a:t>Tripura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0" y="1143000"/>
            <a:ext cx="365760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smtClean="0"/>
              <a:t>Surrounded by Bangladesh, 84% of border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Similarities in language, culture, climate and food habits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High possible gains from  cross border value chains (particularly </a:t>
            </a:r>
            <a:r>
              <a:rPr lang="en-IN" sz="2400" dirty="0" err="1" smtClean="0"/>
              <a:t>agri</a:t>
            </a:r>
            <a:r>
              <a:rPr lang="en-IN" sz="2400" dirty="0" smtClean="0"/>
              <a:t>-products)</a:t>
            </a:r>
            <a:endParaRPr lang="en-IN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996" y="1278575"/>
            <a:ext cx="3881933" cy="4968875"/>
          </a:xfrm>
        </p:spPr>
      </p:pic>
    </p:spTree>
    <p:extLst>
      <p:ext uri="{BB962C8B-B14F-4D97-AF65-F5344CB8AC3E}">
        <p14:creationId xmlns:p14="http://schemas.microsoft.com/office/powerpoint/2010/main" val="29130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8382"/>
            <a:ext cx="7498080" cy="792162"/>
          </a:xfrm>
        </p:spPr>
        <p:txBody>
          <a:bodyPr>
            <a:noAutofit/>
          </a:bodyPr>
          <a:lstStyle/>
          <a:p>
            <a:r>
              <a:rPr lang="en-IN" sz="3000" dirty="0" smtClean="0"/>
              <a:t> 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Tripura &amp; Food Security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486400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While average outside procurement for paddy is 1 lakh metric tons, the same for  vegetables was 0.13 lakh metric tons in 2012-13 and for Potato was roughly 1.3 lakh metric tons in 2013-14 </a:t>
            </a:r>
          </a:p>
          <a:p>
            <a:pPr algn="just"/>
            <a:r>
              <a:rPr lang="en-US" sz="1600" dirty="0" smtClean="0"/>
              <a:t>With increasing population, this requirement is expected to increase in future with possible impact on food security</a:t>
            </a:r>
          </a:p>
          <a:p>
            <a:pPr algn="just"/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 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Tripura shares 84% border with Bangladesh and is very similar </a:t>
            </a:r>
            <a:r>
              <a:rPr lang="en-IN" sz="1600" dirty="0" smtClean="0"/>
              <a:t>in terms of climate, culture, language and most importantly food habits.</a:t>
            </a:r>
          </a:p>
          <a:p>
            <a:pPr algn="just"/>
            <a:r>
              <a:rPr lang="en-IN" sz="1600" dirty="0" smtClean="0"/>
              <a:t>Tripura and North Eastern states in general stand to gain from greater trans-boundary cooperation with Bangladesh and can have immediate gains from cross border agricultural value chains. 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2466110"/>
          <a:ext cx="6857998" cy="1767840"/>
        </p:xfrm>
        <a:graphic>
          <a:graphicData uri="http://schemas.openxmlformats.org/drawingml/2006/table">
            <a:tbl>
              <a:tblPr/>
              <a:tblGrid>
                <a:gridCol w="775175"/>
                <a:gridCol w="687571"/>
                <a:gridCol w="730931"/>
                <a:gridCol w="775175"/>
                <a:gridCol w="752167"/>
                <a:gridCol w="752167"/>
                <a:gridCol w="878708"/>
                <a:gridCol w="753052"/>
                <a:gridCol w="753052"/>
              </a:tblGrid>
              <a:tr h="30480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+mn-lt"/>
                          <a:ea typeface="Calibri"/>
                          <a:cs typeface="Times New Roman"/>
                        </a:rPr>
                        <a:t>2014-2015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+mn-lt"/>
                          <a:ea typeface="Calibri"/>
                          <a:cs typeface="Times New Roman"/>
                        </a:rPr>
                        <a:t>2016-2017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48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latin typeface="+mn-lt"/>
                          <a:ea typeface="Calibri"/>
                          <a:cs typeface="Times New Roman"/>
                        </a:rPr>
                        <a:t>Ppn</a:t>
                      </a:r>
                      <a:r>
                        <a:rPr lang="en-IN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IN" sz="1200" dirty="0" err="1" smtClean="0">
                          <a:latin typeface="+mn-lt"/>
                          <a:ea typeface="Calibri"/>
                          <a:cs typeface="Times New Roman"/>
                        </a:rPr>
                        <a:t>Lakh</a:t>
                      </a:r>
                      <a:r>
                        <a:rPr lang="en-IN" sz="12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latin typeface="+mn-lt"/>
                          <a:ea typeface="Calibri"/>
                          <a:cs typeface="Times New Roman"/>
                        </a:rPr>
                        <a:t>Reqmnt</a:t>
                      </a:r>
                      <a:r>
                        <a:rPr lang="en-IN" sz="1200" dirty="0" smtClean="0"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IN" sz="1200" dirty="0" err="1" smtClean="0">
                          <a:latin typeface="+mn-lt"/>
                          <a:ea typeface="Calibri"/>
                          <a:cs typeface="Times New Roman"/>
                        </a:rPr>
                        <a:t>Lakh</a:t>
                      </a:r>
                      <a:r>
                        <a:rPr lang="en-IN" sz="1200" dirty="0" smtClean="0">
                          <a:latin typeface="+mn-lt"/>
                          <a:ea typeface="Calibri"/>
                          <a:cs typeface="Times New Roman"/>
                        </a:rPr>
                        <a:t> Metric Tons)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Ppn.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latin typeface="+mn-lt"/>
                          <a:ea typeface="Calibri"/>
                          <a:cs typeface="Times New Roman"/>
                        </a:rPr>
                        <a:t>Reqmnt</a:t>
                      </a: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Ppn.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Reqmnt.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Veg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Fruits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Veg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Fruits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Veg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Fruits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38.352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6.999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1.399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38.916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7.102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1.420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39.488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+mn-lt"/>
                          <a:ea typeface="Calibri"/>
                          <a:cs typeface="Times New Roman"/>
                        </a:rPr>
                        <a:t>7.206</a:t>
                      </a:r>
                      <a:endParaRPr lang="en-IN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1.441</a:t>
                      </a:r>
                      <a:endParaRPr lang="en-IN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Tripura &amp; International Trade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2264"/>
            <a:ext cx="7632192" cy="5493335"/>
          </a:xfrm>
        </p:spPr>
        <p:txBody>
          <a:bodyPr>
            <a:normAutofit/>
          </a:bodyPr>
          <a:lstStyle/>
          <a:p>
            <a:pPr algn="just"/>
            <a:r>
              <a:rPr lang="en-IN" sz="1800" dirty="0" smtClean="0"/>
              <a:t>Tripura’s import from Bangladesh was INR 357 </a:t>
            </a:r>
            <a:r>
              <a:rPr lang="en-IN" sz="1800" dirty="0" err="1" smtClean="0"/>
              <a:t>crores</a:t>
            </a:r>
            <a:r>
              <a:rPr lang="en-IN" sz="1800" dirty="0" smtClean="0"/>
              <a:t>, (stone chips, cement, plastics products and fish) in 2014-15. The state can gain further from import of agricultural and other allied products. </a:t>
            </a:r>
            <a:r>
              <a:rPr lang="en-IN" sz="1800" dirty="0"/>
              <a:t>(data source: Department of Industries &amp; Commerce, Government of Tripura)</a:t>
            </a:r>
            <a:endParaRPr lang="en-IN" sz="1800" dirty="0" smtClean="0"/>
          </a:p>
          <a:p>
            <a:pPr algn="just"/>
            <a:endParaRPr lang="en-US" sz="1800" dirty="0" smtClean="0"/>
          </a:p>
          <a:p>
            <a:pPr algn="just"/>
            <a:r>
              <a:rPr lang="en-IN" sz="1800" dirty="0" smtClean="0"/>
              <a:t>The export figure is comparatively low and includes seasonal fruits,  cardboard,  leather,  etc. The state has potential to enhance its exports in rubber, betel leaf, bay leaf, etc.</a:t>
            </a:r>
            <a:endParaRPr lang="en-US" sz="1800" dirty="0" smtClean="0"/>
          </a:p>
          <a:p>
            <a:pPr algn="just"/>
            <a:endParaRPr lang="en-US" sz="1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029200" y="3429000"/>
          <a:ext cx="3824318" cy="296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295400" y="3505200"/>
          <a:ext cx="3714760" cy="29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698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Sub-Regional Trans-Boundary Cooperation towards Food Security</vt:lpstr>
      <vt:lpstr>Recent positive developments in Eastern South Asia and North East India</vt:lpstr>
      <vt:lpstr>PowerPoint Presentation</vt:lpstr>
      <vt:lpstr>BBIN Proposed Routes</vt:lpstr>
      <vt:lpstr>SEZs allocated to India</vt:lpstr>
      <vt:lpstr>Larger Connectivity Initiatives</vt:lpstr>
      <vt:lpstr>Tripura</vt:lpstr>
      <vt:lpstr>  Tripura &amp; Food Security </vt:lpstr>
      <vt:lpstr>Tripura &amp; International Trade</vt:lpstr>
      <vt:lpstr>Border Haats – A Success Story</vt:lpstr>
      <vt:lpstr>Hurdles</vt:lpstr>
      <vt:lpstr>Way outs</vt:lpstr>
      <vt:lpstr>Role of Media</vt:lpstr>
      <vt:lpstr>We Welcome Your Opinions and Deliberations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Sub-Regional trans-boundary cooperation@ Ensuring Food Security</dc:title>
  <dc:creator>Sumanta</dc:creator>
  <cp:lastModifiedBy>SusanMathew_CUTS</cp:lastModifiedBy>
  <cp:revision>77</cp:revision>
  <dcterms:created xsi:type="dcterms:W3CDTF">2006-08-16T00:00:00Z</dcterms:created>
  <dcterms:modified xsi:type="dcterms:W3CDTF">2016-01-06T12:38:38Z</dcterms:modified>
</cp:coreProperties>
</file>