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F6FA-DA91-4DE1-BEED-09CC58E96A60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430FE-7635-4773-8A8D-4CC439D25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9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8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4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EC00-DC85-4836-AEF9-990C1312291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3D56F-DEE1-467C-8614-8B25A769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 bwMode="auto">
          <a:xfrm>
            <a:off x="2135188" y="1773239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N" altLang="en-US" b="1" dirty="0" smtClean="0">
                <a:solidFill>
                  <a:srgbClr val="0000CC"/>
                </a:solidFill>
              </a:rPr>
              <a:t>REGIONAL COOPERATION IN SEED SECTOR in SA</a:t>
            </a:r>
          </a:p>
        </p:txBody>
      </p:sp>
    </p:spTree>
    <p:extLst>
      <p:ext uri="{BB962C8B-B14F-4D97-AF65-F5344CB8AC3E}">
        <p14:creationId xmlns:p14="http://schemas.microsoft.com/office/powerpoint/2010/main" val="42562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 of agreement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2824"/>
          </a:xfrm>
        </p:spPr>
        <p:txBody>
          <a:bodyPr>
            <a:normAutofit/>
          </a:bodyPr>
          <a:lstStyle/>
          <a:p>
            <a:r>
              <a:rPr lang="en-US" dirty="0" smtClean="0"/>
              <a:t>India </a:t>
            </a:r>
            <a:r>
              <a:rPr lang="en-US" dirty="0" smtClean="0"/>
              <a:t>has already notified </a:t>
            </a:r>
            <a:r>
              <a:rPr lang="en-US" dirty="0" smtClean="0"/>
              <a:t>following varieties released in </a:t>
            </a:r>
            <a:r>
              <a:rPr lang="en-US" dirty="0" smtClean="0"/>
              <a:t>Bangladesh for cultivation in WB, Assam and Tripura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BINA </a:t>
            </a:r>
            <a:r>
              <a:rPr lang="en-US" b="1" dirty="0" err="1" smtClean="0"/>
              <a:t>dhan</a:t>
            </a:r>
            <a:r>
              <a:rPr lang="en-US" b="1" dirty="0" smtClean="0"/>
              <a:t> 8, BINA </a:t>
            </a:r>
            <a:r>
              <a:rPr lang="en-US" b="1" dirty="0" err="1" smtClean="0"/>
              <a:t>dhan</a:t>
            </a:r>
            <a:r>
              <a:rPr lang="en-US" b="1" dirty="0" smtClean="0"/>
              <a:t> 10, BINA </a:t>
            </a:r>
            <a:r>
              <a:rPr lang="en-US" b="1" dirty="0" err="1" smtClean="0"/>
              <a:t>dhan</a:t>
            </a:r>
            <a:r>
              <a:rPr lang="en-US" b="1" dirty="0" smtClean="0"/>
              <a:t> 11 &amp; BINA </a:t>
            </a:r>
            <a:r>
              <a:rPr lang="en-US" b="1" dirty="0" err="1" smtClean="0"/>
              <a:t>dhan</a:t>
            </a:r>
            <a:r>
              <a:rPr lang="en-US" b="1" dirty="0" smtClean="0"/>
              <a:t> 12</a:t>
            </a:r>
          </a:p>
          <a:p>
            <a:endParaRPr lang="en-US" dirty="0" smtClean="0"/>
          </a:p>
          <a:p>
            <a:r>
              <a:rPr lang="en-US" dirty="0" smtClean="0"/>
              <a:t>India has notified </a:t>
            </a:r>
            <a:r>
              <a:rPr lang="en-US" dirty="0" smtClean="0"/>
              <a:t>following varieties released in </a:t>
            </a:r>
            <a:r>
              <a:rPr lang="en-US" dirty="0" smtClean="0"/>
              <a:t>Nepal for UP and Bihar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err="1" smtClean="0"/>
              <a:t>Sukha</a:t>
            </a:r>
            <a:r>
              <a:rPr lang="en-US" b="1" dirty="0" smtClean="0"/>
              <a:t> </a:t>
            </a:r>
            <a:r>
              <a:rPr lang="en-US" b="1" dirty="0" err="1" smtClean="0"/>
              <a:t>dhan</a:t>
            </a:r>
            <a:r>
              <a:rPr lang="en-US" b="1" dirty="0" smtClean="0"/>
              <a:t> 5 &amp; </a:t>
            </a:r>
            <a:r>
              <a:rPr lang="en-US" b="1" dirty="0" err="1" smtClean="0"/>
              <a:t>Sukha</a:t>
            </a:r>
            <a:r>
              <a:rPr lang="en-US" b="1" dirty="0" smtClean="0"/>
              <a:t> </a:t>
            </a:r>
            <a:r>
              <a:rPr lang="en-US" b="1" dirty="0" err="1" smtClean="0"/>
              <a:t>dhan</a:t>
            </a:r>
            <a:r>
              <a:rPr lang="en-US" b="1" dirty="0" smtClean="0"/>
              <a:t> 6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b="1" dirty="0"/>
              <a:t>The Ministry of Agriculture in India allocated 30% rice budget under its two mega schemes NFSM (National Food Security Mission) and BGREI (Bringing Green Revolution to </a:t>
            </a:r>
            <a:r>
              <a:rPr lang="en-PH" b="1" dirty="0" err="1"/>
              <a:t>Eartern</a:t>
            </a:r>
            <a:r>
              <a:rPr lang="en-PH" b="1" dirty="0"/>
              <a:t> India) for the year 2015 for promotion of  stress tolerant rice varieties (mainly Swarna-Sub1, </a:t>
            </a:r>
            <a:r>
              <a:rPr lang="en-PH" b="1" dirty="0" err="1"/>
              <a:t>Sahbhagi</a:t>
            </a:r>
            <a:r>
              <a:rPr lang="en-PH" b="1" dirty="0"/>
              <a:t> </a:t>
            </a:r>
            <a:r>
              <a:rPr lang="en-PH" b="1" dirty="0" err="1"/>
              <a:t>dhan</a:t>
            </a:r>
            <a:r>
              <a:rPr lang="en-PH" b="1" dirty="0"/>
              <a:t>). (Exact allocation will be known first week of April; budget allocation for next financial year- but expected to be &gt; $ 100 million).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1981200" y="11588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N" altLang="en-US" smtClean="0"/>
              <a:t>Few facts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 bwMode="auto">
          <a:xfrm>
            <a:off x="1919288" y="1341438"/>
            <a:ext cx="8229600" cy="429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IN" altLang="en-US" sz="2400"/>
              <a:t>Mega varieties of Bangladesh - BR11, BRRI dhan 28 &amp; BRRI dhan 29 are widely grown in WB, Assam and Tripura</a:t>
            </a:r>
          </a:p>
          <a:p>
            <a:r>
              <a:rPr lang="en-IN" altLang="en-US" sz="2400"/>
              <a:t>Indian rice varieties covered approx. 21% area in Bangladesh during the wet season of 2013.</a:t>
            </a:r>
          </a:p>
          <a:p>
            <a:r>
              <a:rPr lang="en-IN" altLang="en-US" sz="2400"/>
              <a:t>Swarna (MTU 7029), although never released in Bangladesh, is most popular variety in </a:t>
            </a:r>
            <a:r>
              <a:rPr lang="en-IN" altLang="en-US" sz="2400" i="1"/>
              <a:t>Aman</a:t>
            </a:r>
            <a:r>
              <a:rPr lang="en-IN" altLang="en-US" sz="2400"/>
              <a:t> season in Bangladesh.</a:t>
            </a:r>
          </a:p>
          <a:p>
            <a:r>
              <a:rPr lang="en-IN" altLang="en-US" sz="2400"/>
              <a:t>Indian rice varieties, Swarna, Sarju 52 and Samba Mahsuri are popular in Nepal terai</a:t>
            </a:r>
          </a:p>
          <a:p>
            <a:r>
              <a:rPr lang="en-IN" altLang="en-US" sz="2400">
                <a:solidFill>
                  <a:srgbClr val="0000CC"/>
                </a:solidFill>
              </a:rPr>
              <a:t>THESE COUNTRIES SHARE BORDER AND SIMILAR AGROECOLOGIES </a:t>
            </a:r>
          </a:p>
        </p:txBody>
      </p:sp>
    </p:spTree>
    <p:extLst>
      <p:ext uri="{BB962C8B-B14F-4D97-AF65-F5344CB8AC3E}">
        <p14:creationId xmlns:p14="http://schemas.microsoft.com/office/powerpoint/2010/main" val="18075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508125"/>
            <a:ext cx="8229600" cy="4851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three countries : Bangladesh, India and Nepal has got well established rice research and varietal development program &amp; seed system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RICE VARIEITAL EVULATION AND RELEASE SYSTEM IN BANGLADESH, INDIA AND NEPAL </a:t>
            </a:r>
            <a:r>
              <a:rPr lang="en-US" dirty="0" smtClean="0">
                <a:solidFill>
                  <a:srgbClr val="FF0000"/>
                </a:solidFill>
              </a:rPr>
              <a:t>ARE </a:t>
            </a:r>
            <a:r>
              <a:rPr lang="en-US" i="1" dirty="0">
                <a:solidFill>
                  <a:srgbClr val="FF0000"/>
                </a:solidFill>
              </a:rPr>
              <a:t>AT </a:t>
            </a:r>
            <a:r>
              <a:rPr lang="en-US" i="1" dirty="0" smtClean="0">
                <a:solidFill>
                  <a:srgbClr val="FF0000"/>
                </a:solidFill>
              </a:rPr>
              <a:t>PAR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2409825" y="203200"/>
            <a:ext cx="7056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400" b="1"/>
              <a:t>FEW FACTS</a:t>
            </a: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2785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 bwMode="auto">
          <a:xfrm>
            <a:off x="1992313" y="1557338"/>
            <a:ext cx="8229600" cy="4297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IN" altLang="en-US" sz="3600">
                <a:solidFill>
                  <a:srgbClr val="0000CC"/>
                </a:solidFill>
              </a:rPr>
              <a:t>There is need for regional cooperation to speed up the process of varietal release and out scaling for the benefit of farmers and for more efficient  utilization of resources.</a:t>
            </a:r>
          </a:p>
        </p:txBody>
      </p:sp>
    </p:spTree>
    <p:extLst>
      <p:ext uri="{BB962C8B-B14F-4D97-AF65-F5344CB8AC3E}">
        <p14:creationId xmlns:p14="http://schemas.microsoft.com/office/powerpoint/2010/main" val="171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03388" y="1125538"/>
            <a:ext cx="8229600" cy="452596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IN" altLang="en-US" sz="4000" b="1">
                <a:solidFill>
                  <a:srgbClr val="002060"/>
                </a:solidFill>
              </a:rPr>
              <a:t>Regional Workshop for Cooperation on Seed Issues</a:t>
            </a:r>
          </a:p>
          <a:p>
            <a:pPr marL="0" indent="0" algn="ctr">
              <a:buNone/>
            </a:pPr>
            <a:endParaRPr lang="en-IN" altLang="en-US" sz="400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IN" altLang="en-US" sz="4000">
                <a:solidFill>
                  <a:srgbClr val="002060"/>
                </a:solidFill>
              </a:rPr>
              <a:t>Dhaka</a:t>
            </a:r>
          </a:p>
          <a:p>
            <a:pPr marL="0" indent="0" algn="ctr">
              <a:buNone/>
            </a:pPr>
            <a:r>
              <a:rPr lang="en-IN" altLang="en-US" smtClean="0">
                <a:solidFill>
                  <a:srgbClr val="002060"/>
                </a:solidFill>
              </a:rPr>
              <a:t>17 February 2013</a:t>
            </a:r>
          </a:p>
          <a:p>
            <a:pPr marL="0" indent="0" algn="just">
              <a:buNone/>
            </a:pPr>
            <a:endParaRPr lang="en-IN" altLang="en-US" b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44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981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itchFamily="34" charset="0"/>
              </a:rPr>
              <a:t>17 April 2002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4381500" y="6289675"/>
            <a:ext cx="37338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itchFamily="34" charset="0"/>
              </a:rPr>
              <a:t>Policies, Politics, Persistence and Pragmatism:Part 1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7E07B48A-7D75-478F-8FCC-4104167C9401}" type="slidenum">
              <a:rPr lang="en-US" altLang="en-US" sz="2000">
                <a:solidFill>
                  <a:srgbClr val="000000"/>
                </a:solidFill>
                <a:latin typeface="Tahoma" pitchFamily="34" charset="0"/>
              </a:rPr>
              <a:pPr eaLnBrk="1" hangingPunct="1"/>
              <a:t>6</a:t>
            </a:fld>
            <a:endParaRPr lang="en-US" alt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4517" name="Picture 2" descr="E:\IRRI\STRASA\STRASA Dhaka Feb2013\DSC0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itle 1"/>
          <p:cNvSpPr>
            <a:spLocks noGrp="1"/>
          </p:cNvSpPr>
          <p:nvPr>
            <p:ph type="title"/>
          </p:nvPr>
        </p:nvSpPr>
        <p:spPr bwMode="auto">
          <a:xfrm>
            <a:off x="2674938" y="-76200"/>
            <a:ext cx="6926262" cy="1608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i="1">
                <a:solidFill>
                  <a:schemeClr val="bg1"/>
                </a:solidFill>
              </a:rPr>
              <a:t>India and Bangladesh: the key players</a:t>
            </a:r>
          </a:p>
        </p:txBody>
      </p:sp>
      <p:sp>
        <p:nvSpPr>
          <p:cNvPr id="64519" name="TextBox 1"/>
          <p:cNvSpPr txBox="1">
            <a:spLocks noChangeArrowheads="1"/>
          </p:cNvSpPr>
          <p:nvPr/>
        </p:nvSpPr>
        <p:spPr bwMode="auto">
          <a:xfrm>
            <a:off x="8366125" y="63817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IN" altLang="en-US" sz="2000" b="1">
                <a:solidFill>
                  <a:srgbClr val="FFFFFF"/>
                </a:solidFill>
              </a:rPr>
              <a:t>16-17 Feb 2013</a:t>
            </a:r>
            <a:endParaRPr lang="en-IN" alt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80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71813" y="234951"/>
            <a:ext cx="5791200" cy="3794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N" sz="2025" b="1" dirty="0">
                <a:latin typeface="Comic Sans MS" pitchFamily="66" charset="0"/>
              </a:rPr>
              <a:t>Bangladesh-India-IRRI collaboration : Areas identified </a:t>
            </a:r>
            <a:r>
              <a:rPr lang="en-IN" sz="1650" b="1" dirty="0">
                <a:latin typeface="Comic Sans MS" pitchFamily="66" charset="0"/>
              </a:rPr>
              <a:t>(Protocol signed on 17 February 2013)</a:t>
            </a:r>
            <a:endParaRPr lang="en-IN" sz="2325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98663" y="1104900"/>
            <a:ext cx="7789862" cy="47958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Joint varietal evaluation and release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Reciprocal recognition of evaluation data for varietal release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Reducing time for the evaluation of varieties released in neighbouring countries for similar agro-ecologies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Reducing time for evaluation for MAS generated varieties 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Acceptance of PVS data as primary data for varietal  release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Pre-release seed multiplication &amp; promotion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Encouraging private sector by providing level playing field.</a:t>
            </a:r>
          </a:p>
          <a:p>
            <a:pPr>
              <a:defRPr/>
            </a:pPr>
            <a:r>
              <a:rPr lang="en-IN" sz="4900" dirty="0">
                <a:solidFill>
                  <a:srgbClr val="0000B8"/>
                </a:solidFill>
              </a:rPr>
              <a:t> Harmonization of seed system</a:t>
            </a:r>
          </a:p>
          <a:p>
            <a:pPr>
              <a:defRPr/>
            </a:pPr>
            <a:r>
              <a:rPr lang="en-IN" sz="4900" dirty="0" err="1">
                <a:solidFill>
                  <a:srgbClr val="0000B8"/>
                </a:solidFill>
              </a:rPr>
              <a:t>Germplasm</a:t>
            </a:r>
            <a:r>
              <a:rPr lang="en-IN" sz="4900" dirty="0">
                <a:solidFill>
                  <a:srgbClr val="0000B8"/>
                </a:solidFill>
              </a:rPr>
              <a:t> exchange</a:t>
            </a:r>
          </a:p>
          <a:p>
            <a:pPr marL="0" indent="0">
              <a:buNone/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082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000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8745539" y="6194425"/>
            <a:ext cx="345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/>
              <a:t>18 October 2014</a:t>
            </a:r>
          </a:p>
        </p:txBody>
      </p:sp>
    </p:spTree>
    <p:extLst>
      <p:ext uri="{BB962C8B-B14F-4D97-AF65-F5344CB8AC3E}">
        <p14:creationId xmlns:p14="http://schemas.microsoft.com/office/powerpoint/2010/main" val="7231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 bwMode="auto">
          <a:xfrm>
            <a:off x="2360613" y="1574800"/>
            <a:ext cx="7478712" cy="4705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IN" altLang="en-US" sz="3300">
                <a:solidFill>
                  <a:srgbClr val="0000CC"/>
                </a:solidFill>
              </a:rPr>
              <a:t>* </a:t>
            </a:r>
            <a:r>
              <a:rPr lang="en-IN" altLang="en-US" sz="3600">
                <a:solidFill>
                  <a:srgbClr val="0000CC"/>
                </a:solidFill>
              </a:rPr>
              <a:t>Protocol signed by Bangladesh, India and IRRI  extended to Nepal </a:t>
            </a:r>
          </a:p>
          <a:p>
            <a:pPr marL="0" indent="0" algn="ctr">
              <a:buNone/>
            </a:pPr>
            <a:r>
              <a:rPr lang="en-IN" altLang="en-US" sz="3600">
                <a:solidFill>
                  <a:srgbClr val="C00000"/>
                </a:solidFill>
              </a:rPr>
              <a:t>*</a:t>
            </a:r>
            <a:r>
              <a:rPr lang="en-IN" altLang="en-US" sz="3600">
                <a:solidFill>
                  <a:srgbClr val="0000CC"/>
                </a:solidFill>
              </a:rPr>
              <a:t> </a:t>
            </a:r>
            <a:r>
              <a:rPr lang="en-IN" altLang="en-US" sz="3600">
                <a:solidFill>
                  <a:srgbClr val="C00000"/>
                </a:solidFill>
              </a:rPr>
              <a:t>Three countries agreed to share the evaluation data and varieties released in their respective countries for release and commercialization in the other two countries </a:t>
            </a:r>
            <a:endParaRPr lang="en-US" altLang="en-US" sz="3600">
              <a:solidFill>
                <a:srgbClr val="C00000"/>
              </a:solidFill>
            </a:endParaRPr>
          </a:p>
        </p:txBody>
      </p:sp>
      <p:sp>
        <p:nvSpPr>
          <p:cNvPr id="67587" name="TextBox 1"/>
          <p:cNvSpPr txBox="1">
            <a:spLocks noChangeArrowheads="1"/>
          </p:cNvSpPr>
          <p:nvPr/>
        </p:nvSpPr>
        <p:spPr bwMode="auto">
          <a:xfrm>
            <a:off x="2235201" y="190500"/>
            <a:ext cx="71294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/>
              <a:t>Bangladesh, India, Nepal and IRRI collaboration (protocol signed on 18 October 2014</a:t>
            </a:r>
            <a:r>
              <a:rPr lang="en-US" altLang="en-US" sz="21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08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Tahoma</vt:lpstr>
      <vt:lpstr>Office Theme</vt:lpstr>
      <vt:lpstr>REGIONAL COOPERATION IN SEED SECTOR in SA</vt:lpstr>
      <vt:lpstr>Few facts</vt:lpstr>
      <vt:lpstr>PowerPoint Presentation</vt:lpstr>
      <vt:lpstr>PowerPoint Presentation</vt:lpstr>
      <vt:lpstr>PowerPoint Presentation</vt:lpstr>
      <vt:lpstr>India and Bangladesh: the key players</vt:lpstr>
      <vt:lpstr>Bangladesh-India-IRRI collaboration : Areas identified (Protocol signed on 17 February 2013)</vt:lpstr>
      <vt:lpstr>PowerPoint Presentation</vt:lpstr>
      <vt:lpstr>PowerPoint Presentation</vt:lpstr>
      <vt:lpstr>Implementation of agreement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COOPERATION IN SEED SECTOR in SA</dc:title>
  <dc:creator>Dr.U.S.Singh</dc:creator>
  <cp:lastModifiedBy>Umesh Singh</cp:lastModifiedBy>
  <cp:revision>3</cp:revision>
  <dcterms:created xsi:type="dcterms:W3CDTF">2015-01-24T18:03:44Z</dcterms:created>
  <dcterms:modified xsi:type="dcterms:W3CDTF">2015-03-27T17:30:46Z</dcterms:modified>
</cp:coreProperties>
</file>