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0" r:id="rId2"/>
    <p:sldId id="319" r:id="rId3"/>
    <p:sldId id="321" r:id="rId4"/>
    <p:sldId id="301" r:id="rId5"/>
    <p:sldId id="312" r:id="rId6"/>
    <p:sldId id="313" r:id="rId7"/>
    <p:sldId id="315" r:id="rId8"/>
    <p:sldId id="323" r:id="rId9"/>
    <p:sldId id="324" r:id="rId10"/>
    <p:sldId id="326" r:id="rId11"/>
    <p:sldId id="325" r:id="rId12"/>
    <p:sldId id="322" r:id="rId13"/>
    <p:sldId id="328" r:id="rId14"/>
    <p:sldId id="331" r:id="rId15"/>
    <p:sldId id="333" r:id="rId16"/>
    <p:sldId id="334" r:id="rId17"/>
    <p:sldId id="295" r:id="rId18"/>
    <p:sldId id="288" r:id="rId19"/>
    <p:sldId id="289" r:id="rId20"/>
    <p:sldId id="290" r:id="rId21"/>
    <p:sldId id="293" r:id="rId22"/>
    <p:sldId id="284" r:id="rId23"/>
    <p:sldId id="303" r:id="rId24"/>
    <p:sldId id="327" r:id="rId25"/>
    <p:sldId id="294" r:id="rId26"/>
    <p:sldId id="285" r:id="rId27"/>
    <p:sldId id="329" r:id="rId28"/>
    <p:sldId id="330" r:id="rId29"/>
    <p:sldId id="31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x" initials="sp"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0" autoAdjust="0"/>
  </p:normalViewPr>
  <p:slideViewPr>
    <p:cSldViewPr>
      <p:cViewPr>
        <p:scale>
          <a:sx n="74" d="100"/>
          <a:sy n="74" d="100"/>
        </p:scale>
        <p:origin x="-126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ata2\Others\Debdutt\India%20Rice%20APY-IRC%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CUTS\Seed%20distribution,%2018.12.2012\Graphs\Data%20for%20graphs-Ludy%20Nov%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CUTS\Seed%20distribution,%2018.12.2012\Graphs\Data%20for%20graphs-Ludy%20Nov%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Seed%20paper\ASAE%20presentation\New%20Microsoft%20Office%20Excel%20Workshe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Seed%20paper\ASAE%20presentation\New%20Microsoft%20Office%20Excel%20Workshee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CUTS\Seed%20distribution,%2018.12.2012\Graphs\Data%20for%20graphs-Ludy%20Nov%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CUTS\Seed%20distribution,%2018.12.2012\Graphs\Data%20for%20graphs-Ludy%20Nov%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CUTS\Seed%20distribution,%2018.12.2012\Graphs\Data%20for%20graphs-Ludy%20Nov%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29401793525808"/>
          <c:y val="6.0659747077069857E-2"/>
          <c:w val="0.73821741032371202"/>
          <c:h val="0.68744422572178565"/>
        </c:manualLayout>
      </c:layout>
      <c:lineChart>
        <c:grouping val="standard"/>
        <c:varyColors val="0"/>
        <c:ser>
          <c:idx val="0"/>
          <c:order val="0"/>
          <c:tx>
            <c:strRef>
              <c:f>Sheet1!$F$5</c:f>
              <c:strCache>
                <c:ptCount val="1"/>
                <c:pt idx="0">
                  <c:v>Area</c:v>
                </c:pt>
              </c:strCache>
            </c:strRef>
          </c:tx>
          <c:marker>
            <c:symbol val="diamond"/>
            <c:size val="5"/>
          </c:marker>
          <c:cat>
            <c:strRef>
              <c:f>Sheet1!$A$29:$A$71</c:f>
              <c:strCache>
                <c:ptCount val="43"/>
                <c:pt idx="0">
                  <c:v>1970-71</c:v>
                </c:pt>
                <c:pt idx="1">
                  <c:v>1971-72</c:v>
                </c:pt>
                <c:pt idx="2">
                  <c:v>1972-73</c:v>
                </c:pt>
                <c:pt idx="3">
                  <c:v>1973-74</c:v>
                </c:pt>
                <c:pt idx="4">
                  <c:v>1974-75</c:v>
                </c:pt>
                <c:pt idx="5">
                  <c:v>1975-76</c:v>
                </c:pt>
                <c:pt idx="6">
                  <c:v>1976-77</c:v>
                </c:pt>
                <c:pt idx="7">
                  <c:v>1977-78</c:v>
                </c:pt>
                <c:pt idx="8">
                  <c:v>1978-79</c:v>
                </c:pt>
                <c:pt idx="9">
                  <c:v>1979-80</c:v>
                </c:pt>
                <c:pt idx="10">
                  <c:v>1980-81</c:v>
                </c:pt>
                <c:pt idx="11">
                  <c:v>1981-82</c:v>
                </c:pt>
                <c:pt idx="12">
                  <c:v>1982-83</c:v>
                </c:pt>
                <c:pt idx="13">
                  <c:v>1983-84</c:v>
                </c:pt>
                <c:pt idx="14">
                  <c:v>1984-85</c:v>
                </c:pt>
                <c:pt idx="15">
                  <c:v>1985-86</c:v>
                </c:pt>
                <c:pt idx="16">
                  <c:v>1986-87</c:v>
                </c:pt>
                <c:pt idx="17">
                  <c:v>1987-88</c:v>
                </c:pt>
                <c:pt idx="18">
                  <c:v>1988-89</c:v>
                </c:pt>
                <c:pt idx="19">
                  <c:v>1989-90</c:v>
                </c:pt>
                <c:pt idx="20">
                  <c:v>1990-91</c:v>
                </c:pt>
                <c:pt idx="21">
                  <c:v>1991-92</c:v>
                </c:pt>
                <c:pt idx="22">
                  <c:v>1992-93</c:v>
                </c:pt>
                <c:pt idx="23">
                  <c:v>1993-94</c:v>
                </c:pt>
                <c:pt idx="24">
                  <c:v>1994-95</c:v>
                </c:pt>
                <c:pt idx="25">
                  <c:v>1995-96</c:v>
                </c:pt>
                <c:pt idx="26">
                  <c:v>1996-97</c:v>
                </c:pt>
                <c:pt idx="27">
                  <c:v>1997-98</c:v>
                </c:pt>
                <c:pt idx="28">
                  <c:v>1998-99</c:v>
                </c:pt>
                <c:pt idx="29">
                  <c:v>1999-00</c:v>
                </c:pt>
                <c:pt idx="30">
                  <c:v>2000-01</c:v>
                </c:pt>
                <c:pt idx="31">
                  <c:v>2001-02</c:v>
                </c:pt>
                <c:pt idx="32">
                  <c:v>2002-03</c:v>
                </c:pt>
                <c:pt idx="33">
                  <c:v>2003-04</c:v>
                </c:pt>
                <c:pt idx="34">
                  <c:v>2004-05</c:v>
                </c:pt>
                <c:pt idx="35">
                  <c:v>2005-06</c:v>
                </c:pt>
                <c:pt idx="36">
                  <c:v>2006-07</c:v>
                </c:pt>
                <c:pt idx="37">
                  <c:v>2007-08</c:v>
                </c:pt>
                <c:pt idx="38">
                  <c:v>2008-09</c:v>
                </c:pt>
                <c:pt idx="39">
                  <c:v>2009-10</c:v>
                </c:pt>
                <c:pt idx="40">
                  <c:v>2010-11</c:v>
                </c:pt>
                <c:pt idx="41">
                  <c:v>2011-12</c:v>
                </c:pt>
                <c:pt idx="42">
                  <c:v>2012-13</c:v>
                </c:pt>
              </c:strCache>
            </c:strRef>
          </c:cat>
          <c:val>
            <c:numRef>
              <c:f>Sheet1!$F$29:$F$71</c:f>
              <c:numCache>
                <c:formatCode>0.00</c:formatCode>
                <c:ptCount val="43"/>
                <c:pt idx="0">
                  <c:v>37.590000000000003</c:v>
                </c:pt>
                <c:pt idx="1">
                  <c:v>37.760000000000012</c:v>
                </c:pt>
                <c:pt idx="2">
                  <c:v>36.690000000000012</c:v>
                </c:pt>
                <c:pt idx="3">
                  <c:v>38.290000000000013</c:v>
                </c:pt>
                <c:pt idx="4">
                  <c:v>37.89</c:v>
                </c:pt>
                <c:pt idx="5">
                  <c:v>39.480000000000004</c:v>
                </c:pt>
                <c:pt idx="6">
                  <c:v>38.51</c:v>
                </c:pt>
                <c:pt idx="7">
                  <c:v>40.28</c:v>
                </c:pt>
                <c:pt idx="8">
                  <c:v>40.480000000000004</c:v>
                </c:pt>
                <c:pt idx="9">
                  <c:v>39.42</c:v>
                </c:pt>
                <c:pt idx="10">
                  <c:v>40.15</c:v>
                </c:pt>
                <c:pt idx="11">
                  <c:v>40.71</c:v>
                </c:pt>
                <c:pt idx="12">
                  <c:v>38.260000000000012</c:v>
                </c:pt>
                <c:pt idx="13">
                  <c:v>41.24</c:v>
                </c:pt>
                <c:pt idx="14">
                  <c:v>41.160000000000011</c:v>
                </c:pt>
                <c:pt idx="15">
                  <c:v>41.14</c:v>
                </c:pt>
                <c:pt idx="16">
                  <c:v>41.17</c:v>
                </c:pt>
                <c:pt idx="17">
                  <c:v>38.809999999999995</c:v>
                </c:pt>
                <c:pt idx="18">
                  <c:v>41.730000000000011</c:v>
                </c:pt>
                <c:pt idx="19">
                  <c:v>42.17</c:v>
                </c:pt>
                <c:pt idx="20">
                  <c:v>42.690000000000012</c:v>
                </c:pt>
                <c:pt idx="21">
                  <c:v>42.65</c:v>
                </c:pt>
                <c:pt idx="22">
                  <c:v>41.78</c:v>
                </c:pt>
                <c:pt idx="23">
                  <c:v>42.54</c:v>
                </c:pt>
                <c:pt idx="24">
                  <c:v>42.809999999999995</c:v>
                </c:pt>
                <c:pt idx="25">
                  <c:v>42.839999999999996</c:v>
                </c:pt>
                <c:pt idx="26">
                  <c:v>43.43</c:v>
                </c:pt>
                <c:pt idx="27">
                  <c:v>43.449999999999996</c:v>
                </c:pt>
                <c:pt idx="28">
                  <c:v>44.8</c:v>
                </c:pt>
                <c:pt idx="29">
                  <c:v>45.160000000000011</c:v>
                </c:pt>
                <c:pt idx="30">
                  <c:v>44.71</c:v>
                </c:pt>
                <c:pt idx="31">
                  <c:v>44.9</c:v>
                </c:pt>
                <c:pt idx="32">
                  <c:v>41.18</c:v>
                </c:pt>
                <c:pt idx="33">
                  <c:v>42.59</c:v>
                </c:pt>
                <c:pt idx="34">
                  <c:v>41.91</c:v>
                </c:pt>
                <c:pt idx="35">
                  <c:v>43.660000000000011</c:v>
                </c:pt>
                <c:pt idx="36">
                  <c:v>43.809999999999995</c:v>
                </c:pt>
                <c:pt idx="37">
                  <c:v>43.91</c:v>
                </c:pt>
                <c:pt idx="38">
                  <c:v>45.54</c:v>
                </c:pt>
                <c:pt idx="39">
                  <c:v>41.92</c:v>
                </c:pt>
                <c:pt idx="40">
                  <c:v>42.86</c:v>
                </c:pt>
                <c:pt idx="41">
                  <c:v>44.01</c:v>
                </c:pt>
                <c:pt idx="42">
                  <c:v>42.41</c:v>
                </c:pt>
              </c:numCache>
            </c:numRef>
          </c:val>
          <c:smooth val="0"/>
        </c:ser>
        <c:ser>
          <c:idx val="1"/>
          <c:order val="1"/>
          <c:tx>
            <c:strRef>
              <c:f>Sheet1!$G$5</c:f>
              <c:strCache>
                <c:ptCount val="1"/>
                <c:pt idx="0">
                  <c:v>Prod</c:v>
                </c:pt>
              </c:strCache>
            </c:strRef>
          </c:tx>
          <c:marker>
            <c:symbol val="square"/>
            <c:size val="4"/>
          </c:marker>
          <c:cat>
            <c:strRef>
              <c:f>Sheet1!$A$29:$A$71</c:f>
              <c:strCache>
                <c:ptCount val="43"/>
                <c:pt idx="0">
                  <c:v>1970-71</c:v>
                </c:pt>
                <c:pt idx="1">
                  <c:v>1971-72</c:v>
                </c:pt>
                <c:pt idx="2">
                  <c:v>1972-73</c:v>
                </c:pt>
                <c:pt idx="3">
                  <c:v>1973-74</c:v>
                </c:pt>
                <c:pt idx="4">
                  <c:v>1974-75</c:v>
                </c:pt>
                <c:pt idx="5">
                  <c:v>1975-76</c:v>
                </c:pt>
                <c:pt idx="6">
                  <c:v>1976-77</c:v>
                </c:pt>
                <c:pt idx="7">
                  <c:v>1977-78</c:v>
                </c:pt>
                <c:pt idx="8">
                  <c:v>1978-79</c:v>
                </c:pt>
                <c:pt idx="9">
                  <c:v>1979-80</c:v>
                </c:pt>
                <c:pt idx="10">
                  <c:v>1980-81</c:v>
                </c:pt>
                <c:pt idx="11">
                  <c:v>1981-82</c:v>
                </c:pt>
                <c:pt idx="12">
                  <c:v>1982-83</c:v>
                </c:pt>
                <c:pt idx="13">
                  <c:v>1983-84</c:v>
                </c:pt>
                <c:pt idx="14">
                  <c:v>1984-85</c:v>
                </c:pt>
                <c:pt idx="15">
                  <c:v>1985-86</c:v>
                </c:pt>
                <c:pt idx="16">
                  <c:v>1986-87</c:v>
                </c:pt>
                <c:pt idx="17">
                  <c:v>1987-88</c:v>
                </c:pt>
                <c:pt idx="18">
                  <c:v>1988-89</c:v>
                </c:pt>
                <c:pt idx="19">
                  <c:v>1989-90</c:v>
                </c:pt>
                <c:pt idx="20">
                  <c:v>1990-91</c:v>
                </c:pt>
                <c:pt idx="21">
                  <c:v>1991-92</c:v>
                </c:pt>
                <c:pt idx="22">
                  <c:v>1992-93</c:v>
                </c:pt>
                <c:pt idx="23">
                  <c:v>1993-94</c:v>
                </c:pt>
                <c:pt idx="24">
                  <c:v>1994-95</c:v>
                </c:pt>
                <c:pt idx="25">
                  <c:v>1995-96</c:v>
                </c:pt>
                <c:pt idx="26">
                  <c:v>1996-97</c:v>
                </c:pt>
                <c:pt idx="27">
                  <c:v>1997-98</c:v>
                </c:pt>
                <c:pt idx="28">
                  <c:v>1998-99</c:v>
                </c:pt>
                <c:pt idx="29">
                  <c:v>1999-00</c:v>
                </c:pt>
                <c:pt idx="30">
                  <c:v>2000-01</c:v>
                </c:pt>
                <c:pt idx="31">
                  <c:v>2001-02</c:v>
                </c:pt>
                <c:pt idx="32">
                  <c:v>2002-03</c:v>
                </c:pt>
                <c:pt idx="33">
                  <c:v>2003-04</c:v>
                </c:pt>
                <c:pt idx="34">
                  <c:v>2004-05</c:v>
                </c:pt>
                <c:pt idx="35">
                  <c:v>2005-06</c:v>
                </c:pt>
                <c:pt idx="36">
                  <c:v>2006-07</c:v>
                </c:pt>
                <c:pt idx="37">
                  <c:v>2007-08</c:v>
                </c:pt>
                <c:pt idx="38">
                  <c:v>2008-09</c:v>
                </c:pt>
                <c:pt idx="39">
                  <c:v>2009-10</c:v>
                </c:pt>
                <c:pt idx="40">
                  <c:v>2010-11</c:v>
                </c:pt>
                <c:pt idx="41">
                  <c:v>2011-12</c:v>
                </c:pt>
                <c:pt idx="42">
                  <c:v>2012-13</c:v>
                </c:pt>
              </c:strCache>
            </c:strRef>
          </c:cat>
          <c:val>
            <c:numRef>
              <c:f>Sheet1!$G$29:$G$71</c:f>
              <c:numCache>
                <c:formatCode>0.00</c:formatCode>
                <c:ptCount val="43"/>
                <c:pt idx="0">
                  <c:v>63.33</c:v>
                </c:pt>
                <c:pt idx="1">
                  <c:v>64.60499999999999</c:v>
                </c:pt>
                <c:pt idx="2">
                  <c:v>58.86</c:v>
                </c:pt>
                <c:pt idx="3">
                  <c:v>66.075000000000003</c:v>
                </c:pt>
                <c:pt idx="4">
                  <c:v>59.37</c:v>
                </c:pt>
                <c:pt idx="5">
                  <c:v>73.11</c:v>
                </c:pt>
                <c:pt idx="6">
                  <c:v>62.879999999999995</c:v>
                </c:pt>
                <c:pt idx="7">
                  <c:v>79.004999999999995</c:v>
                </c:pt>
                <c:pt idx="8">
                  <c:v>80.654999999999987</c:v>
                </c:pt>
                <c:pt idx="9">
                  <c:v>63.495000000000012</c:v>
                </c:pt>
                <c:pt idx="10">
                  <c:v>80.445000000000007</c:v>
                </c:pt>
                <c:pt idx="11">
                  <c:v>79.874999999999986</c:v>
                </c:pt>
                <c:pt idx="12">
                  <c:v>70.679999999999978</c:v>
                </c:pt>
                <c:pt idx="13">
                  <c:v>90.149999999999991</c:v>
                </c:pt>
                <c:pt idx="14">
                  <c:v>87.51</c:v>
                </c:pt>
                <c:pt idx="15">
                  <c:v>95.745000000000005</c:v>
                </c:pt>
                <c:pt idx="16">
                  <c:v>90.84</c:v>
                </c:pt>
                <c:pt idx="17">
                  <c:v>85.289999999999992</c:v>
                </c:pt>
                <c:pt idx="18">
                  <c:v>105.735</c:v>
                </c:pt>
                <c:pt idx="19">
                  <c:v>110.35499999999999</c:v>
                </c:pt>
                <c:pt idx="20">
                  <c:v>111.435</c:v>
                </c:pt>
                <c:pt idx="21">
                  <c:v>112.02000000000001</c:v>
                </c:pt>
                <c:pt idx="22">
                  <c:v>109.28999999999999</c:v>
                </c:pt>
                <c:pt idx="23">
                  <c:v>120.45</c:v>
                </c:pt>
                <c:pt idx="24">
                  <c:v>122.715</c:v>
                </c:pt>
                <c:pt idx="25">
                  <c:v>115.47</c:v>
                </c:pt>
                <c:pt idx="26">
                  <c:v>122.595</c:v>
                </c:pt>
                <c:pt idx="27">
                  <c:v>123.81</c:v>
                </c:pt>
                <c:pt idx="28">
                  <c:v>129.12</c:v>
                </c:pt>
                <c:pt idx="29">
                  <c:v>134.52000000000001</c:v>
                </c:pt>
                <c:pt idx="30">
                  <c:v>127.47</c:v>
                </c:pt>
                <c:pt idx="31">
                  <c:v>140.01</c:v>
                </c:pt>
                <c:pt idx="32">
                  <c:v>107.72999999999999</c:v>
                </c:pt>
                <c:pt idx="33">
                  <c:v>132.79500000000002</c:v>
                </c:pt>
                <c:pt idx="34">
                  <c:v>127.69499999999999</c:v>
                </c:pt>
                <c:pt idx="35">
                  <c:v>137.685</c:v>
                </c:pt>
                <c:pt idx="36">
                  <c:v>140.02500000000001</c:v>
                </c:pt>
                <c:pt idx="37">
                  <c:v>145.035</c:v>
                </c:pt>
                <c:pt idx="38">
                  <c:v>148.76999999999998</c:v>
                </c:pt>
                <c:pt idx="39">
                  <c:v>133.63499999999999</c:v>
                </c:pt>
                <c:pt idx="40">
                  <c:v>143.97</c:v>
                </c:pt>
                <c:pt idx="41">
                  <c:v>157.94999999999999</c:v>
                </c:pt>
                <c:pt idx="42">
                  <c:v>156.60000000000002</c:v>
                </c:pt>
              </c:numCache>
            </c:numRef>
          </c:val>
          <c:smooth val="0"/>
        </c:ser>
        <c:dLbls>
          <c:showLegendKey val="0"/>
          <c:showVal val="0"/>
          <c:showCatName val="0"/>
          <c:showSerName val="0"/>
          <c:showPercent val="0"/>
          <c:showBubbleSize val="0"/>
        </c:dLbls>
        <c:marker val="1"/>
        <c:smooth val="0"/>
        <c:axId val="34849536"/>
        <c:axId val="34851456"/>
      </c:lineChart>
      <c:lineChart>
        <c:grouping val="standard"/>
        <c:varyColors val="0"/>
        <c:ser>
          <c:idx val="2"/>
          <c:order val="2"/>
          <c:tx>
            <c:strRef>
              <c:f>Sheet1!$H$5</c:f>
              <c:strCache>
                <c:ptCount val="1"/>
                <c:pt idx="0">
                  <c:v>Yield</c:v>
                </c:pt>
              </c:strCache>
            </c:strRef>
          </c:tx>
          <c:marker>
            <c:symbol val="triangle"/>
            <c:size val="5"/>
          </c:marker>
          <c:cat>
            <c:strRef>
              <c:f>Sheet1!$A$29:$A$71</c:f>
              <c:strCache>
                <c:ptCount val="43"/>
                <c:pt idx="0">
                  <c:v>1970-71</c:v>
                </c:pt>
                <c:pt idx="1">
                  <c:v>1971-72</c:v>
                </c:pt>
                <c:pt idx="2">
                  <c:v>1972-73</c:v>
                </c:pt>
                <c:pt idx="3">
                  <c:v>1973-74</c:v>
                </c:pt>
                <c:pt idx="4">
                  <c:v>1974-75</c:v>
                </c:pt>
                <c:pt idx="5">
                  <c:v>1975-76</c:v>
                </c:pt>
                <c:pt idx="6">
                  <c:v>1976-77</c:v>
                </c:pt>
                <c:pt idx="7">
                  <c:v>1977-78</c:v>
                </c:pt>
                <c:pt idx="8">
                  <c:v>1978-79</c:v>
                </c:pt>
                <c:pt idx="9">
                  <c:v>1979-80</c:v>
                </c:pt>
                <c:pt idx="10">
                  <c:v>1980-81</c:v>
                </c:pt>
                <c:pt idx="11">
                  <c:v>1981-82</c:v>
                </c:pt>
                <c:pt idx="12">
                  <c:v>1982-83</c:v>
                </c:pt>
                <c:pt idx="13">
                  <c:v>1983-84</c:v>
                </c:pt>
                <c:pt idx="14">
                  <c:v>1984-85</c:v>
                </c:pt>
                <c:pt idx="15">
                  <c:v>1985-86</c:v>
                </c:pt>
                <c:pt idx="16">
                  <c:v>1986-87</c:v>
                </c:pt>
                <c:pt idx="17">
                  <c:v>1987-88</c:v>
                </c:pt>
                <c:pt idx="18">
                  <c:v>1988-89</c:v>
                </c:pt>
                <c:pt idx="19">
                  <c:v>1989-90</c:v>
                </c:pt>
                <c:pt idx="20">
                  <c:v>1990-91</c:v>
                </c:pt>
                <c:pt idx="21">
                  <c:v>1991-92</c:v>
                </c:pt>
                <c:pt idx="22">
                  <c:v>1992-93</c:v>
                </c:pt>
                <c:pt idx="23">
                  <c:v>1993-94</c:v>
                </c:pt>
                <c:pt idx="24">
                  <c:v>1994-95</c:v>
                </c:pt>
                <c:pt idx="25">
                  <c:v>1995-96</c:v>
                </c:pt>
                <c:pt idx="26">
                  <c:v>1996-97</c:v>
                </c:pt>
                <c:pt idx="27">
                  <c:v>1997-98</c:v>
                </c:pt>
                <c:pt idx="28">
                  <c:v>1998-99</c:v>
                </c:pt>
                <c:pt idx="29">
                  <c:v>1999-00</c:v>
                </c:pt>
                <c:pt idx="30">
                  <c:v>2000-01</c:v>
                </c:pt>
                <c:pt idx="31">
                  <c:v>2001-02</c:v>
                </c:pt>
                <c:pt idx="32">
                  <c:v>2002-03</c:v>
                </c:pt>
                <c:pt idx="33">
                  <c:v>2003-04</c:v>
                </c:pt>
                <c:pt idx="34">
                  <c:v>2004-05</c:v>
                </c:pt>
                <c:pt idx="35">
                  <c:v>2005-06</c:v>
                </c:pt>
                <c:pt idx="36">
                  <c:v>2006-07</c:v>
                </c:pt>
                <c:pt idx="37">
                  <c:v>2007-08</c:v>
                </c:pt>
                <c:pt idx="38">
                  <c:v>2008-09</c:v>
                </c:pt>
                <c:pt idx="39">
                  <c:v>2009-10</c:v>
                </c:pt>
                <c:pt idx="40">
                  <c:v>2010-11</c:v>
                </c:pt>
                <c:pt idx="41">
                  <c:v>2011-12</c:v>
                </c:pt>
                <c:pt idx="42">
                  <c:v>2012-13</c:v>
                </c:pt>
              </c:strCache>
            </c:strRef>
          </c:cat>
          <c:val>
            <c:numRef>
              <c:f>Sheet1!$H$29:$H$71</c:f>
              <c:numCache>
                <c:formatCode>0.00</c:formatCode>
                <c:ptCount val="43"/>
                <c:pt idx="0">
                  <c:v>1.6847565841979286</c:v>
                </c:pt>
                <c:pt idx="1">
                  <c:v>1.7109375000000036</c:v>
                </c:pt>
                <c:pt idx="2">
                  <c:v>1.6042518397383536</c:v>
                </c:pt>
                <c:pt idx="3">
                  <c:v>1.7256463828675879</c:v>
                </c:pt>
                <c:pt idx="4">
                  <c:v>1.5669041963578778</c:v>
                </c:pt>
                <c:pt idx="5">
                  <c:v>1.8518237082066833</c:v>
                </c:pt>
                <c:pt idx="6">
                  <c:v>1.632822643469229</c:v>
                </c:pt>
                <c:pt idx="7">
                  <c:v>1.9613952333664317</c:v>
                </c:pt>
                <c:pt idx="8">
                  <c:v>1.9924654150197618</c:v>
                </c:pt>
                <c:pt idx="9">
                  <c:v>1.6107305936073057</c:v>
                </c:pt>
                <c:pt idx="10">
                  <c:v>2.0036114570361212</c:v>
                </c:pt>
                <c:pt idx="11">
                  <c:v>1.9620486366986007</c:v>
                </c:pt>
                <c:pt idx="12">
                  <c:v>1.8473601672765301</c:v>
                </c:pt>
                <c:pt idx="13">
                  <c:v>2.1859844810863329</c:v>
                </c:pt>
                <c:pt idx="14">
                  <c:v>2.1260932944606417</c:v>
                </c:pt>
                <c:pt idx="15">
                  <c:v>2.327297034516286</c:v>
                </c:pt>
                <c:pt idx="16">
                  <c:v>2.2064610153024051</c:v>
                </c:pt>
                <c:pt idx="17">
                  <c:v>2.1976294769389342</c:v>
                </c:pt>
                <c:pt idx="18">
                  <c:v>2.5337886412652781</c:v>
                </c:pt>
                <c:pt idx="19">
                  <c:v>2.6169077543277206</c:v>
                </c:pt>
                <c:pt idx="20">
                  <c:v>2.6103302881236852</c:v>
                </c:pt>
                <c:pt idx="21">
                  <c:v>2.6264947245017591</c:v>
                </c:pt>
                <c:pt idx="22">
                  <c:v>2.6158449018669208</c:v>
                </c:pt>
                <c:pt idx="23">
                  <c:v>2.8314527503526077</c:v>
                </c:pt>
                <c:pt idx="24">
                  <c:v>2.866503153468805</c:v>
                </c:pt>
                <c:pt idx="25">
                  <c:v>2.695378151260504</c:v>
                </c:pt>
                <c:pt idx="26">
                  <c:v>2.8228183283444577</c:v>
                </c:pt>
                <c:pt idx="27">
                  <c:v>2.8494821634062055</c:v>
                </c:pt>
                <c:pt idx="28">
                  <c:v>2.8821428571428576</c:v>
                </c:pt>
                <c:pt idx="29">
                  <c:v>2.9787422497785627</c:v>
                </c:pt>
                <c:pt idx="30">
                  <c:v>2.851040035786168</c:v>
                </c:pt>
                <c:pt idx="31">
                  <c:v>3.1182628062360798</c:v>
                </c:pt>
                <c:pt idx="32">
                  <c:v>2.6160757649344339</c:v>
                </c:pt>
                <c:pt idx="33">
                  <c:v>3.1179854425921611</c:v>
                </c:pt>
                <c:pt idx="34">
                  <c:v>3.0468861846814597</c:v>
                </c:pt>
                <c:pt idx="35">
                  <c:v>3.1535730645900202</c:v>
                </c:pt>
                <c:pt idx="36">
                  <c:v>3.1961880849121198</c:v>
                </c:pt>
                <c:pt idx="37">
                  <c:v>3.3030061489410212</c:v>
                </c:pt>
                <c:pt idx="38">
                  <c:v>3.2667984189723436</c:v>
                </c:pt>
                <c:pt idx="39">
                  <c:v>3.1878578244274811</c:v>
                </c:pt>
                <c:pt idx="40">
                  <c:v>3.3590760615958937</c:v>
                </c:pt>
                <c:pt idx="41">
                  <c:v>3.5889570552147236</c:v>
                </c:pt>
                <c:pt idx="42">
                  <c:v>3.6925253477953413</c:v>
                </c:pt>
              </c:numCache>
            </c:numRef>
          </c:val>
          <c:smooth val="0"/>
        </c:ser>
        <c:dLbls>
          <c:showLegendKey val="0"/>
          <c:showVal val="0"/>
          <c:showCatName val="0"/>
          <c:showSerName val="0"/>
          <c:showPercent val="0"/>
          <c:showBubbleSize val="0"/>
        </c:dLbls>
        <c:marker val="1"/>
        <c:smooth val="0"/>
        <c:axId val="34855552"/>
        <c:axId val="34853632"/>
      </c:lineChart>
      <c:catAx>
        <c:axId val="34849536"/>
        <c:scaling>
          <c:orientation val="minMax"/>
        </c:scaling>
        <c:delete val="0"/>
        <c:axPos val="b"/>
        <c:title>
          <c:tx>
            <c:rich>
              <a:bodyPr/>
              <a:lstStyle/>
              <a:p>
                <a:pPr>
                  <a:defRPr lang="en-IN"/>
                </a:pPr>
                <a:r>
                  <a:rPr lang="en-US"/>
                  <a:t>Year</a:t>
                </a:r>
              </a:p>
            </c:rich>
          </c:tx>
          <c:layout>
            <c:manualLayout>
              <c:xMode val="edge"/>
              <c:yMode val="edge"/>
              <c:x val="0.48883147419072631"/>
              <c:y val="0.92295653384235843"/>
            </c:manualLayout>
          </c:layout>
          <c:overlay val="0"/>
        </c:title>
        <c:majorTickMark val="out"/>
        <c:minorTickMark val="none"/>
        <c:tickLblPos val="nextTo"/>
        <c:txPr>
          <a:bodyPr rot="-5400000" vert="horz"/>
          <a:lstStyle/>
          <a:p>
            <a:pPr>
              <a:defRPr lang="en-IN"/>
            </a:pPr>
            <a:endParaRPr lang="en-US"/>
          </a:p>
        </c:txPr>
        <c:crossAx val="34851456"/>
        <c:crosses val="autoZero"/>
        <c:auto val="1"/>
        <c:lblAlgn val="ctr"/>
        <c:lblOffset val="100"/>
        <c:tickLblSkip val="3"/>
        <c:tickMarkSkip val="3"/>
        <c:noMultiLvlLbl val="0"/>
      </c:catAx>
      <c:valAx>
        <c:axId val="34851456"/>
        <c:scaling>
          <c:orientation val="minMax"/>
          <c:max val="160"/>
          <c:min val="20"/>
        </c:scaling>
        <c:delete val="0"/>
        <c:axPos val="l"/>
        <c:title>
          <c:tx>
            <c:rich>
              <a:bodyPr rot="-5400000" vert="horz"/>
              <a:lstStyle/>
              <a:p>
                <a:pPr>
                  <a:defRPr lang="en-IN"/>
                </a:pPr>
                <a:r>
                  <a:rPr lang="en-US"/>
                  <a:t>Area (million ha), Prod (million ton)</a:t>
                </a:r>
              </a:p>
            </c:rich>
          </c:tx>
          <c:layout>
            <c:manualLayout>
              <c:xMode val="edge"/>
              <c:yMode val="edge"/>
              <c:x val="2.194813538932645E-2"/>
              <c:y val="0.13670504255150018"/>
            </c:manualLayout>
          </c:layout>
          <c:overlay val="0"/>
        </c:title>
        <c:numFmt formatCode="0" sourceLinked="0"/>
        <c:majorTickMark val="out"/>
        <c:minorTickMark val="none"/>
        <c:tickLblPos val="nextTo"/>
        <c:txPr>
          <a:bodyPr/>
          <a:lstStyle/>
          <a:p>
            <a:pPr>
              <a:defRPr lang="en-IN"/>
            </a:pPr>
            <a:endParaRPr lang="en-US"/>
          </a:p>
        </c:txPr>
        <c:crossAx val="34849536"/>
        <c:crosses val="autoZero"/>
        <c:crossBetween val="between"/>
        <c:majorUnit val="20"/>
      </c:valAx>
      <c:valAx>
        <c:axId val="34853632"/>
        <c:scaling>
          <c:orientation val="minMax"/>
          <c:max val="4"/>
          <c:min val="1"/>
        </c:scaling>
        <c:delete val="0"/>
        <c:axPos val="r"/>
        <c:title>
          <c:tx>
            <c:rich>
              <a:bodyPr rot="-5400000" vert="horz"/>
              <a:lstStyle/>
              <a:p>
                <a:pPr>
                  <a:defRPr lang="en-IN"/>
                </a:pPr>
                <a:r>
                  <a:rPr lang="en-US"/>
                  <a:t>Yield (ton/ha)</a:t>
                </a:r>
              </a:p>
            </c:rich>
          </c:tx>
          <c:layout>
            <c:manualLayout>
              <c:xMode val="edge"/>
              <c:yMode val="edge"/>
              <c:x val="0.95300661636045714"/>
              <c:y val="0.29504473872584247"/>
            </c:manualLayout>
          </c:layout>
          <c:overlay val="0"/>
        </c:title>
        <c:numFmt formatCode="0.0" sourceLinked="0"/>
        <c:majorTickMark val="out"/>
        <c:minorTickMark val="none"/>
        <c:tickLblPos val="nextTo"/>
        <c:txPr>
          <a:bodyPr/>
          <a:lstStyle/>
          <a:p>
            <a:pPr>
              <a:defRPr lang="en-IN"/>
            </a:pPr>
            <a:endParaRPr lang="en-US"/>
          </a:p>
        </c:txPr>
        <c:crossAx val="34855552"/>
        <c:crosses val="max"/>
        <c:crossBetween val="between"/>
        <c:majorUnit val="0.5"/>
      </c:valAx>
      <c:catAx>
        <c:axId val="34855552"/>
        <c:scaling>
          <c:orientation val="minMax"/>
        </c:scaling>
        <c:delete val="1"/>
        <c:axPos val="b"/>
        <c:majorTickMark val="out"/>
        <c:minorTickMark val="none"/>
        <c:tickLblPos val="none"/>
        <c:crossAx val="34853632"/>
        <c:crosses val="autoZero"/>
        <c:auto val="1"/>
        <c:lblAlgn val="ctr"/>
        <c:lblOffset val="100"/>
        <c:noMultiLvlLbl val="0"/>
      </c:catAx>
      <c:spPr>
        <a:ln>
          <a:solidFill>
            <a:schemeClr val="bg1">
              <a:lumMod val="50000"/>
            </a:schemeClr>
          </a:solidFill>
        </a:ln>
      </c:spPr>
    </c:plotArea>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'Distribution of rice seeds'!$I$4</c:f>
              <c:strCache>
                <c:ptCount val="1"/>
                <c:pt idx="0">
                  <c:v>MTU-1001</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seeds'!$J$4:$N$4</c:f>
              <c:numCache>
                <c:formatCode>0</c:formatCode>
                <c:ptCount val="5"/>
                <c:pt idx="0">
                  <c:v>32211.615000000002</c:v>
                </c:pt>
                <c:pt idx="1">
                  <c:v>21310.36</c:v>
                </c:pt>
                <c:pt idx="2">
                  <c:v>82350</c:v>
                </c:pt>
                <c:pt idx="3">
                  <c:v>89797.78</c:v>
                </c:pt>
                <c:pt idx="4">
                  <c:v>139449.79999999999</c:v>
                </c:pt>
              </c:numCache>
            </c:numRef>
          </c:val>
        </c:ser>
        <c:ser>
          <c:idx val="1"/>
          <c:order val="1"/>
          <c:tx>
            <c:strRef>
              <c:f>'Distribution of rice seeds'!$I$5</c:f>
              <c:strCache>
                <c:ptCount val="1"/>
                <c:pt idx="0">
                  <c:v>Swarna</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seeds'!$J$5:$N$5</c:f>
              <c:numCache>
                <c:formatCode>0</c:formatCode>
                <c:ptCount val="5"/>
                <c:pt idx="0">
                  <c:v>79639.72</c:v>
                </c:pt>
                <c:pt idx="1">
                  <c:v>42168</c:v>
                </c:pt>
                <c:pt idx="2">
                  <c:v>157702</c:v>
                </c:pt>
                <c:pt idx="3">
                  <c:v>153407.26</c:v>
                </c:pt>
                <c:pt idx="4">
                  <c:v>113637.5</c:v>
                </c:pt>
              </c:numCache>
            </c:numRef>
          </c:val>
        </c:ser>
        <c:ser>
          <c:idx val="2"/>
          <c:order val="2"/>
          <c:tx>
            <c:strRef>
              <c:f>'Distribution of rice seeds'!$I$6</c:f>
              <c:strCache>
                <c:ptCount val="1"/>
                <c:pt idx="0">
                  <c:v>Pooja</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seeds'!$J$6:$N$6</c:f>
              <c:numCache>
                <c:formatCode>0</c:formatCode>
                <c:ptCount val="5"/>
                <c:pt idx="0">
                  <c:v>0</c:v>
                </c:pt>
                <c:pt idx="1">
                  <c:v>14753.93</c:v>
                </c:pt>
                <c:pt idx="2">
                  <c:v>67000</c:v>
                </c:pt>
                <c:pt idx="3">
                  <c:v>76766.039999999994</c:v>
                </c:pt>
                <c:pt idx="4">
                  <c:v>90064.1</c:v>
                </c:pt>
              </c:numCache>
            </c:numRef>
          </c:val>
        </c:ser>
        <c:ser>
          <c:idx val="3"/>
          <c:order val="3"/>
          <c:tx>
            <c:strRef>
              <c:f>'Distribution of rice seeds'!$I$7</c:f>
              <c:strCache>
                <c:ptCount val="1"/>
                <c:pt idx="0">
                  <c:v>MTU-1010</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seeds'!$J$7:$N$7</c:f>
              <c:numCache>
                <c:formatCode>0</c:formatCode>
                <c:ptCount val="5"/>
                <c:pt idx="0">
                  <c:v>112.2</c:v>
                </c:pt>
                <c:pt idx="1">
                  <c:v>0</c:v>
                </c:pt>
                <c:pt idx="2">
                  <c:v>27598</c:v>
                </c:pt>
                <c:pt idx="3">
                  <c:v>37025.99</c:v>
                </c:pt>
                <c:pt idx="4">
                  <c:v>40471.9</c:v>
                </c:pt>
              </c:numCache>
            </c:numRef>
          </c:val>
        </c:ser>
        <c:ser>
          <c:idx val="4"/>
          <c:order val="4"/>
          <c:tx>
            <c:strRef>
              <c:f>'Distribution of rice seeds'!$I$8</c:f>
              <c:strCache>
                <c:ptCount val="1"/>
                <c:pt idx="0">
                  <c:v>Lalat</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seeds'!$J$8:$N$8</c:f>
              <c:numCache>
                <c:formatCode>0</c:formatCode>
                <c:ptCount val="5"/>
                <c:pt idx="0">
                  <c:v>32925.199999999997</c:v>
                </c:pt>
                <c:pt idx="1">
                  <c:v>11391.39</c:v>
                </c:pt>
                <c:pt idx="2">
                  <c:v>31022</c:v>
                </c:pt>
                <c:pt idx="3">
                  <c:v>20705.599999999897</c:v>
                </c:pt>
                <c:pt idx="4">
                  <c:v>22120.3</c:v>
                </c:pt>
              </c:numCache>
            </c:numRef>
          </c:val>
        </c:ser>
        <c:ser>
          <c:idx val="5"/>
          <c:order val="5"/>
          <c:tx>
            <c:strRef>
              <c:f>'Distribution of rice seeds'!$I$9</c:f>
              <c:strCache>
                <c:ptCount val="1"/>
                <c:pt idx="0">
                  <c:v>Khandagiri</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seeds'!$J$9:$N$9</c:f>
              <c:numCache>
                <c:formatCode>0</c:formatCode>
                <c:ptCount val="5"/>
                <c:pt idx="0">
                  <c:v>11782.16</c:v>
                </c:pt>
                <c:pt idx="1">
                  <c:v>3928.9300000000012</c:v>
                </c:pt>
                <c:pt idx="2">
                  <c:v>17169.5</c:v>
                </c:pt>
                <c:pt idx="3">
                  <c:v>10765</c:v>
                </c:pt>
                <c:pt idx="4">
                  <c:v>13998.3</c:v>
                </c:pt>
              </c:numCache>
            </c:numRef>
          </c:val>
        </c:ser>
        <c:ser>
          <c:idx val="6"/>
          <c:order val="6"/>
          <c:tx>
            <c:strRef>
              <c:f>'Distribution of rice seeds'!$I$10</c:f>
              <c:strCache>
                <c:ptCount val="1"/>
                <c:pt idx="0">
                  <c:v>CR-1018</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seeds'!$J$10:$N$10</c:f>
              <c:numCache>
                <c:formatCode>0</c:formatCode>
                <c:ptCount val="5"/>
                <c:pt idx="0">
                  <c:v>11169.16</c:v>
                </c:pt>
                <c:pt idx="1">
                  <c:v>5842</c:v>
                </c:pt>
                <c:pt idx="2">
                  <c:v>9522.2999999999811</c:v>
                </c:pt>
                <c:pt idx="3">
                  <c:v>8394.2999999999811</c:v>
                </c:pt>
                <c:pt idx="4">
                  <c:v>5791.4</c:v>
                </c:pt>
              </c:numCache>
            </c:numRef>
          </c:val>
        </c:ser>
        <c:ser>
          <c:idx val="7"/>
          <c:order val="7"/>
          <c:tx>
            <c:strRef>
              <c:f>'Distribution of rice seeds'!$I$11</c:f>
              <c:strCache>
                <c:ptCount val="1"/>
                <c:pt idx="0">
                  <c:v>Surendra</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seeds'!$J$11:$N$11</c:f>
              <c:numCache>
                <c:formatCode>0</c:formatCode>
                <c:ptCount val="5"/>
                <c:pt idx="0">
                  <c:v>3629.2819999999997</c:v>
                </c:pt>
                <c:pt idx="1">
                  <c:v>8793</c:v>
                </c:pt>
                <c:pt idx="2">
                  <c:v>7610.3</c:v>
                </c:pt>
                <c:pt idx="3">
                  <c:v>6446.76</c:v>
                </c:pt>
                <c:pt idx="4">
                  <c:v>5141.8</c:v>
                </c:pt>
              </c:numCache>
            </c:numRef>
          </c:val>
        </c:ser>
        <c:ser>
          <c:idx val="8"/>
          <c:order val="8"/>
          <c:tx>
            <c:strRef>
              <c:f>'Distribution of rice seeds'!$I$12</c:f>
              <c:strCache>
                <c:ptCount val="1"/>
                <c:pt idx="0">
                  <c:v>CR-1009</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seeds'!$J$12:$N$12</c:f>
              <c:numCache>
                <c:formatCode>0</c:formatCode>
                <c:ptCount val="5"/>
                <c:pt idx="0">
                  <c:v>38014.769999999997</c:v>
                </c:pt>
                <c:pt idx="1">
                  <c:v>3839.42</c:v>
                </c:pt>
                <c:pt idx="2">
                  <c:v>4272.7</c:v>
                </c:pt>
                <c:pt idx="3">
                  <c:v>3483.9</c:v>
                </c:pt>
                <c:pt idx="4">
                  <c:v>1530.4</c:v>
                </c:pt>
              </c:numCache>
            </c:numRef>
          </c:val>
        </c:ser>
        <c:ser>
          <c:idx val="9"/>
          <c:order val="9"/>
          <c:tx>
            <c:strRef>
              <c:f>'Distribution of rice seeds'!$I$13</c:f>
              <c:strCache>
                <c:ptCount val="1"/>
                <c:pt idx="0">
                  <c:v>BPT-5204</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seeds'!$J$13:$N$13</c:f>
              <c:numCache>
                <c:formatCode>0</c:formatCode>
                <c:ptCount val="5"/>
                <c:pt idx="0">
                  <c:v>10975.869999999872</c:v>
                </c:pt>
                <c:pt idx="1">
                  <c:v>4982.01</c:v>
                </c:pt>
                <c:pt idx="2">
                  <c:v>2735.9</c:v>
                </c:pt>
                <c:pt idx="3">
                  <c:v>32024.75</c:v>
                </c:pt>
                <c:pt idx="4">
                  <c:v>3449</c:v>
                </c:pt>
              </c:numCache>
            </c:numRef>
          </c:val>
        </c:ser>
        <c:ser>
          <c:idx val="10"/>
          <c:order val="10"/>
          <c:tx>
            <c:strRef>
              <c:f>'Distribution of rice seeds'!$I$15</c:f>
              <c:strCache>
                <c:ptCount val="1"/>
                <c:pt idx="0">
                  <c:v>Others</c:v>
                </c:pt>
              </c:strCache>
            </c:strRef>
          </c:tx>
          <c:invertIfNegative val="0"/>
          <c:cat>
            <c:numRef>
              <c:f>'Distribution of rice seeds'!$J$3:$N$3</c:f>
              <c:numCache>
                <c:formatCode>General</c:formatCode>
                <c:ptCount val="5"/>
                <c:pt idx="0">
                  <c:v>2001</c:v>
                </c:pt>
                <c:pt idx="1">
                  <c:v>2005</c:v>
                </c:pt>
                <c:pt idx="2">
                  <c:v>2010</c:v>
                </c:pt>
                <c:pt idx="3">
                  <c:v>2011</c:v>
                </c:pt>
                <c:pt idx="4">
                  <c:v>2013</c:v>
                </c:pt>
              </c:numCache>
            </c:numRef>
          </c:cat>
          <c:val>
            <c:numRef>
              <c:f>'Distribution of rice seeds'!$J$15:$N$15</c:f>
              <c:numCache>
                <c:formatCode>0</c:formatCode>
                <c:ptCount val="5"/>
                <c:pt idx="0">
                  <c:v>20980.66300000003</c:v>
                </c:pt>
                <c:pt idx="1">
                  <c:v>19086.250000000015</c:v>
                </c:pt>
                <c:pt idx="2">
                  <c:v>64695.4</c:v>
                </c:pt>
                <c:pt idx="3">
                  <c:v>48403.450000000012</c:v>
                </c:pt>
                <c:pt idx="4">
                  <c:v>55928</c:v>
                </c:pt>
              </c:numCache>
            </c:numRef>
          </c:val>
        </c:ser>
        <c:dLbls>
          <c:showLegendKey val="0"/>
          <c:showVal val="0"/>
          <c:showCatName val="0"/>
          <c:showSerName val="0"/>
          <c:showPercent val="0"/>
          <c:showBubbleSize val="0"/>
        </c:dLbls>
        <c:gapWidth val="75"/>
        <c:overlap val="100"/>
        <c:axId val="39840384"/>
        <c:axId val="40898944"/>
      </c:barChart>
      <c:catAx>
        <c:axId val="39840384"/>
        <c:scaling>
          <c:orientation val="minMax"/>
        </c:scaling>
        <c:delete val="0"/>
        <c:axPos val="b"/>
        <c:numFmt formatCode="General" sourceLinked="1"/>
        <c:majorTickMark val="out"/>
        <c:minorTickMark val="none"/>
        <c:tickLblPos val="nextTo"/>
        <c:txPr>
          <a:bodyPr/>
          <a:lstStyle/>
          <a:p>
            <a:pPr>
              <a:defRPr lang="en-US" sz="1100" b="1"/>
            </a:pPr>
            <a:endParaRPr lang="en-US"/>
          </a:p>
        </c:txPr>
        <c:crossAx val="40898944"/>
        <c:crosses val="autoZero"/>
        <c:auto val="1"/>
        <c:lblAlgn val="ctr"/>
        <c:lblOffset val="100"/>
        <c:noMultiLvlLbl val="0"/>
      </c:catAx>
      <c:valAx>
        <c:axId val="40898944"/>
        <c:scaling>
          <c:orientation val="minMax"/>
        </c:scaling>
        <c:delete val="0"/>
        <c:axPos val="l"/>
        <c:majorGridlines/>
        <c:title>
          <c:tx>
            <c:rich>
              <a:bodyPr rot="-5400000" vert="horz"/>
              <a:lstStyle/>
              <a:p>
                <a:pPr>
                  <a:defRPr lang="en-US" sz="1100"/>
                </a:pPr>
                <a:r>
                  <a:rPr lang="en-US" sz="1100"/>
                  <a:t>Seed</a:t>
                </a:r>
                <a:r>
                  <a:rPr lang="en-US" sz="1100" baseline="0"/>
                  <a:t> supply (000 tons)</a:t>
                </a:r>
                <a:endParaRPr lang="en-US" sz="1100"/>
              </a:p>
            </c:rich>
          </c:tx>
          <c:overlay val="0"/>
        </c:title>
        <c:numFmt formatCode="0" sourceLinked="1"/>
        <c:majorTickMark val="out"/>
        <c:minorTickMark val="none"/>
        <c:tickLblPos val="nextTo"/>
        <c:txPr>
          <a:bodyPr/>
          <a:lstStyle/>
          <a:p>
            <a:pPr>
              <a:defRPr lang="en-US"/>
            </a:pPr>
            <a:endParaRPr lang="en-US"/>
          </a:p>
        </c:txPr>
        <c:crossAx val="39840384"/>
        <c:crosses val="autoZero"/>
        <c:crossBetween val="between"/>
        <c:dispUnits>
          <c:builtInUnit val="tenThousands"/>
        </c:dispUnits>
      </c:valAx>
      <c:spPr>
        <a:noFill/>
        <a:ln>
          <a:solidFill>
            <a:schemeClr val="bg1">
              <a:lumMod val="50000"/>
            </a:schemeClr>
          </a:solidFill>
        </a:ln>
      </c:spPr>
    </c:plotArea>
    <c:legend>
      <c:legendPos val="r"/>
      <c:layout>
        <c:manualLayout>
          <c:xMode val="edge"/>
          <c:yMode val="edge"/>
          <c:x val="0.81026531058618256"/>
          <c:y val="5.363626421697288E-2"/>
          <c:w val="0.16751246719160293"/>
          <c:h val="0.91124599008458074"/>
        </c:manualLayout>
      </c:layout>
      <c:overlay val="0"/>
      <c:txPr>
        <a:bodyPr/>
        <a:lstStyle/>
        <a:p>
          <a:pPr>
            <a:defRPr lang="en-US" sz="10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'SD ratio'!$H$3</c:f>
              <c:strCache>
                <c:ptCount val="1"/>
                <c:pt idx="0">
                  <c:v>2009-10</c:v>
                </c:pt>
              </c:strCache>
            </c:strRef>
          </c:tx>
          <c:spPr>
            <a:solidFill>
              <a:schemeClr val="bg1">
                <a:lumMod val="75000"/>
              </a:schemeClr>
            </a:solidFill>
            <a:ln>
              <a:solidFill>
                <a:schemeClr val="tx1"/>
              </a:solidFill>
            </a:ln>
          </c:spPr>
          <c:invertIfNegative val="0"/>
          <c:cat>
            <c:strRef>
              <c:f>'SD ratio'!$A$4:$A$17</c:f>
              <c:strCache>
                <c:ptCount val="14"/>
                <c:pt idx="0">
                  <c:v>Andhra Pradesh </c:v>
                </c:pt>
                <c:pt idx="1">
                  <c:v>Assam</c:v>
                </c:pt>
                <c:pt idx="2">
                  <c:v>Bihar</c:v>
                </c:pt>
                <c:pt idx="3">
                  <c:v>Chhattisgarh</c:v>
                </c:pt>
                <c:pt idx="4">
                  <c:v>Haryana</c:v>
                </c:pt>
                <c:pt idx="5">
                  <c:v>Jharkhand</c:v>
                </c:pt>
                <c:pt idx="6">
                  <c:v>Karnataka</c:v>
                </c:pt>
                <c:pt idx="7">
                  <c:v>Madhya Pradesh</c:v>
                </c:pt>
                <c:pt idx="8">
                  <c:v>Odisha</c:v>
                </c:pt>
                <c:pt idx="9">
                  <c:v>Punjab</c:v>
                </c:pt>
                <c:pt idx="10">
                  <c:v>Tamil Nadu</c:v>
                </c:pt>
                <c:pt idx="11">
                  <c:v>Uttar Pradesh</c:v>
                </c:pt>
                <c:pt idx="12">
                  <c:v>West Bengal</c:v>
                </c:pt>
                <c:pt idx="13">
                  <c:v>India</c:v>
                </c:pt>
              </c:strCache>
            </c:strRef>
          </c:cat>
          <c:val>
            <c:numRef>
              <c:f>'SD ratio'!$H$4:$H$17</c:f>
              <c:numCache>
                <c:formatCode>0.00</c:formatCode>
                <c:ptCount val="14"/>
                <c:pt idx="0">
                  <c:v>1.1204481792717136</c:v>
                </c:pt>
                <c:pt idx="1">
                  <c:v>1</c:v>
                </c:pt>
                <c:pt idx="2">
                  <c:v>1.0701606086221458</c:v>
                </c:pt>
                <c:pt idx="3">
                  <c:v>1</c:v>
                </c:pt>
                <c:pt idx="4">
                  <c:v>1.576787807737398</c:v>
                </c:pt>
                <c:pt idx="5">
                  <c:v>0.83935742971887561</c:v>
                </c:pt>
                <c:pt idx="6">
                  <c:v>1.1505791505791498</c:v>
                </c:pt>
                <c:pt idx="7">
                  <c:v>1.4492342597844534</c:v>
                </c:pt>
                <c:pt idx="8">
                  <c:v>1.0246913580246866</c:v>
                </c:pt>
                <c:pt idx="9">
                  <c:v>1.0707282913165266</c:v>
                </c:pt>
                <c:pt idx="10">
                  <c:v>1.304035874439462</c:v>
                </c:pt>
                <c:pt idx="11">
                  <c:v>1.056440281030445</c:v>
                </c:pt>
                <c:pt idx="12">
                  <c:v>1.006670709520922</c:v>
                </c:pt>
                <c:pt idx="13">
                  <c:v>1.1228323699421967</c:v>
                </c:pt>
              </c:numCache>
            </c:numRef>
          </c:val>
        </c:ser>
        <c:ser>
          <c:idx val="1"/>
          <c:order val="1"/>
          <c:tx>
            <c:strRef>
              <c:f>'SD ratio'!$I$3</c:f>
              <c:strCache>
                <c:ptCount val="1"/>
                <c:pt idx="0">
                  <c:v>2013-14 </c:v>
                </c:pt>
              </c:strCache>
            </c:strRef>
          </c:tx>
          <c:spPr>
            <a:solidFill>
              <a:srgbClr val="4F81BD"/>
            </a:solidFill>
            <a:ln>
              <a:solidFill>
                <a:prstClr val="black"/>
              </a:solidFill>
            </a:ln>
          </c:spPr>
          <c:invertIfNegative val="0"/>
          <c:cat>
            <c:strRef>
              <c:f>'SD ratio'!$A$4:$A$17</c:f>
              <c:strCache>
                <c:ptCount val="14"/>
                <c:pt idx="0">
                  <c:v>Andhra Pradesh </c:v>
                </c:pt>
                <c:pt idx="1">
                  <c:v>Assam</c:v>
                </c:pt>
                <c:pt idx="2">
                  <c:v>Bihar</c:v>
                </c:pt>
                <c:pt idx="3">
                  <c:v>Chhattisgarh</c:v>
                </c:pt>
                <c:pt idx="4">
                  <c:v>Haryana</c:v>
                </c:pt>
                <c:pt idx="5">
                  <c:v>Jharkhand</c:v>
                </c:pt>
                <c:pt idx="6">
                  <c:v>Karnataka</c:v>
                </c:pt>
                <c:pt idx="7">
                  <c:v>Madhya Pradesh</c:v>
                </c:pt>
                <c:pt idx="8">
                  <c:v>Odisha</c:v>
                </c:pt>
                <c:pt idx="9">
                  <c:v>Punjab</c:v>
                </c:pt>
                <c:pt idx="10">
                  <c:v>Tamil Nadu</c:v>
                </c:pt>
                <c:pt idx="11">
                  <c:v>Uttar Pradesh</c:v>
                </c:pt>
                <c:pt idx="12">
                  <c:v>West Bengal</c:v>
                </c:pt>
                <c:pt idx="13">
                  <c:v>India</c:v>
                </c:pt>
              </c:strCache>
            </c:strRef>
          </c:cat>
          <c:val>
            <c:numRef>
              <c:f>'SD ratio'!$I$4:$I$17</c:f>
              <c:numCache>
                <c:formatCode>0.00</c:formatCode>
                <c:ptCount val="14"/>
                <c:pt idx="0">
                  <c:v>1.1867876741241041</c:v>
                </c:pt>
                <c:pt idx="1">
                  <c:v>1</c:v>
                </c:pt>
                <c:pt idx="2">
                  <c:v>1.1241743725231175</c:v>
                </c:pt>
                <c:pt idx="3">
                  <c:v>1.3491686460807599</c:v>
                </c:pt>
                <c:pt idx="4">
                  <c:v>1.1069482288828341</c:v>
                </c:pt>
                <c:pt idx="5">
                  <c:v>1.0752351097178685</c:v>
                </c:pt>
                <c:pt idx="6">
                  <c:v>1.0064391500321932</c:v>
                </c:pt>
                <c:pt idx="7">
                  <c:v>0.99154025670945167</c:v>
                </c:pt>
                <c:pt idx="8">
                  <c:v>0.95956284153005456</c:v>
                </c:pt>
                <c:pt idx="9">
                  <c:v>1.1494169096209921</c:v>
                </c:pt>
                <c:pt idx="10">
                  <c:v>1.1043203371970496</c:v>
                </c:pt>
                <c:pt idx="11">
                  <c:v>0.85523385300668164</c:v>
                </c:pt>
                <c:pt idx="12">
                  <c:v>0.97067858140184293</c:v>
                </c:pt>
                <c:pt idx="13">
                  <c:v>1.0359422537731888</c:v>
                </c:pt>
              </c:numCache>
            </c:numRef>
          </c:val>
        </c:ser>
        <c:dLbls>
          <c:showLegendKey val="0"/>
          <c:showVal val="0"/>
          <c:showCatName val="0"/>
          <c:showSerName val="0"/>
          <c:showPercent val="0"/>
          <c:showBubbleSize val="0"/>
        </c:dLbls>
        <c:gapWidth val="150"/>
        <c:axId val="35128832"/>
        <c:axId val="35130368"/>
      </c:barChart>
      <c:catAx>
        <c:axId val="35128832"/>
        <c:scaling>
          <c:orientation val="minMax"/>
        </c:scaling>
        <c:delete val="0"/>
        <c:axPos val="b"/>
        <c:majorTickMark val="out"/>
        <c:minorTickMark val="none"/>
        <c:tickLblPos val="nextTo"/>
        <c:txPr>
          <a:bodyPr/>
          <a:lstStyle/>
          <a:p>
            <a:pPr>
              <a:defRPr lang="en-IN"/>
            </a:pPr>
            <a:endParaRPr lang="en-US"/>
          </a:p>
        </c:txPr>
        <c:crossAx val="35130368"/>
        <c:crosses val="autoZero"/>
        <c:auto val="1"/>
        <c:lblAlgn val="ctr"/>
        <c:lblOffset val="100"/>
        <c:noMultiLvlLbl val="0"/>
      </c:catAx>
      <c:valAx>
        <c:axId val="35130368"/>
        <c:scaling>
          <c:orientation val="minMax"/>
          <c:max val="1.6"/>
          <c:min val="0.60000000000000064"/>
        </c:scaling>
        <c:delete val="0"/>
        <c:axPos val="l"/>
        <c:title>
          <c:tx>
            <c:rich>
              <a:bodyPr rot="-5400000" vert="horz"/>
              <a:lstStyle/>
              <a:p>
                <a:pPr>
                  <a:defRPr lang="en-IN"/>
                </a:pPr>
                <a:r>
                  <a:rPr lang="en-US"/>
                  <a:t>Supply/Demand Ratio</a:t>
                </a:r>
              </a:p>
            </c:rich>
          </c:tx>
          <c:layout>
            <c:manualLayout>
              <c:xMode val="edge"/>
              <c:yMode val="edge"/>
              <c:x val="1.0069444444444442E-2"/>
              <c:y val="0.12857303969816272"/>
            </c:manualLayout>
          </c:layout>
          <c:overlay val="0"/>
        </c:title>
        <c:numFmt formatCode="0.0" sourceLinked="0"/>
        <c:majorTickMark val="out"/>
        <c:minorTickMark val="none"/>
        <c:tickLblPos val="nextTo"/>
        <c:txPr>
          <a:bodyPr/>
          <a:lstStyle/>
          <a:p>
            <a:pPr>
              <a:defRPr lang="en-IN"/>
            </a:pPr>
            <a:endParaRPr lang="en-US"/>
          </a:p>
        </c:txPr>
        <c:crossAx val="35128832"/>
        <c:crosses val="autoZero"/>
        <c:crossBetween val="between"/>
      </c:valAx>
      <c:spPr>
        <a:ln>
          <a:solidFill>
            <a:schemeClr val="bg1">
              <a:lumMod val="50000"/>
            </a:schemeClr>
          </a:solidFill>
        </a:ln>
      </c:spPr>
    </c:plotArea>
    <c:legend>
      <c:legendPos val="r"/>
      <c:layout>
        <c:manualLayout>
          <c:xMode val="edge"/>
          <c:yMode val="edge"/>
          <c:x val="0.67576531058618006"/>
          <c:y val="7.369021580635754E-2"/>
          <c:w val="0.27979024496937877"/>
          <c:h val="8.4101049868766528E-2"/>
        </c:manualLayout>
      </c:layout>
      <c:overlay val="1"/>
      <c:spPr>
        <a:ln>
          <a:solidFill>
            <a:sysClr val="window" lastClr="FFFFFF">
              <a:lumMod val="50000"/>
            </a:sysClr>
          </a:solidFill>
        </a:ln>
      </c:spPr>
      <c:txPr>
        <a:bodyPr/>
        <a:lstStyle/>
        <a:p>
          <a:pPr>
            <a:defRPr lang="en-IN"/>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'SRR graph'!$G$2</c:f>
              <c:strCache>
                <c:ptCount val="1"/>
                <c:pt idx="0">
                  <c:v>2005</c:v>
                </c:pt>
              </c:strCache>
            </c:strRef>
          </c:tx>
          <c:spPr>
            <a:solidFill>
              <a:schemeClr val="bg1">
                <a:lumMod val="75000"/>
              </a:schemeClr>
            </a:solidFill>
            <a:ln>
              <a:solidFill>
                <a:schemeClr val="tx1"/>
              </a:solidFill>
            </a:ln>
          </c:spPr>
          <c:invertIfNegative val="0"/>
          <c:cat>
            <c:strRef>
              <c:f>'SRR graph'!$F$3:$F$16</c:f>
              <c:strCache>
                <c:ptCount val="14"/>
                <c:pt idx="0">
                  <c:v>Andhra Pradesh </c:v>
                </c:pt>
                <c:pt idx="1">
                  <c:v>Assam </c:v>
                </c:pt>
                <c:pt idx="2">
                  <c:v>Bihar </c:v>
                </c:pt>
                <c:pt idx="3">
                  <c:v>Chattisgarh </c:v>
                </c:pt>
                <c:pt idx="4">
                  <c:v>Haryana </c:v>
                </c:pt>
                <c:pt idx="5">
                  <c:v>Jharkhand </c:v>
                </c:pt>
                <c:pt idx="6">
                  <c:v>Karnataka </c:v>
                </c:pt>
                <c:pt idx="7">
                  <c:v>Madhya Pradesh </c:v>
                </c:pt>
                <c:pt idx="8">
                  <c:v>Odisha </c:v>
                </c:pt>
                <c:pt idx="9">
                  <c:v>Punjab </c:v>
                </c:pt>
                <c:pt idx="10">
                  <c:v>Tamil Nadu </c:v>
                </c:pt>
                <c:pt idx="11">
                  <c:v>Uttar Pradesh </c:v>
                </c:pt>
                <c:pt idx="12">
                  <c:v>West Bengal </c:v>
                </c:pt>
                <c:pt idx="13">
                  <c:v>India </c:v>
                </c:pt>
              </c:strCache>
            </c:strRef>
          </c:cat>
          <c:val>
            <c:numRef>
              <c:f>'SRR graph'!$G$3:$G$16</c:f>
              <c:numCache>
                <c:formatCode>General</c:formatCode>
                <c:ptCount val="14"/>
                <c:pt idx="0">
                  <c:v>61</c:v>
                </c:pt>
                <c:pt idx="1">
                  <c:v>6.8199999999999985</c:v>
                </c:pt>
                <c:pt idx="2">
                  <c:v>12</c:v>
                </c:pt>
                <c:pt idx="3">
                  <c:v>7.1499999999999995</c:v>
                </c:pt>
                <c:pt idx="4">
                  <c:v>17</c:v>
                </c:pt>
                <c:pt idx="6">
                  <c:v>29</c:v>
                </c:pt>
                <c:pt idx="7">
                  <c:v>6.41</c:v>
                </c:pt>
                <c:pt idx="8">
                  <c:v>6.83</c:v>
                </c:pt>
                <c:pt idx="9">
                  <c:v>19</c:v>
                </c:pt>
                <c:pt idx="10">
                  <c:v>55</c:v>
                </c:pt>
                <c:pt idx="11">
                  <c:v>20.29</c:v>
                </c:pt>
                <c:pt idx="12">
                  <c:v>25.5</c:v>
                </c:pt>
                <c:pt idx="13">
                  <c:v>21.330000000000005</c:v>
                </c:pt>
              </c:numCache>
            </c:numRef>
          </c:val>
        </c:ser>
        <c:ser>
          <c:idx val="1"/>
          <c:order val="1"/>
          <c:tx>
            <c:strRef>
              <c:f>'SRR graph'!$H$2</c:f>
              <c:strCache>
                <c:ptCount val="1"/>
                <c:pt idx="0">
                  <c:v>2011</c:v>
                </c:pt>
              </c:strCache>
            </c:strRef>
          </c:tx>
          <c:spPr>
            <a:solidFill>
              <a:srgbClr val="4F81BD"/>
            </a:solidFill>
            <a:ln>
              <a:solidFill>
                <a:prstClr val="black"/>
              </a:solidFill>
            </a:ln>
          </c:spPr>
          <c:invertIfNegative val="0"/>
          <c:cat>
            <c:strRef>
              <c:f>'SRR graph'!$F$3:$F$16</c:f>
              <c:strCache>
                <c:ptCount val="14"/>
                <c:pt idx="0">
                  <c:v>Andhra Pradesh </c:v>
                </c:pt>
                <c:pt idx="1">
                  <c:v>Assam </c:v>
                </c:pt>
                <c:pt idx="2">
                  <c:v>Bihar </c:v>
                </c:pt>
                <c:pt idx="3">
                  <c:v>Chattisgarh </c:v>
                </c:pt>
                <c:pt idx="4">
                  <c:v>Haryana </c:v>
                </c:pt>
                <c:pt idx="5">
                  <c:v>Jharkhand </c:v>
                </c:pt>
                <c:pt idx="6">
                  <c:v>Karnataka </c:v>
                </c:pt>
                <c:pt idx="7">
                  <c:v>Madhya Pradesh </c:v>
                </c:pt>
                <c:pt idx="8">
                  <c:v>Odisha </c:v>
                </c:pt>
                <c:pt idx="9">
                  <c:v>Punjab </c:v>
                </c:pt>
                <c:pt idx="10">
                  <c:v>Tamil Nadu </c:v>
                </c:pt>
                <c:pt idx="11">
                  <c:v>Uttar Pradesh </c:v>
                </c:pt>
                <c:pt idx="12">
                  <c:v>West Bengal </c:v>
                </c:pt>
                <c:pt idx="13">
                  <c:v>India </c:v>
                </c:pt>
              </c:strCache>
            </c:strRef>
          </c:cat>
          <c:val>
            <c:numRef>
              <c:f>'SRR graph'!$H$3:$H$16</c:f>
              <c:numCache>
                <c:formatCode>General</c:formatCode>
                <c:ptCount val="14"/>
                <c:pt idx="0">
                  <c:v>87.210000000000022</c:v>
                </c:pt>
                <c:pt idx="1">
                  <c:v>46.82</c:v>
                </c:pt>
                <c:pt idx="2">
                  <c:v>38.020000000000003</c:v>
                </c:pt>
                <c:pt idx="3">
                  <c:v>34.33</c:v>
                </c:pt>
                <c:pt idx="4">
                  <c:v>30.479999999999986</c:v>
                </c:pt>
                <c:pt idx="5">
                  <c:v>17.12</c:v>
                </c:pt>
                <c:pt idx="6">
                  <c:v>41.04</c:v>
                </c:pt>
                <c:pt idx="7">
                  <c:v>16.850000000000001</c:v>
                </c:pt>
                <c:pt idx="8">
                  <c:v>21.650000000000031</c:v>
                </c:pt>
                <c:pt idx="9">
                  <c:v>52.78</c:v>
                </c:pt>
                <c:pt idx="10">
                  <c:v>67.98</c:v>
                </c:pt>
                <c:pt idx="11">
                  <c:v>31.610000000000031</c:v>
                </c:pt>
                <c:pt idx="12">
                  <c:v>33.67</c:v>
                </c:pt>
                <c:pt idx="13">
                  <c:v>40.42</c:v>
                </c:pt>
              </c:numCache>
            </c:numRef>
          </c:val>
        </c:ser>
        <c:dLbls>
          <c:showLegendKey val="0"/>
          <c:showVal val="0"/>
          <c:showCatName val="0"/>
          <c:showSerName val="0"/>
          <c:showPercent val="0"/>
          <c:showBubbleSize val="0"/>
        </c:dLbls>
        <c:gapWidth val="150"/>
        <c:axId val="35418112"/>
        <c:axId val="35419648"/>
      </c:barChart>
      <c:catAx>
        <c:axId val="35418112"/>
        <c:scaling>
          <c:orientation val="minMax"/>
        </c:scaling>
        <c:delete val="0"/>
        <c:axPos val="b"/>
        <c:majorTickMark val="out"/>
        <c:minorTickMark val="none"/>
        <c:tickLblPos val="nextTo"/>
        <c:txPr>
          <a:bodyPr/>
          <a:lstStyle/>
          <a:p>
            <a:pPr>
              <a:defRPr lang="en-IN"/>
            </a:pPr>
            <a:endParaRPr lang="en-US"/>
          </a:p>
        </c:txPr>
        <c:crossAx val="35419648"/>
        <c:crosses val="autoZero"/>
        <c:auto val="1"/>
        <c:lblAlgn val="ctr"/>
        <c:lblOffset val="100"/>
        <c:noMultiLvlLbl val="0"/>
      </c:catAx>
      <c:valAx>
        <c:axId val="35419648"/>
        <c:scaling>
          <c:orientation val="minMax"/>
        </c:scaling>
        <c:delete val="0"/>
        <c:axPos val="l"/>
        <c:title>
          <c:tx>
            <c:rich>
              <a:bodyPr rot="-5400000" vert="horz"/>
              <a:lstStyle/>
              <a:p>
                <a:pPr>
                  <a:defRPr lang="en-IN"/>
                </a:pPr>
                <a:r>
                  <a:rPr lang="en-US"/>
                  <a:t>Seed replacement rate</a:t>
                </a:r>
              </a:p>
            </c:rich>
          </c:tx>
          <c:overlay val="0"/>
        </c:title>
        <c:numFmt formatCode="General" sourceLinked="1"/>
        <c:majorTickMark val="out"/>
        <c:minorTickMark val="none"/>
        <c:tickLblPos val="nextTo"/>
        <c:spPr>
          <a:noFill/>
        </c:spPr>
        <c:txPr>
          <a:bodyPr/>
          <a:lstStyle/>
          <a:p>
            <a:pPr>
              <a:defRPr lang="en-IN"/>
            </a:pPr>
            <a:endParaRPr lang="en-US"/>
          </a:p>
        </c:txPr>
        <c:crossAx val="35418112"/>
        <c:crosses val="autoZero"/>
        <c:crossBetween val="between"/>
      </c:valAx>
      <c:spPr>
        <a:noFill/>
        <a:ln>
          <a:solidFill>
            <a:schemeClr val="bg1">
              <a:lumMod val="50000"/>
            </a:schemeClr>
          </a:solidFill>
        </a:ln>
      </c:spPr>
    </c:plotArea>
    <c:legend>
      <c:legendPos val="r"/>
      <c:layout>
        <c:manualLayout>
          <c:xMode val="edge"/>
          <c:yMode val="edge"/>
          <c:x val="0.7192251806153096"/>
          <c:y val="7.6824146981627303E-2"/>
          <c:w val="0.22556281624590738"/>
          <c:h val="6.1522713506965476E-2"/>
        </c:manualLayout>
      </c:layout>
      <c:overlay val="1"/>
      <c:spPr>
        <a:ln>
          <a:solidFill>
            <a:schemeClr val="bg1">
              <a:lumMod val="50000"/>
            </a:schemeClr>
          </a:solidFill>
        </a:ln>
      </c:spPr>
      <c:txPr>
        <a:bodyPr/>
        <a:lstStyle/>
        <a:p>
          <a:pPr>
            <a:defRPr lang="en-IN"/>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'Trends in APY &amp; MVarea'!$B$3</c:f>
              <c:strCache>
                <c:ptCount val="1"/>
                <c:pt idx="0">
                  <c:v>Area</c:v>
                </c:pt>
              </c:strCache>
            </c:strRef>
          </c:tx>
          <c:spPr>
            <a:ln w="19050"/>
          </c:spPr>
          <c:marker>
            <c:symbol val="diamond"/>
            <c:size val="4"/>
          </c:marker>
          <c:cat>
            <c:numRef>
              <c:f>'Trends in APY &amp; MVarea'!$A$4:$A$44</c:f>
              <c:numCache>
                <c:formatCode>General</c:formatCode>
                <c:ptCount val="4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numCache>
            </c:numRef>
          </c:cat>
          <c:val>
            <c:numRef>
              <c:f>'Trends in APY &amp; MVarea'!$B$4:$B$44</c:f>
              <c:numCache>
                <c:formatCode>0</c:formatCode>
                <c:ptCount val="41"/>
                <c:pt idx="0">
                  <c:v>4646.0200000000004</c:v>
                </c:pt>
                <c:pt idx="1">
                  <c:v>4475.84</c:v>
                </c:pt>
                <c:pt idx="2">
                  <c:v>4733.51</c:v>
                </c:pt>
                <c:pt idx="3">
                  <c:v>4432.01</c:v>
                </c:pt>
                <c:pt idx="4">
                  <c:v>4684.1000000000004</c:v>
                </c:pt>
                <c:pt idx="5">
                  <c:v>4379.53</c:v>
                </c:pt>
                <c:pt idx="6">
                  <c:v>4404.6000000000004</c:v>
                </c:pt>
                <c:pt idx="7">
                  <c:v>4371.9800000000005</c:v>
                </c:pt>
                <c:pt idx="8">
                  <c:v>4116.57</c:v>
                </c:pt>
                <c:pt idx="9">
                  <c:v>4190.71</c:v>
                </c:pt>
                <c:pt idx="10">
                  <c:v>4159.17</c:v>
                </c:pt>
                <c:pt idx="11">
                  <c:v>4058.3500000000022</c:v>
                </c:pt>
                <c:pt idx="12">
                  <c:v>4355.7700000000013</c:v>
                </c:pt>
                <c:pt idx="13">
                  <c:v>4203.7</c:v>
                </c:pt>
                <c:pt idx="14">
                  <c:v>4402.22</c:v>
                </c:pt>
                <c:pt idx="15">
                  <c:v>4393.6000000000004</c:v>
                </c:pt>
                <c:pt idx="16">
                  <c:v>4053.3</c:v>
                </c:pt>
                <c:pt idx="17">
                  <c:v>4282</c:v>
                </c:pt>
                <c:pt idx="18">
                  <c:v>4391.46</c:v>
                </c:pt>
                <c:pt idx="19">
                  <c:v>4403.6500000000024</c:v>
                </c:pt>
                <c:pt idx="20">
                  <c:v>4547.8900000000003</c:v>
                </c:pt>
                <c:pt idx="21">
                  <c:v>4443.3500000000004</c:v>
                </c:pt>
                <c:pt idx="22">
                  <c:v>4555.5600000000004</c:v>
                </c:pt>
                <c:pt idx="23">
                  <c:v>4455.6500000000024</c:v>
                </c:pt>
                <c:pt idx="24">
                  <c:v>4528.99</c:v>
                </c:pt>
                <c:pt idx="25">
                  <c:v>4467.1600000000044</c:v>
                </c:pt>
                <c:pt idx="26">
                  <c:v>4496.7700000000013</c:v>
                </c:pt>
                <c:pt idx="27">
                  <c:v>4447.08</c:v>
                </c:pt>
                <c:pt idx="28">
                  <c:v>4601.8100000000004</c:v>
                </c:pt>
                <c:pt idx="29">
                  <c:v>4433.5200000000004</c:v>
                </c:pt>
                <c:pt idx="30">
                  <c:v>4499.78</c:v>
                </c:pt>
                <c:pt idx="31">
                  <c:v>4273.55</c:v>
                </c:pt>
                <c:pt idx="32">
                  <c:v>4501.1100000000024</c:v>
                </c:pt>
                <c:pt idx="33">
                  <c:v>4491.9210000000003</c:v>
                </c:pt>
                <c:pt idx="34">
                  <c:v>4479.26</c:v>
                </c:pt>
                <c:pt idx="35">
                  <c:v>4450.3200000000024</c:v>
                </c:pt>
                <c:pt idx="36">
                  <c:v>4451.76</c:v>
                </c:pt>
                <c:pt idx="37">
                  <c:v>4454.6100000000024</c:v>
                </c:pt>
                <c:pt idx="38">
                  <c:v>4365.08</c:v>
                </c:pt>
                <c:pt idx="39">
                  <c:v>4225.6900000000014</c:v>
                </c:pt>
                <c:pt idx="40">
                  <c:v>4004.5400000000004</c:v>
                </c:pt>
              </c:numCache>
            </c:numRef>
          </c:val>
          <c:smooth val="0"/>
        </c:ser>
        <c:ser>
          <c:idx val="1"/>
          <c:order val="1"/>
          <c:tx>
            <c:strRef>
              <c:f>'Trends in APY &amp; MVarea'!$C$3</c:f>
              <c:strCache>
                <c:ptCount val="1"/>
                <c:pt idx="0">
                  <c:v>Prod</c:v>
                </c:pt>
              </c:strCache>
            </c:strRef>
          </c:tx>
          <c:spPr>
            <a:ln w="19050"/>
          </c:spPr>
          <c:marker>
            <c:symbol val="square"/>
            <c:size val="3"/>
          </c:marker>
          <c:cat>
            <c:numRef>
              <c:f>'Trends in APY &amp; MVarea'!$A$4:$A$44</c:f>
              <c:numCache>
                <c:formatCode>General</c:formatCode>
                <c:ptCount val="4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numCache>
            </c:numRef>
          </c:cat>
          <c:val>
            <c:numRef>
              <c:f>'Trends in APY &amp; MVarea'!$C$4:$C$44</c:f>
              <c:numCache>
                <c:formatCode>0</c:formatCode>
                <c:ptCount val="41"/>
                <c:pt idx="0">
                  <c:v>5429.25</c:v>
                </c:pt>
                <c:pt idx="1">
                  <c:v>5974.68</c:v>
                </c:pt>
                <c:pt idx="2">
                  <c:v>6606.5399999999991</c:v>
                </c:pt>
                <c:pt idx="3">
                  <c:v>4747.59</c:v>
                </c:pt>
                <c:pt idx="4">
                  <c:v>6797.6550000000034</c:v>
                </c:pt>
                <c:pt idx="5">
                  <c:v>4826.58</c:v>
                </c:pt>
                <c:pt idx="6">
                  <c:v>6478.83</c:v>
                </c:pt>
                <c:pt idx="7">
                  <c:v>6602.8050000000003</c:v>
                </c:pt>
                <c:pt idx="8">
                  <c:v>4376.6100000000024</c:v>
                </c:pt>
                <c:pt idx="9">
                  <c:v>6451.23</c:v>
                </c:pt>
                <c:pt idx="10">
                  <c:v>5779.4699999999993</c:v>
                </c:pt>
                <c:pt idx="11">
                  <c:v>4487.2349999999997</c:v>
                </c:pt>
                <c:pt idx="12">
                  <c:v>7680.8550000000014</c:v>
                </c:pt>
                <c:pt idx="13">
                  <c:v>6258.2850000000008</c:v>
                </c:pt>
                <c:pt idx="14">
                  <c:v>7839.4949999999999</c:v>
                </c:pt>
                <c:pt idx="15">
                  <c:v>7251.57</c:v>
                </c:pt>
                <c:pt idx="16">
                  <c:v>5207.0550000000003</c:v>
                </c:pt>
                <c:pt idx="17">
                  <c:v>7944.7650000000003</c:v>
                </c:pt>
                <c:pt idx="18">
                  <c:v>9426.014999999983</c:v>
                </c:pt>
                <c:pt idx="19">
                  <c:v>7912.9500000000007</c:v>
                </c:pt>
                <c:pt idx="20">
                  <c:v>9989.4000000000015</c:v>
                </c:pt>
                <c:pt idx="21">
                  <c:v>8081.5499999999993</c:v>
                </c:pt>
                <c:pt idx="22">
                  <c:v>9925.3499999999203</c:v>
                </c:pt>
                <c:pt idx="23">
                  <c:v>9537.2400000000089</c:v>
                </c:pt>
                <c:pt idx="24">
                  <c:v>9339.2999999999811</c:v>
                </c:pt>
                <c:pt idx="25">
                  <c:v>6656.37</c:v>
                </c:pt>
                <c:pt idx="26">
                  <c:v>9306.8699999998662</c:v>
                </c:pt>
                <c:pt idx="27">
                  <c:v>8085.7199999999993</c:v>
                </c:pt>
                <c:pt idx="28">
                  <c:v>7780.56</c:v>
                </c:pt>
                <c:pt idx="29">
                  <c:v>6920.07</c:v>
                </c:pt>
                <c:pt idx="30">
                  <c:v>10723.47</c:v>
                </c:pt>
                <c:pt idx="31">
                  <c:v>4865.4000000000005</c:v>
                </c:pt>
                <c:pt idx="32">
                  <c:v>10100.61</c:v>
                </c:pt>
                <c:pt idx="33">
                  <c:v>9806.1869999999089</c:v>
                </c:pt>
                <c:pt idx="34">
                  <c:v>10444.454999999922</c:v>
                </c:pt>
                <c:pt idx="35">
                  <c:v>10392.164999999985</c:v>
                </c:pt>
                <c:pt idx="36">
                  <c:v>11482.53</c:v>
                </c:pt>
                <c:pt idx="37">
                  <c:v>10373.94</c:v>
                </c:pt>
                <c:pt idx="38">
                  <c:v>10533.39</c:v>
                </c:pt>
                <c:pt idx="39">
                  <c:v>10396.740000000014</c:v>
                </c:pt>
                <c:pt idx="40" formatCode="General">
                  <c:v>8842.5</c:v>
                </c:pt>
              </c:numCache>
            </c:numRef>
          </c:val>
          <c:smooth val="0"/>
        </c:ser>
        <c:ser>
          <c:idx val="3"/>
          <c:order val="3"/>
          <c:tx>
            <c:strRef>
              <c:f>'Trends in APY &amp; MVarea'!$E$3</c:f>
              <c:strCache>
                <c:ptCount val="1"/>
                <c:pt idx="0">
                  <c:v>HYV area</c:v>
                </c:pt>
              </c:strCache>
            </c:strRef>
          </c:tx>
          <c:spPr>
            <a:ln w="19050"/>
          </c:spPr>
          <c:marker>
            <c:symbol val="circle"/>
            <c:size val="3"/>
          </c:marker>
          <c:cat>
            <c:numRef>
              <c:f>'Trends in APY &amp; MVarea'!$A$4:$A$44</c:f>
              <c:numCache>
                <c:formatCode>General</c:formatCode>
                <c:ptCount val="4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numCache>
            </c:numRef>
          </c:cat>
          <c:val>
            <c:numRef>
              <c:f>'Trends in APY &amp; MVarea'!$E$4:$E$44</c:f>
              <c:numCache>
                <c:formatCode>0</c:formatCode>
                <c:ptCount val="41"/>
                <c:pt idx="0">
                  <c:v>196.28</c:v>
                </c:pt>
                <c:pt idx="1">
                  <c:v>301.71000000000004</c:v>
                </c:pt>
                <c:pt idx="2">
                  <c:v>358.36</c:v>
                </c:pt>
                <c:pt idx="3">
                  <c:v>312.97999999999894</c:v>
                </c:pt>
                <c:pt idx="4">
                  <c:v>482.16999999999996</c:v>
                </c:pt>
                <c:pt idx="5">
                  <c:v>557.63</c:v>
                </c:pt>
                <c:pt idx="6">
                  <c:v>647.28000000000054</c:v>
                </c:pt>
                <c:pt idx="7">
                  <c:v>867.03</c:v>
                </c:pt>
                <c:pt idx="8">
                  <c:v>941.85999999999797</c:v>
                </c:pt>
                <c:pt idx="9">
                  <c:v>1207.1699999999998</c:v>
                </c:pt>
                <c:pt idx="10">
                  <c:v>1165.8899999999999</c:v>
                </c:pt>
                <c:pt idx="11">
                  <c:v>1362.56</c:v>
                </c:pt>
                <c:pt idx="12">
                  <c:v>1469.4</c:v>
                </c:pt>
                <c:pt idx="13">
                  <c:v>1428.6799999999998</c:v>
                </c:pt>
                <c:pt idx="14">
                  <c:v>1652.41</c:v>
                </c:pt>
                <c:pt idx="15">
                  <c:v>1845.43</c:v>
                </c:pt>
                <c:pt idx="16">
                  <c:v>1694.48</c:v>
                </c:pt>
                <c:pt idx="17">
                  <c:v>2030.59</c:v>
                </c:pt>
                <c:pt idx="18">
                  <c:v>2258.6400000000003</c:v>
                </c:pt>
                <c:pt idx="19">
                  <c:v>2481.5500000000002</c:v>
                </c:pt>
                <c:pt idx="20">
                  <c:v>2584.64</c:v>
                </c:pt>
                <c:pt idx="21">
                  <c:v>2710.2</c:v>
                </c:pt>
                <c:pt idx="22">
                  <c:v>2826.1400000000003</c:v>
                </c:pt>
                <c:pt idx="23">
                  <c:v>2903.4500000000012</c:v>
                </c:pt>
                <c:pt idx="24">
                  <c:v>3030.8500000000022</c:v>
                </c:pt>
                <c:pt idx="25">
                  <c:v>3026.9500000000012</c:v>
                </c:pt>
                <c:pt idx="26">
                  <c:v>3176.8700000000022</c:v>
                </c:pt>
                <c:pt idx="27">
                  <c:v>3137.4700000000012</c:v>
                </c:pt>
                <c:pt idx="28">
                  <c:v>3437.94</c:v>
                </c:pt>
                <c:pt idx="29">
                  <c:v>3227.25</c:v>
                </c:pt>
                <c:pt idx="30">
                  <c:v>3429.32</c:v>
                </c:pt>
                <c:pt idx="31">
                  <c:v>3021.4700000000012</c:v>
                </c:pt>
                <c:pt idx="32">
                  <c:v>3344.03</c:v>
                </c:pt>
                <c:pt idx="33">
                  <c:v>3428.7649999999803</c:v>
                </c:pt>
                <c:pt idx="34">
                  <c:v>3486.8300000000022</c:v>
                </c:pt>
                <c:pt idx="35">
                  <c:v>3544.63</c:v>
                </c:pt>
                <c:pt idx="36">
                  <c:v>3583.74</c:v>
                </c:pt>
                <c:pt idx="37">
                  <c:v>3430.4100000000012</c:v>
                </c:pt>
                <c:pt idx="38">
                  <c:v>3451.46</c:v>
                </c:pt>
                <c:pt idx="39">
                  <c:v>3407.67</c:v>
                </c:pt>
                <c:pt idx="40">
                  <c:v>3373.2</c:v>
                </c:pt>
              </c:numCache>
            </c:numRef>
          </c:val>
          <c:smooth val="0"/>
        </c:ser>
        <c:dLbls>
          <c:showLegendKey val="0"/>
          <c:showVal val="0"/>
          <c:showCatName val="0"/>
          <c:showSerName val="0"/>
          <c:showPercent val="0"/>
          <c:showBubbleSize val="0"/>
        </c:dLbls>
        <c:marker val="1"/>
        <c:smooth val="0"/>
        <c:axId val="35477376"/>
        <c:axId val="35478912"/>
      </c:lineChart>
      <c:lineChart>
        <c:grouping val="standard"/>
        <c:varyColors val="0"/>
        <c:ser>
          <c:idx val="2"/>
          <c:order val="2"/>
          <c:tx>
            <c:strRef>
              <c:f>'Trends in APY &amp; MVarea'!$D$3</c:f>
              <c:strCache>
                <c:ptCount val="1"/>
                <c:pt idx="0">
                  <c:v>Yield</c:v>
                </c:pt>
              </c:strCache>
            </c:strRef>
          </c:tx>
          <c:spPr>
            <a:ln w="19050"/>
          </c:spPr>
          <c:marker>
            <c:symbol val="triangle"/>
            <c:size val="4"/>
          </c:marker>
          <c:cat>
            <c:numRef>
              <c:f>'Trends in APY &amp; MVarea'!$A$4:$A$44</c:f>
              <c:numCache>
                <c:formatCode>General</c:formatCode>
                <c:ptCount val="4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numCache>
            </c:numRef>
          </c:cat>
          <c:val>
            <c:numRef>
              <c:f>'Trends in APY &amp; MVarea'!$D$4:$D$44</c:f>
              <c:numCache>
                <c:formatCode>0.00</c:formatCode>
                <c:ptCount val="41"/>
                <c:pt idx="0">
                  <c:v>1.1685808498456829</c:v>
                </c:pt>
                <c:pt idx="1">
                  <c:v>1.3348734539214986</c:v>
                </c:pt>
                <c:pt idx="2">
                  <c:v>1.3956957944527419</c:v>
                </c:pt>
                <c:pt idx="3">
                  <c:v>1.0712047129857558</c:v>
                </c:pt>
                <c:pt idx="4">
                  <c:v>1.4512190175273683</c:v>
                </c:pt>
                <c:pt idx="5">
                  <c:v>1.1020771635312661</c:v>
                </c:pt>
                <c:pt idx="6">
                  <c:v>1.4709235798937481</c:v>
                </c:pt>
                <c:pt idx="7">
                  <c:v>1.5102550789344875</c:v>
                </c:pt>
                <c:pt idx="8">
                  <c:v>1.063169094658903</c:v>
                </c:pt>
                <c:pt idx="9">
                  <c:v>1.5394121759797281</c:v>
                </c:pt>
                <c:pt idx="10">
                  <c:v>1.3895729195969466</c:v>
                </c:pt>
                <c:pt idx="11">
                  <c:v>1.1056796481328532</c:v>
                </c:pt>
                <c:pt idx="12">
                  <c:v>1.7633747879249715</c:v>
                </c:pt>
                <c:pt idx="13">
                  <c:v>1.4887563337060221</c:v>
                </c:pt>
                <c:pt idx="14">
                  <c:v>1.7808049120670908</c:v>
                </c:pt>
                <c:pt idx="15">
                  <c:v>1.6504847960670064</c:v>
                </c:pt>
                <c:pt idx="16">
                  <c:v>1.2846458441270081</c:v>
                </c:pt>
                <c:pt idx="17">
                  <c:v>1.8553865016347579</c:v>
                </c:pt>
                <c:pt idx="18">
                  <c:v>2.1464421855145903</c:v>
                </c:pt>
                <c:pt idx="19">
                  <c:v>1.7969071111464441</c:v>
                </c:pt>
                <c:pt idx="20">
                  <c:v>2.1964911200578729</c:v>
                </c:pt>
                <c:pt idx="21">
                  <c:v>1.8187966286698096</c:v>
                </c:pt>
                <c:pt idx="22">
                  <c:v>2.1787332402602702</c:v>
                </c:pt>
                <c:pt idx="23">
                  <c:v>2.1404823089784881</c:v>
                </c:pt>
                <c:pt idx="24">
                  <c:v>2.0621153943815287</c:v>
                </c:pt>
                <c:pt idx="25">
                  <c:v>1.4900675149311946</c:v>
                </c:pt>
                <c:pt idx="26">
                  <c:v>2.0696789028569391</c:v>
                </c:pt>
                <c:pt idx="27">
                  <c:v>1.8182088021803069</c:v>
                </c:pt>
                <c:pt idx="28">
                  <c:v>1.6907608093337303</c:v>
                </c:pt>
                <c:pt idx="29">
                  <c:v>1.5608523250148865</c:v>
                </c:pt>
                <c:pt idx="30">
                  <c:v>2.3831098409255769</c:v>
                </c:pt>
                <c:pt idx="31">
                  <c:v>1.138491418141826</c:v>
                </c:pt>
                <c:pt idx="32">
                  <c:v>2.2440264734698778</c:v>
                </c:pt>
                <c:pt idx="33">
                  <c:v>2.1830720086128124</c:v>
                </c:pt>
                <c:pt idx="34">
                  <c:v>2.3317367154396038</c:v>
                </c:pt>
                <c:pt idx="35">
                  <c:v>2.3351500566251397</c:v>
                </c:pt>
                <c:pt idx="36">
                  <c:v>2.579323683217424</c:v>
                </c:pt>
                <c:pt idx="37">
                  <c:v>2.3288099294887461</c:v>
                </c:pt>
                <c:pt idx="38">
                  <c:v>2.4131035399122132</c:v>
                </c:pt>
                <c:pt idx="39">
                  <c:v>2.4603650528079664</c:v>
                </c:pt>
                <c:pt idx="40">
                  <c:v>2.2081187851788218</c:v>
                </c:pt>
              </c:numCache>
            </c:numRef>
          </c:val>
          <c:smooth val="0"/>
        </c:ser>
        <c:dLbls>
          <c:showLegendKey val="0"/>
          <c:showVal val="0"/>
          <c:showCatName val="0"/>
          <c:showSerName val="0"/>
          <c:showPercent val="0"/>
          <c:showBubbleSize val="0"/>
        </c:dLbls>
        <c:marker val="1"/>
        <c:smooth val="0"/>
        <c:axId val="35487744"/>
        <c:axId val="35481472"/>
      </c:lineChart>
      <c:catAx>
        <c:axId val="35477376"/>
        <c:scaling>
          <c:orientation val="minMax"/>
        </c:scaling>
        <c:delete val="0"/>
        <c:axPos val="b"/>
        <c:numFmt formatCode="General" sourceLinked="1"/>
        <c:majorTickMark val="out"/>
        <c:minorTickMark val="none"/>
        <c:tickLblPos val="nextTo"/>
        <c:txPr>
          <a:bodyPr/>
          <a:lstStyle/>
          <a:p>
            <a:pPr>
              <a:defRPr lang="en-US" sz="1200" b="1"/>
            </a:pPr>
            <a:endParaRPr lang="en-US"/>
          </a:p>
        </c:txPr>
        <c:crossAx val="35478912"/>
        <c:crosses val="autoZero"/>
        <c:auto val="1"/>
        <c:lblAlgn val="ctr"/>
        <c:lblOffset val="100"/>
        <c:noMultiLvlLbl val="0"/>
      </c:catAx>
      <c:valAx>
        <c:axId val="35478912"/>
        <c:scaling>
          <c:orientation val="minMax"/>
          <c:max val="12000"/>
          <c:min val="0"/>
        </c:scaling>
        <c:delete val="0"/>
        <c:axPos val="l"/>
        <c:majorGridlines/>
        <c:title>
          <c:tx>
            <c:rich>
              <a:bodyPr rot="-5400000" vert="horz"/>
              <a:lstStyle/>
              <a:p>
                <a:pPr>
                  <a:defRPr lang="en-US" sz="1200"/>
                </a:pPr>
                <a:r>
                  <a:rPr lang="en-US" sz="1200"/>
                  <a:t>Area (000 ha), Prod (000 t)</a:t>
                </a:r>
              </a:p>
            </c:rich>
          </c:tx>
          <c:overlay val="0"/>
        </c:title>
        <c:numFmt formatCode="0" sourceLinked="1"/>
        <c:majorTickMark val="out"/>
        <c:minorTickMark val="none"/>
        <c:tickLblPos val="nextTo"/>
        <c:txPr>
          <a:bodyPr/>
          <a:lstStyle/>
          <a:p>
            <a:pPr>
              <a:defRPr lang="en-US"/>
            </a:pPr>
            <a:endParaRPr lang="en-US"/>
          </a:p>
        </c:txPr>
        <c:crossAx val="35477376"/>
        <c:crosses val="autoZero"/>
        <c:crossBetween val="between"/>
        <c:dispUnits>
          <c:builtInUnit val="thousands"/>
        </c:dispUnits>
      </c:valAx>
      <c:valAx>
        <c:axId val="35481472"/>
        <c:scaling>
          <c:orientation val="minMax"/>
        </c:scaling>
        <c:delete val="0"/>
        <c:axPos val="r"/>
        <c:title>
          <c:tx>
            <c:rich>
              <a:bodyPr rot="-5400000" vert="horz"/>
              <a:lstStyle/>
              <a:p>
                <a:pPr>
                  <a:defRPr lang="en-US" sz="1200"/>
                </a:pPr>
                <a:r>
                  <a:rPr lang="en-US" sz="1200"/>
                  <a:t>Yield (t/ha)</a:t>
                </a:r>
              </a:p>
            </c:rich>
          </c:tx>
          <c:overlay val="0"/>
        </c:title>
        <c:numFmt formatCode="0.0" sourceLinked="0"/>
        <c:majorTickMark val="out"/>
        <c:minorTickMark val="none"/>
        <c:tickLblPos val="nextTo"/>
        <c:txPr>
          <a:bodyPr/>
          <a:lstStyle/>
          <a:p>
            <a:pPr>
              <a:defRPr lang="en-US"/>
            </a:pPr>
            <a:endParaRPr lang="en-US"/>
          </a:p>
        </c:txPr>
        <c:crossAx val="35487744"/>
        <c:crosses val="max"/>
        <c:crossBetween val="between"/>
      </c:valAx>
      <c:catAx>
        <c:axId val="35487744"/>
        <c:scaling>
          <c:orientation val="minMax"/>
        </c:scaling>
        <c:delete val="1"/>
        <c:axPos val="b"/>
        <c:numFmt formatCode="General" sourceLinked="1"/>
        <c:majorTickMark val="out"/>
        <c:minorTickMark val="none"/>
        <c:tickLblPos val="none"/>
        <c:crossAx val="35481472"/>
        <c:crosses val="autoZero"/>
        <c:auto val="1"/>
        <c:lblAlgn val="ctr"/>
        <c:lblOffset val="100"/>
        <c:noMultiLvlLbl val="0"/>
      </c:catAx>
    </c:plotArea>
    <c:legend>
      <c:legendPos val="r"/>
      <c:overlay val="0"/>
      <c:txPr>
        <a:bodyPr/>
        <a:lstStyle/>
        <a:p>
          <a:pPr>
            <a:defRPr lang="en-US" sz="11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Kharif </c:v>
                </c:pt>
              </c:strCache>
            </c:strRef>
          </c:tx>
          <c:marker>
            <c:symbol val="none"/>
          </c:marker>
          <c:cat>
            <c:strRef>
              <c:f>Sheet3!$A$2:$A$13</c:f>
              <c:strCache>
                <c:ptCount val="12"/>
                <c:pt idx="0">
                  <c:v>2000-01 </c:v>
                </c:pt>
                <c:pt idx="1">
                  <c:v>2001-02 </c:v>
                </c:pt>
                <c:pt idx="2">
                  <c:v>2002-03 </c:v>
                </c:pt>
                <c:pt idx="3">
                  <c:v>2003-04 </c:v>
                </c:pt>
                <c:pt idx="4">
                  <c:v>2004-05 </c:v>
                </c:pt>
                <c:pt idx="5">
                  <c:v>2005-06 </c:v>
                </c:pt>
                <c:pt idx="6">
                  <c:v>2006-07 </c:v>
                </c:pt>
                <c:pt idx="7">
                  <c:v>2007-08 </c:v>
                </c:pt>
                <c:pt idx="8">
                  <c:v>2008-09 </c:v>
                </c:pt>
                <c:pt idx="9">
                  <c:v>2009-10 </c:v>
                </c:pt>
                <c:pt idx="10">
                  <c:v>2010-11 </c:v>
                </c:pt>
                <c:pt idx="11">
                  <c:v>2011-12 </c:v>
                </c:pt>
              </c:strCache>
            </c:strRef>
          </c:cat>
          <c:val>
            <c:numRef>
              <c:f>Sheet3!$B$2:$B$13</c:f>
              <c:numCache>
                <c:formatCode>General</c:formatCode>
                <c:ptCount val="12"/>
                <c:pt idx="0">
                  <c:v>8.5</c:v>
                </c:pt>
                <c:pt idx="1">
                  <c:v>9.18</c:v>
                </c:pt>
                <c:pt idx="2">
                  <c:v>5.25</c:v>
                </c:pt>
                <c:pt idx="3">
                  <c:v>5.13</c:v>
                </c:pt>
                <c:pt idx="4">
                  <c:v>4.6599999999999993</c:v>
                </c:pt>
                <c:pt idx="5">
                  <c:v>5.81</c:v>
                </c:pt>
                <c:pt idx="6">
                  <c:v>5.87</c:v>
                </c:pt>
                <c:pt idx="7">
                  <c:v>7.81</c:v>
                </c:pt>
                <c:pt idx="8">
                  <c:v>14.129999999999999</c:v>
                </c:pt>
                <c:pt idx="9">
                  <c:v>18.329999999999995</c:v>
                </c:pt>
                <c:pt idx="10">
                  <c:v>19.989999999999991</c:v>
                </c:pt>
                <c:pt idx="11">
                  <c:v>21.54</c:v>
                </c:pt>
              </c:numCache>
            </c:numRef>
          </c:val>
          <c:smooth val="0"/>
        </c:ser>
        <c:ser>
          <c:idx val="1"/>
          <c:order val="1"/>
          <c:tx>
            <c:strRef>
              <c:f>Sheet3!$C$1</c:f>
              <c:strCache>
                <c:ptCount val="1"/>
                <c:pt idx="0">
                  <c:v>Rabi </c:v>
                </c:pt>
              </c:strCache>
            </c:strRef>
          </c:tx>
          <c:marker>
            <c:symbol val="none"/>
          </c:marker>
          <c:cat>
            <c:strRef>
              <c:f>Sheet3!$A$2:$A$13</c:f>
              <c:strCache>
                <c:ptCount val="12"/>
                <c:pt idx="0">
                  <c:v>2000-01 </c:v>
                </c:pt>
                <c:pt idx="1">
                  <c:v>2001-02 </c:v>
                </c:pt>
                <c:pt idx="2">
                  <c:v>2002-03 </c:v>
                </c:pt>
                <c:pt idx="3">
                  <c:v>2003-04 </c:v>
                </c:pt>
                <c:pt idx="4">
                  <c:v>2004-05 </c:v>
                </c:pt>
                <c:pt idx="5">
                  <c:v>2005-06 </c:v>
                </c:pt>
                <c:pt idx="6">
                  <c:v>2006-07 </c:v>
                </c:pt>
                <c:pt idx="7">
                  <c:v>2007-08 </c:v>
                </c:pt>
                <c:pt idx="8">
                  <c:v>2008-09 </c:v>
                </c:pt>
                <c:pt idx="9">
                  <c:v>2009-10 </c:v>
                </c:pt>
                <c:pt idx="10">
                  <c:v>2010-11 </c:v>
                </c:pt>
                <c:pt idx="11">
                  <c:v>2011-12 </c:v>
                </c:pt>
              </c:strCache>
            </c:strRef>
          </c:cat>
          <c:val>
            <c:numRef>
              <c:f>Sheet3!$C$2:$C$13</c:f>
              <c:numCache>
                <c:formatCode>General</c:formatCode>
                <c:ptCount val="12"/>
                <c:pt idx="0">
                  <c:v>3.75</c:v>
                </c:pt>
                <c:pt idx="1">
                  <c:v>13.53</c:v>
                </c:pt>
                <c:pt idx="2">
                  <c:v>8.4</c:v>
                </c:pt>
                <c:pt idx="3">
                  <c:v>9.3700000000000028</c:v>
                </c:pt>
                <c:pt idx="4">
                  <c:v>5.63</c:v>
                </c:pt>
                <c:pt idx="5">
                  <c:v>7.87</c:v>
                </c:pt>
                <c:pt idx="6">
                  <c:v>14.16</c:v>
                </c:pt>
                <c:pt idx="7">
                  <c:v>16.2</c:v>
                </c:pt>
                <c:pt idx="8">
                  <c:v>24.84</c:v>
                </c:pt>
                <c:pt idx="9">
                  <c:v>26.56</c:v>
                </c:pt>
                <c:pt idx="10">
                  <c:v>29.37</c:v>
                </c:pt>
                <c:pt idx="11">
                  <c:v>23.37</c:v>
                </c:pt>
              </c:numCache>
            </c:numRef>
          </c:val>
          <c:smooth val="0"/>
        </c:ser>
        <c:ser>
          <c:idx val="2"/>
          <c:order val="2"/>
          <c:tx>
            <c:strRef>
              <c:f>Sheet3!$D$1</c:f>
              <c:strCache>
                <c:ptCount val="1"/>
                <c:pt idx="0">
                  <c:v>Total </c:v>
                </c:pt>
              </c:strCache>
            </c:strRef>
          </c:tx>
          <c:marker>
            <c:symbol val="none"/>
          </c:marker>
          <c:cat>
            <c:strRef>
              <c:f>Sheet3!$A$2:$A$13</c:f>
              <c:strCache>
                <c:ptCount val="12"/>
                <c:pt idx="0">
                  <c:v>2000-01 </c:v>
                </c:pt>
                <c:pt idx="1">
                  <c:v>2001-02 </c:v>
                </c:pt>
                <c:pt idx="2">
                  <c:v>2002-03 </c:v>
                </c:pt>
                <c:pt idx="3">
                  <c:v>2003-04 </c:v>
                </c:pt>
                <c:pt idx="4">
                  <c:v>2004-05 </c:v>
                </c:pt>
                <c:pt idx="5">
                  <c:v>2005-06 </c:v>
                </c:pt>
                <c:pt idx="6">
                  <c:v>2006-07 </c:v>
                </c:pt>
                <c:pt idx="7">
                  <c:v>2007-08 </c:v>
                </c:pt>
                <c:pt idx="8">
                  <c:v>2008-09 </c:v>
                </c:pt>
                <c:pt idx="9">
                  <c:v>2009-10 </c:v>
                </c:pt>
                <c:pt idx="10">
                  <c:v>2010-11 </c:v>
                </c:pt>
                <c:pt idx="11">
                  <c:v>2011-12 </c:v>
                </c:pt>
              </c:strCache>
            </c:strRef>
          </c:cat>
          <c:val>
            <c:numRef>
              <c:f>Sheet3!$D$2:$D$13</c:f>
              <c:numCache>
                <c:formatCode>General</c:formatCode>
                <c:ptCount val="12"/>
                <c:pt idx="0">
                  <c:v>8.2800000000000011</c:v>
                </c:pt>
                <c:pt idx="1">
                  <c:v>9.44</c:v>
                </c:pt>
                <c:pt idx="2">
                  <c:v>5.39</c:v>
                </c:pt>
                <c:pt idx="3">
                  <c:v>5.37</c:v>
                </c:pt>
                <c:pt idx="4">
                  <c:v>4.7300000000000004</c:v>
                </c:pt>
                <c:pt idx="5">
                  <c:v>5.96</c:v>
                </c:pt>
                <c:pt idx="6">
                  <c:v>6.4</c:v>
                </c:pt>
                <c:pt idx="7">
                  <c:v>8.44</c:v>
                </c:pt>
                <c:pt idx="8">
                  <c:v>15.05</c:v>
                </c:pt>
                <c:pt idx="9">
                  <c:v>18.829999999999995</c:v>
                </c:pt>
                <c:pt idx="10">
                  <c:v>20.64</c:v>
                </c:pt>
                <c:pt idx="11">
                  <c:v>21.650000000000002</c:v>
                </c:pt>
              </c:numCache>
            </c:numRef>
          </c:val>
          <c:smooth val="0"/>
        </c:ser>
        <c:dLbls>
          <c:showLegendKey val="0"/>
          <c:showVal val="0"/>
          <c:showCatName val="0"/>
          <c:showSerName val="0"/>
          <c:showPercent val="0"/>
          <c:showBubbleSize val="0"/>
        </c:dLbls>
        <c:marker val="1"/>
        <c:smooth val="0"/>
        <c:axId val="35003392"/>
        <c:axId val="35013376"/>
      </c:lineChart>
      <c:catAx>
        <c:axId val="35003392"/>
        <c:scaling>
          <c:orientation val="minMax"/>
        </c:scaling>
        <c:delete val="0"/>
        <c:axPos val="b"/>
        <c:majorTickMark val="none"/>
        <c:minorTickMark val="none"/>
        <c:tickLblPos val="nextTo"/>
        <c:txPr>
          <a:bodyPr/>
          <a:lstStyle/>
          <a:p>
            <a:pPr>
              <a:defRPr lang="en-IN"/>
            </a:pPr>
            <a:endParaRPr lang="en-US"/>
          </a:p>
        </c:txPr>
        <c:crossAx val="35013376"/>
        <c:crosses val="autoZero"/>
        <c:auto val="1"/>
        <c:lblAlgn val="ctr"/>
        <c:lblOffset val="100"/>
        <c:noMultiLvlLbl val="0"/>
      </c:catAx>
      <c:valAx>
        <c:axId val="35013376"/>
        <c:scaling>
          <c:orientation val="minMax"/>
        </c:scaling>
        <c:delete val="0"/>
        <c:axPos val="l"/>
        <c:majorGridlines/>
        <c:title>
          <c:tx>
            <c:rich>
              <a:bodyPr/>
              <a:lstStyle/>
              <a:p>
                <a:pPr>
                  <a:defRPr lang="en-IN"/>
                </a:pPr>
                <a:r>
                  <a:rPr lang="en-US"/>
                  <a:t>SRR</a:t>
                </a:r>
              </a:p>
            </c:rich>
          </c:tx>
          <c:overlay val="0"/>
        </c:title>
        <c:numFmt formatCode="General" sourceLinked="1"/>
        <c:majorTickMark val="none"/>
        <c:minorTickMark val="none"/>
        <c:tickLblPos val="nextTo"/>
        <c:txPr>
          <a:bodyPr/>
          <a:lstStyle/>
          <a:p>
            <a:pPr>
              <a:defRPr lang="en-IN"/>
            </a:pPr>
            <a:endParaRPr lang="en-US"/>
          </a:p>
        </c:txPr>
        <c:crossAx val="35003392"/>
        <c:crosses val="autoZero"/>
        <c:crossBetween val="between"/>
      </c:valAx>
    </c:plotArea>
    <c:legend>
      <c:legendPos val="r"/>
      <c:overlay val="0"/>
      <c:txPr>
        <a:bodyPr/>
        <a:lstStyle/>
        <a:p>
          <a:pPr>
            <a:defRPr lang="en-IN"/>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Kharif </c:v>
                </c:pt>
              </c:strCache>
            </c:strRef>
          </c:tx>
          <c:marker>
            <c:symbol val="none"/>
          </c:marker>
          <c:cat>
            <c:strRef>
              <c:f>Sheet2!$A$2:$A$13</c:f>
              <c:strCache>
                <c:ptCount val="12"/>
                <c:pt idx="0">
                  <c:v>2001-02 </c:v>
                </c:pt>
                <c:pt idx="1">
                  <c:v>2002-03 </c:v>
                </c:pt>
                <c:pt idx="2">
                  <c:v>2003-04 </c:v>
                </c:pt>
                <c:pt idx="3">
                  <c:v>2004-05 </c:v>
                </c:pt>
                <c:pt idx="4">
                  <c:v>2005-06 </c:v>
                </c:pt>
                <c:pt idx="5">
                  <c:v>2006-07 </c:v>
                </c:pt>
                <c:pt idx="6">
                  <c:v>2007-08 </c:v>
                </c:pt>
                <c:pt idx="7">
                  <c:v>2008-09 </c:v>
                </c:pt>
                <c:pt idx="8">
                  <c:v>2009-10 </c:v>
                </c:pt>
                <c:pt idx="9">
                  <c:v>2010-11 </c:v>
                </c:pt>
                <c:pt idx="10">
                  <c:v>2011-12 </c:v>
                </c:pt>
                <c:pt idx="11">
                  <c:v>2012-13 </c:v>
                </c:pt>
              </c:strCache>
            </c:strRef>
          </c:cat>
          <c:val>
            <c:numRef>
              <c:f>Sheet2!$B$2:$B$13</c:f>
              <c:numCache>
                <c:formatCode>General</c:formatCode>
                <c:ptCount val="12"/>
                <c:pt idx="0">
                  <c:v>11269.903</c:v>
                </c:pt>
                <c:pt idx="1">
                  <c:v>7433.46</c:v>
                </c:pt>
                <c:pt idx="2">
                  <c:v>9151.0059999999958</c:v>
                </c:pt>
                <c:pt idx="3">
                  <c:v>8567.92</c:v>
                </c:pt>
                <c:pt idx="4">
                  <c:v>8575.7980000000007</c:v>
                </c:pt>
                <c:pt idx="5">
                  <c:v>8778.76</c:v>
                </c:pt>
                <c:pt idx="6">
                  <c:v>11884.31</c:v>
                </c:pt>
                <c:pt idx="7">
                  <c:v>18954.759999999995</c:v>
                </c:pt>
                <c:pt idx="8">
                  <c:v>21783.82</c:v>
                </c:pt>
                <c:pt idx="9">
                  <c:v>21370.514999999996</c:v>
                </c:pt>
                <c:pt idx="10">
                  <c:v>23442.67</c:v>
                </c:pt>
                <c:pt idx="11">
                  <c:v>26081.73</c:v>
                </c:pt>
              </c:numCache>
            </c:numRef>
          </c:val>
          <c:smooth val="0"/>
        </c:ser>
        <c:ser>
          <c:idx val="1"/>
          <c:order val="1"/>
          <c:tx>
            <c:strRef>
              <c:f>Sheet2!$C$1</c:f>
              <c:strCache>
                <c:ptCount val="1"/>
                <c:pt idx="0">
                  <c:v>Rabi </c:v>
                </c:pt>
              </c:strCache>
            </c:strRef>
          </c:tx>
          <c:marker>
            <c:symbol val="none"/>
          </c:marker>
          <c:cat>
            <c:strRef>
              <c:f>Sheet2!$A$2:$A$13</c:f>
              <c:strCache>
                <c:ptCount val="12"/>
                <c:pt idx="0">
                  <c:v>2001-02 </c:v>
                </c:pt>
                <c:pt idx="1">
                  <c:v>2002-03 </c:v>
                </c:pt>
                <c:pt idx="2">
                  <c:v>2003-04 </c:v>
                </c:pt>
                <c:pt idx="3">
                  <c:v>2004-05 </c:v>
                </c:pt>
                <c:pt idx="4">
                  <c:v>2005-06 </c:v>
                </c:pt>
                <c:pt idx="5">
                  <c:v>2006-07 </c:v>
                </c:pt>
                <c:pt idx="6">
                  <c:v>2007-08 </c:v>
                </c:pt>
                <c:pt idx="7">
                  <c:v>2008-09 </c:v>
                </c:pt>
                <c:pt idx="8">
                  <c:v>2009-10 </c:v>
                </c:pt>
                <c:pt idx="9">
                  <c:v>2010-11 </c:v>
                </c:pt>
                <c:pt idx="10">
                  <c:v>2011-12 </c:v>
                </c:pt>
                <c:pt idx="11">
                  <c:v>2012-13 </c:v>
                </c:pt>
              </c:strCache>
            </c:strRef>
          </c:cat>
          <c:val>
            <c:numRef>
              <c:f>Sheet2!$C$2:$C$13</c:f>
              <c:numCache>
                <c:formatCode>General</c:formatCode>
                <c:ptCount val="12"/>
                <c:pt idx="0">
                  <c:v>1825.24</c:v>
                </c:pt>
                <c:pt idx="1">
                  <c:v>908.55</c:v>
                </c:pt>
                <c:pt idx="2">
                  <c:v>1195.7</c:v>
                </c:pt>
                <c:pt idx="3">
                  <c:v>1375.1799999999998</c:v>
                </c:pt>
                <c:pt idx="4">
                  <c:v>1542.1399999999999</c:v>
                </c:pt>
                <c:pt idx="5">
                  <c:v>2446.75</c:v>
                </c:pt>
                <c:pt idx="6">
                  <c:v>6920.2</c:v>
                </c:pt>
                <c:pt idx="7">
                  <c:v>5064.04</c:v>
                </c:pt>
                <c:pt idx="8">
                  <c:v>4743</c:v>
                </c:pt>
                <c:pt idx="9">
                  <c:v>6366.1500000000005</c:v>
                </c:pt>
                <c:pt idx="10">
                  <c:v>4186.22</c:v>
                </c:pt>
                <c:pt idx="11">
                  <c:v>5743.6900000000005</c:v>
                </c:pt>
              </c:numCache>
            </c:numRef>
          </c:val>
          <c:smooth val="0"/>
        </c:ser>
        <c:ser>
          <c:idx val="2"/>
          <c:order val="2"/>
          <c:tx>
            <c:strRef>
              <c:f>Sheet2!$D$1</c:f>
              <c:strCache>
                <c:ptCount val="1"/>
                <c:pt idx="0">
                  <c:v>Total </c:v>
                </c:pt>
              </c:strCache>
            </c:strRef>
          </c:tx>
          <c:marker>
            <c:symbol val="none"/>
          </c:marker>
          <c:cat>
            <c:strRef>
              <c:f>Sheet2!$A$2:$A$13</c:f>
              <c:strCache>
                <c:ptCount val="12"/>
                <c:pt idx="0">
                  <c:v>2001-02 </c:v>
                </c:pt>
                <c:pt idx="1">
                  <c:v>2002-03 </c:v>
                </c:pt>
                <c:pt idx="2">
                  <c:v>2003-04 </c:v>
                </c:pt>
                <c:pt idx="3">
                  <c:v>2004-05 </c:v>
                </c:pt>
                <c:pt idx="4">
                  <c:v>2005-06 </c:v>
                </c:pt>
                <c:pt idx="5">
                  <c:v>2006-07 </c:v>
                </c:pt>
                <c:pt idx="6">
                  <c:v>2007-08 </c:v>
                </c:pt>
                <c:pt idx="7">
                  <c:v>2008-09 </c:v>
                </c:pt>
                <c:pt idx="8">
                  <c:v>2009-10 </c:v>
                </c:pt>
                <c:pt idx="9">
                  <c:v>2010-11 </c:v>
                </c:pt>
                <c:pt idx="10">
                  <c:v>2011-12 </c:v>
                </c:pt>
                <c:pt idx="11">
                  <c:v>2012-13 </c:v>
                </c:pt>
              </c:strCache>
            </c:strRef>
          </c:cat>
          <c:val>
            <c:numRef>
              <c:f>Sheet2!$D$2:$D$13</c:f>
              <c:numCache>
                <c:formatCode>General</c:formatCode>
                <c:ptCount val="12"/>
                <c:pt idx="0">
                  <c:v>13095.143000000002</c:v>
                </c:pt>
                <c:pt idx="1">
                  <c:v>8342.01</c:v>
                </c:pt>
                <c:pt idx="2">
                  <c:v>10346.706</c:v>
                </c:pt>
                <c:pt idx="3">
                  <c:v>9943.1</c:v>
                </c:pt>
                <c:pt idx="4">
                  <c:v>10117.938</c:v>
                </c:pt>
                <c:pt idx="5">
                  <c:v>11225.51</c:v>
                </c:pt>
                <c:pt idx="6">
                  <c:v>18804.509999999995</c:v>
                </c:pt>
                <c:pt idx="7">
                  <c:v>24018.799999999996</c:v>
                </c:pt>
                <c:pt idx="8">
                  <c:v>26526.82</c:v>
                </c:pt>
                <c:pt idx="9">
                  <c:v>27736.665000000001</c:v>
                </c:pt>
                <c:pt idx="10">
                  <c:v>27628.89</c:v>
                </c:pt>
                <c:pt idx="11">
                  <c:v>31825.420000000002</c:v>
                </c:pt>
              </c:numCache>
            </c:numRef>
          </c:val>
          <c:smooth val="0"/>
        </c:ser>
        <c:dLbls>
          <c:showLegendKey val="0"/>
          <c:showVal val="0"/>
          <c:showCatName val="0"/>
          <c:showSerName val="0"/>
          <c:showPercent val="0"/>
          <c:showBubbleSize val="0"/>
        </c:dLbls>
        <c:marker val="1"/>
        <c:smooth val="0"/>
        <c:axId val="35082624"/>
        <c:axId val="35084160"/>
      </c:lineChart>
      <c:catAx>
        <c:axId val="35082624"/>
        <c:scaling>
          <c:orientation val="minMax"/>
        </c:scaling>
        <c:delete val="0"/>
        <c:axPos val="b"/>
        <c:majorTickMark val="none"/>
        <c:minorTickMark val="none"/>
        <c:tickLblPos val="nextTo"/>
        <c:txPr>
          <a:bodyPr/>
          <a:lstStyle/>
          <a:p>
            <a:pPr>
              <a:defRPr lang="en-IN"/>
            </a:pPr>
            <a:endParaRPr lang="en-US"/>
          </a:p>
        </c:txPr>
        <c:crossAx val="35084160"/>
        <c:crosses val="autoZero"/>
        <c:auto val="1"/>
        <c:lblAlgn val="ctr"/>
        <c:lblOffset val="100"/>
        <c:noMultiLvlLbl val="0"/>
      </c:catAx>
      <c:valAx>
        <c:axId val="35084160"/>
        <c:scaling>
          <c:orientation val="minMax"/>
        </c:scaling>
        <c:delete val="0"/>
        <c:axPos val="l"/>
        <c:majorGridlines/>
        <c:title>
          <c:tx>
            <c:rich>
              <a:bodyPr/>
              <a:lstStyle/>
              <a:p>
                <a:pPr>
                  <a:defRPr lang="en-IN"/>
                </a:pPr>
                <a:r>
                  <a:rPr lang="en-IN"/>
                  <a:t>Area in h</a:t>
                </a:r>
                <a:r>
                  <a:rPr lang="en-IN" baseline="0"/>
                  <a:t>a </a:t>
                </a:r>
                <a:endParaRPr lang="en-IN"/>
              </a:p>
            </c:rich>
          </c:tx>
          <c:overlay val="0"/>
        </c:title>
        <c:numFmt formatCode="General" sourceLinked="1"/>
        <c:majorTickMark val="none"/>
        <c:minorTickMark val="none"/>
        <c:tickLblPos val="nextTo"/>
        <c:txPr>
          <a:bodyPr/>
          <a:lstStyle/>
          <a:p>
            <a:pPr>
              <a:defRPr lang="en-IN"/>
            </a:pPr>
            <a:endParaRPr lang="en-US"/>
          </a:p>
        </c:txPr>
        <c:crossAx val="35082624"/>
        <c:crosses val="autoZero"/>
        <c:crossBetween val="between"/>
      </c:valAx>
      <c:spPr>
        <a:solidFill>
          <a:schemeClr val="accent6">
            <a:lumMod val="20000"/>
            <a:lumOff val="80000"/>
          </a:schemeClr>
        </a:solidFill>
      </c:spPr>
    </c:plotArea>
    <c:legend>
      <c:legendPos val="r"/>
      <c:overlay val="0"/>
      <c:txPr>
        <a:bodyPr/>
        <a:lstStyle/>
        <a:p>
          <a:pPr>
            <a:defRPr lang="en-IN"/>
          </a:pPr>
          <a:endParaRPr lang="en-US"/>
        </a:p>
      </c:txPr>
    </c:legend>
    <c:plotVisOnly val="1"/>
    <c:dispBlanksAs val="gap"/>
    <c:showDLblsOverMax val="0"/>
  </c:chart>
  <c:spPr>
    <a:solidFill>
      <a:schemeClr val="accent3">
        <a:lumMod val="20000"/>
        <a:lumOff val="80000"/>
      </a:schemeClr>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Foundation seeds</a:t>
            </a:r>
          </a:p>
        </c:rich>
      </c:tx>
      <c:overlay val="0"/>
    </c:title>
    <c:autoTitleDeleted val="0"/>
    <c:plotArea>
      <c:layout/>
      <c:barChart>
        <c:barDir val="col"/>
        <c:grouping val="stacked"/>
        <c:varyColors val="0"/>
        <c:ser>
          <c:idx val="0"/>
          <c:order val="0"/>
          <c:tx>
            <c:strRef>
              <c:f>'Area &amp; production of rice seeds'!$T$8</c:f>
              <c:strCache>
                <c:ptCount val="1"/>
                <c:pt idx="0">
                  <c:v>Dept. Farms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seeds'!$U$8:$Y$8</c:f>
              <c:numCache>
                <c:formatCode>0</c:formatCode>
                <c:ptCount val="5"/>
                <c:pt idx="0">
                  <c:v>46.346518615874402</c:v>
                </c:pt>
                <c:pt idx="1">
                  <c:v>15.58911410805136</c:v>
                </c:pt>
                <c:pt idx="2">
                  <c:v>31.02171483681342</c:v>
                </c:pt>
                <c:pt idx="3">
                  <c:v>25.385980075512887</c:v>
                </c:pt>
                <c:pt idx="4">
                  <c:v>22.269547053479016</c:v>
                </c:pt>
              </c:numCache>
            </c:numRef>
          </c:val>
        </c:ser>
        <c:ser>
          <c:idx val="1"/>
          <c:order val="1"/>
          <c:tx>
            <c:strRef>
              <c:f>'Area &amp; production of rice seeds'!$T$9</c:f>
              <c:strCache>
                <c:ptCount val="1"/>
                <c:pt idx="0">
                  <c:v>O.S.S.C.LTD.</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seeds'!$U$9:$Y$9</c:f>
              <c:numCache>
                <c:formatCode>0</c:formatCode>
                <c:ptCount val="5"/>
                <c:pt idx="0">
                  <c:v>10.53506334298925</c:v>
                </c:pt>
                <c:pt idx="1">
                  <c:v>12.110151013486234</c:v>
                </c:pt>
                <c:pt idx="2">
                  <c:v>12.081126385401994</c:v>
                </c:pt>
                <c:pt idx="3">
                  <c:v>11.5844061320111</c:v>
                </c:pt>
                <c:pt idx="4">
                  <c:v>4.8534051876988222</c:v>
                </c:pt>
              </c:numCache>
            </c:numRef>
          </c:val>
        </c:ser>
        <c:ser>
          <c:idx val="2"/>
          <c:order val="2"/>
          <c:tx>
            <c:strRef>
              <c:f>'Area &amp; production of rice seeds'!$T$10</c:f>
              <c:strCache>
                <c:ptCount val="1"/>
                <c:pt idx="0">
                  <c:v>O.U.A.T.</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seeds'!$U$10:$Y$10</c:f>
              <c:numCache>
                <c:formatCode>0</c:formatCode>
                <c:ptCount val="5"/>
                <c:pt idx="0">
                  <c:v>21.645552336917689</c:v>
                </c:pt>
                <c:pt idx="1">
                  <c:v>36.642170717920131</c:v>
                </c:pt>
                <c:pt idx="2">
                  <c:v>14.083644602290121</c:v>
                </c:pt>
                <c:pt idx="3">
                  <c:v>11.68448346449529</c:v>
                </c:pt>
                <c:pt idx="4">
                  <c:v>8.084780903718773</c:v>
                </c:pt>
              </c:numCache>
            </c:numRef>
          </c:val>
        </c:ser>
        <c:ser>
          <c:idx val="3"/>
          <c:order val="3"/>
          <c:tx>
            <c:strRef>
              <c:f>'Area &amp; production of rice seeds'!$T$11</c:f>
              <c:strCache>
                <c:ptCount val="1"/>
                <c:pt idx="0">
                  <c:v>PRIVATE</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seeds'!$U$11:$Y$11</c:f>
              <c:numCache>
                <c:formatCode>0</c:formatCode>
                <c:ptCount val="5"/>
                <c:pt idx="0">
                  <c:v>21.472865704218844</c:v>
                </c:pt>
                <c:pt idx="1">
                  <c:v>35.459904708067192</c:v>
                </c:pt>
                <c:pt idx="2">
                  <c:v>42.813514175494099</c:v>
                </c:pt>
                <c:pt idx="3">
                  <c:v>51.214120001819595</c:v>
                </c:pt>
                <c:pt idx="4">
                  <c:v>29.70735394228355</c:v>
                </c:pt>
              </c:numCache>
            </c:numRef>
          </c:val>
        </c:ser>
        <c:ser>
          <c:idx val="4"/>
          <c:order val="4"/>
          <c:tx>
            <c:strRef>
              <c:f>'Area &amp; production of rice seeds'!$T$12</c:f>
              <c:strCache>
                <c:ptCount val="1"/>
                <c:pt idx="0">
                  <c:v>N.S.C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seeds'!$U$12:$Y$12</c:f>
              <c:numCache>
                <c:formatCode>0.0</c:formatCode>
                <c:ptCount val="5"/>
                <c:pt idx="1">
                  <c:v>0.19865945247516872</c:v>
                </c:pt>
                <c:pt idx="3">
                  <c:v>0.13101032616112601</c:v>
                </c:pt>
                <c:pt idx="4">
                  <c:v>0.49348107998975643</c:v>
                </c:pt>
              </c:numCache>
            </c:numRef>
          </c:val>
        </c:ser>
        <c:ser>
          <c:idx val="5"/>
          <c:order val="5"/>
          <c:tx>
            <c:strRef>
              <c:f>'Area &amp; production of rice seeds'!$T$13</c:f>
              <c:strCache>
                <c:ptCount val="1"/>
                <c:pt idx="0">
                  <c:v>SVS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seeds'!$U$13:$Y$13</c:f>
              <c:numCache>
                <c:formatCode>General</c:formatCode>
                <c:ptCount val="5"/>
                <c:pt idx="4" formatCode="0">
                  <c:v>32.822509881269454</c:v>
                </c:pt>
              </c:numCache>
            </c:numRef>
          </c:val>
        </c:ser>
        <c:ser>
          <c:idx val="6"/>
          <c:order val="6"/>
          <c:tx>
            <c:strRef>
              <c:f>'Area &amp; production of rice seeds'!$T$14</c:f>
              <c:strCache>
                <c:ptCount val="1"/>
                <c:pt idx="0">
                  <c:v>OAIC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seeds'!$U$14:$Y$14</c:f>
              <c:numCache>
                <c:formatCode>General</c:formatCode>
                <c:ptCount val="5"/>
                <c:pt idx="4" formatCode="0">
                  <c:v>1.7373433039030692</c:v>
                </c:pt>
              </c:numCache>
            </c:numRef>
          </c:val>
        </c:ser>
        <c:ser>
          <c:idx val="7"/>
          <c:order val="7"/>
          <c:tx>
            <c:strRef>
              <c:f>'Area &amp; production of rice seeds'!$T$15</c:f>
              <c:strCache>
                <c:ptCount val="1"/>
                <c:pt idx="0">
                  <c:v>NFSM</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seeds'!$U$15:$Y$15</c:f>
              <c:numCache>
                <c:formatCode>General</c:formatCode>
                <c:ptCount val="5"/>
                <c:pt idx="4" formatCode="0.00">
                  <c:v>3.1578647657356212E-2</c:v>
                </c:pt>
              </c:numCache>
            </c:numRef>
          </c:val>
        </c:ser>
        <c:ser>
          <c:idx val="8"/>
          <c:order val="8"/>
          <c:tx>
            <c:strRef>
              <c:f>'Area &amp; production of rice seeds'!$T$16</c:f>
              <c:strCache>
                <c:ptCount val="1"/>
                <c:pt idx="0">
                  <c:v>BGREI</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seeds'!$U$16:$Y$16</c:f>
              <c:numCache>
                <c:formatCode>General</c:formatCode>
                <c:ptCount val="5"/>
                <c:pt idx="4" formatCode="0">
                  <c:v>0</c:v>
                </c:pt>
              </c:numCache>
            </c:numRef>
          </c:val>
        </c:ser>
        <c:ser>
          <c:idx val="9"/>
          <c:order val="9"/>
          <c:tx>
            <c:strRef>
              <c:f>'Area &amp; production of rice seeds'!$T$17</c:f>
              <c:strCache>
                <c:ptCount val="1"/>
                <c:pt idx="0">
                  <c:v>NGO</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seeds'!$U$17:$Y$17</c:f>
              <c:numCache>
                <c:formatCode>General</c:formatCode>
                <c:ptCount val="5"/>
                <c:pt idx="4" formatCode="0">
                  <c:v>0</c:v>
                </c:pt>
              </c:numCache>
            </c:numRef>
          </c:val>
        </c:ser>
        <c:dLbls>
          <c:showLegendKey val="0"/>
          <c:showVal val="0"/>
          <c:showCatName val="0"/>
          <c:showSerName val="0"/>
          <c:showPercent val="0"/>
          <c:showBubbleSize val="0"/>
        </c:dLbls>
        <c:gapWidth val="150"/>
        <c:overlap val="100"/>
        <c:axId val="38985728"/>
        <c:axId val="38987264"/>
      </c:barChart>
      <c:catAx>
        <c:axId val="38985728"/>
        <c:scaling>
          <c:orientation val="minMax"/>
        </c:scaling>
        <c:delete val="0"/>
        <c:axPos val="b"/>
        <c:majorTickMark val="out"/>
        <c:minorTickMark val="none"/>
        <c:tickLblPos val="nextTo"/>
        <c:txPr>
          <a:bodyPr/>
          <a:lstStyle/>
          <a:p>
            <a:pPr>
              <a:defRPr lang="en-US" sz="1100" b="1"/>
            </a:pPr>
            <a:endParaRPr lang="en-US"/>
          </a:p>
        </c:txPr>
        <c:crossAx val="38987264"/>
        <c:crosses val="autoZero"/>
        <c:auto val="1"/>
        <c:lblAlgn val="ctr"/>
        <c:lblOffset val="100"/>
        <c:noMultiLvlLbl val="0"/>
      </c:catAx>
      <c:valAx>
        <c:axId val="38987264"/>
        <c:scaling>
          <c:orientation val="minMax"/>
          <c:max val="100"/>
        </c:scaling>
        <c:delete val="0"/>
        <c:axPos val="l"/>
        <c:majorGridlines/>
        <c:title>
          <c:tx>
            <c:rich>
              <a:bodyPr rot="-5400000" vert="horz"/>
              <a:lstStyle/>
              <a:p>
                <a:pPr>
                  <a:defRPr lang="en-US" sz="1100"/>
                </a:pPr>
                <a:r>
                  <a:rPr lang="en-US" sz="1100"/>
                  <a:t>Share in total (%)</a:t>
                </a:r>
              </a:p>
            </c:rich>
          </c:tx>
          <c:overlay val="0"/>
        </c:title>
        <c:numFmt formatCode="0" sourceLinked="1"/>
        <c:majorTickMark val="out"/>
        <c:minorTickMark val="none"/>
        <c:tickLblPos val="nextTo"/>
        <c:txPr>
          <a:bodyPr/>
          <a:lstStyle/>
          <a:p>
            <a:pPr>
              <a:defRPr lang="en-US"/>
            </a:pPr>
            <a:endParaRPr lang="en-US"/>
          </a:p>
        </c:txPr>
        <c:crossAx val="38985728"/>
        <c:crosses val="autoZero"/>
        <c:crossBetween val="between"/>
        <c:majorUnit val="20"/>
      </c:valAx>
      <c:spPr>
        <a:ln>
          <a:solidFill>
            <a:sysClr val="window" lastClr="FFFFFF">
              <a:lumMod val="50000"/>
            </a:sysClr>
          </a:solidFill>
        </a:ln>
      </c:spPr>
    </c:plotArea>
    <c:legend>
      <c:legendPos val="r"/>
      <c:layout>
        <c:manualLayout>
          <c:xMode val="edge"/>
          <c:yMode val="edge"/>
          <c:x val="0.79925131233595803"/>
          <c:y val="0"/>
          <c:w val="0.18408202099737594"/>
          <c:h val="0.98493620589092168"/>
        </c:manualLayout>
      </c:layout>
      <c:overlay val="0"/>
      <c:txPr>
        <a:bodyPr/>
        <a:lstStyle/>
        <a:p>
          <a:pPr>
            <a:defRPr lang="en-US" sz="1100"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Certified seeds</a:t>
            </a:r>
          </a:p>
        </c:rich>
      </c:tx>
      <c:overlay val="0"/>
    </c:title>
    <c:autoTitleDeleted val="0"/>
    <c:plotArea>
      <c:layout/>
      <c:barChart>
        <c:barDir val="col"/>
        <c:grouping val="stacked"/>
        <c:varyColors val="0"/>
        <c:ser>
          <c:idx val="0"/>
          <c:order val="0"/>
          <c:tx>
            <c:strRef>
              <c:f>'Area &amp; production of rice seeds'!$T$28</c:f>
              <c:strCache>
                <c:ptCount val="1"/>
                <c:pt idx="0">
                  <c:v>Dept. Farms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seeds'!$U$28:$Y$28</c:f>
              <c:numCache>
                <c:formatCode>0</c:formatCode>
                <c:ptCount val="5"/>
                <c:pt idx="0">
                  <c:v>8.2195652194252862</c:v>
                </c:pt>
                <c:pt idx="1">
                  <c:v>12.241141088106048</c:v>
                </c:pt>
                <c:pt idx="2">
                  <c:v>3.0763088226286577</c:v>
                </c:pt>
                <c:pt idx="3">
                  <c:v>1.9284573627784534</c:v>
                </c:pt>
                <c:pt idx="4" formatCode="0.0">
                  <c:v>0.35605175757216234</c:v>
                </c:pt>
              </c:numCache>
            </c:numRef>
          </c:val>
        </c:ser>
        <c:ser>
          <c:idx val="1"/>
          <c:order val="1"/>
          <c:tx>
            <c:strRef>
              <c:f>'Area &amp; production of rice seeds'!$T$29</c:f>
              <c:strCache>
                <c:ptCount val="1"/>
                <c:pt idx="0">
                  <c:v>O.S.S.C.LTD.</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seeds'!$U$29:$Y$29</c:f>
              <c:numCache>
                <c:formatCode>0</c:formatCode>
                <c:ptCount val="5"/>
                <c:pt idx="0">
                  <c:v>81.801956440858163</c:v>
                </c:pt>
                <c:pt idx="1">
                  <c:v>66.991346263725987</c:v>
                </c:pt>
                <c:pt idx="2">
                  <c:v>76.420359807595958</c:v>
                </c:pt>
                <c:pt idx="3">
                  <c:v>64.053763486978127</c:v>
                </c:pt>
                <c:pt idx="4">
                  <c:v>68.651532629860881</c:v>
                </c:pt>
              </c:numCache>
            </c:numRef>
          </c:val>
        </c:ser>
        <c:ser>
          <c:idx val="2"/>
          <c:order val="2"/>
          <c:tx>
            <c:strRef>
              <c:f>'Area &amp; production of rice seeds'!$T$30</c:f>
              <c:strCache>
                <c:ptCount val="1"/>
                <c:pt idx="0">
                  <c:v>O.U.A.T.</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seeds'!$U$30:$Y$30</c:f>
              <c:numCache>
                <c:formatCode>0.0</c:formatCode>
                <c:ptCount val="5"/>
                <c:pt idx="0" formatCode="0">
                  <c:v>1.3242822396872485</c:v>
                </c:pt>
                <c:pt idx="1">
                  <c:v>0.27072793193363737</c:v>
                </c:pt>
                <c:pt idx="2" formatCode="0.00">
                  <c:v>4.6202858527753993E-2</c:v>
                </c:pt>
                <c:pt idx="3">
                  <c:v>0.25040351923096182</c:v>
                </c:pt>
                <c:pt idx="4" formatCode="0">
                  <c:v>0</c:v>
                </c:pt>
              </c:numCache>
            </c:numRef>
          </c:val>
        </c:ser>
        <c:ser>
          <c:idx val="3"/>
          <c:order val="3"/>
          <c:tx>
            <c:strRef>
              <c:f>'Area &amp; production of rice seeds'!$T$31</c:f>
              <c:strCache>
                <c:ptCount val="1"/>
                <c:pt idx="0">
                  <c:v>PRIVATE</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seeds'!$U$31:$Y$31</c:f>
              <c:numCache>
                <c:formatCode>0</c:formatCode>
                <c:ptCount val="5"/>
                <c:pt idx="0">
                  <c:v>8.6541961000294076</c:v>
                </c:pt>
                <c:pt idx="1">
                  <c:v>19.376889433715288</c:v>
                </c:pt>
                <c:pt idx="2">
                  <c:v>15.240818221620968</c:v>
                </c:pt>
                <c:pt idx="3">
                  <c:v>28.213464175069447</c:v>
                </c:pt>
                <c:pt idx="4">
                  <c:v>21.652319847750924</c:v>
                </c:pt>
              </c:numCache>
            </c:numRef>
          </c:val>
        </c:ser>
        <c:ser>
          <c:idx val="4"/>
          <c:order val="4"/>
          <c:tx>
            <c:strRef>
              <c:f>'Area &amp; production of rice seeds'!$T$32</c:f>
              <c:strCache>
                <c:ptCount val="1"/>
                <c:pt idx="0">
                  <c:v>N.S.C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seeds'!$U$32:$Y$32</c:f>
              <c:numCache>
                <c:formatCode>0</c:formatCode>
                <c:ptCount val="5"/>
                <c:pt idx="1">
                  <c:v>1.1198952825190238</c:v>
                </c:pt>
                <c:pt idx="2">
                  <c:v>3.7657220160780001</c:v>
                </c:pt>
                <c:pt idx="3">
                  <c:v>5.4903634317935079</c:v>
                </c:pt>
                <c:pt idx="4" formatCode="0.0">
                  <c:v>0.26664801500042884</c:v>
                </c:pt>
              </c:numCache>
            </c:numRef>
          </c:val>
        </c:ser>
        <c:ser>
          <c:idx val="5"/>
          <c:order val="5"/>
          <c:tx>
            <c:strRef>
              <c:f>'Area &amp; production of rice seeds'!$T$33</c:f>
              <c:strCache>
                <c:ptCount val="1"/>
                <c:pt idx="0">
                  <c:v>SVS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seeds'!$U$33:$Y$33</c:f>
              <c:numCache>
                <c:formatCode>General</c:formatCode>
                <c:ptCount val="5"/>
                <c:pt idx="2" formatCode="0">
                  <c:v>1.450588273548145</c:v>
                </c:pt>
                <c:pt idx="3" formatCode="0.0">
                  <c:v>6.3548024149678833E-2</c:v>
                </c:pt>
                <c:pt idx="4" formatCode="0.00">
                  <c:v>6.8540865186130515E-3</c:v>
                </c:pt>
              </c:numCache>
            </c:numRef>
          </c:val>
        </c:ser>
        <c:ser>
          <c:idx val="6"/>
          <c:order val="6"/>
          <c:tx>
            <c:strRef>
              <c:f>'Area &amp; production of rice seeds'!$T$34</c:f>
              <c:strCache>
                <c:ptCount val="1"/>
                <c:pt idx="0">
                  <c:v>OAIC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seeds'!$U$34:$Y$34</c:f>
              <c:numCache>
                <c:formatCode>General</c:formatCode>
                <c:ptCount val="5"/>
                <c:pt idx="4" formatCode="0">
                  <c:v>0.80108639275438853</c:v>
                </c:pt>
              </c:numCache>
            </c:numRef>
          </c:val>
        </c:ser>
        <c:ser>
          <c:idx val="7"/>
          <c:order val="7"/>
          <c:tx>
            <c:strRef>
              <c:f>'Area &amp; production of rice seeds'!$T$35</c:f>
              <c:strCache>
                <c:ptCount val="1"/>
                <c:pt idx="0">
                  <c:v>NFSM</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seeds'!$U$35:$Y$35</c:f>
              <c:numCache>
                <c:formatCode>General</c:formatCode>
                <c:ptCount val="5"/>
                <c:pt idx="4" formatCode="0">
                  <c:v>8.2384516658636819</c:v>
                </c:pt>
              </c:numCache>
            </c:numRef>
          </c:val>
        </c:ser>
        <c:ser>
          <c:idx val="8"/>
          <c:order val="8"/>
          <c:tx>
            <c:strRef>
              <c:f>'Area &amp; production of rice seeds'!$T$36</c:f>
              <c:strCache>
                <c:ptCount val="1"/>
                <c:pt idx="0">
                  <c:v>BGREI</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seeds'!$U$36:$Y$36</c:f>
              <c:numCache>
                <c:formatCode>General</c:formatCode>
                <c:ptCount val="5"/>
                <c:pt idx="4" formatCode="0.00">
                  <c:v>2.1444071856479667E-2</c:v>
                </c:pt>
              </c:numCache>
            </c:numRef>
          </c:val>
        </c:ser>
        <c:ser>
          <c:idx val="9"/>
          <c:order val="9"/>
          <c:tx>
            <c:strRef>
              <c:f>'Area &amp; production of rice seeds'!$T$37</c:f>
              <c:strCache>
                <c:ptCount val="1"/>
                <c:pt idx="0">
                  <c:v>NGO</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seeds'!$U$37:$Y$37</c:f>
              <c:numCache>
                <c:formatCode>General</c:formatCode>
                <c:ptCount val="5"/>
                <c:pt idx="4" formatCode="0.00">
                  <c:v>5.611532822256301E-3</c:v>
                </c:pt>
              </c:numCache>
            </c:numRef>
          </c:val>
        </c:ser>
        <c:dLbls>
          <c:showLegendKey val="0"/>
          <c:showVal val="0"/>
          <c:showCatName val="0"/>
          <c:showSerName val="0"/>
          <c:showPercent val="0"/>
          <c:showBubbleSize val="0"/>
        </c:dLbls>
        <c:gapWidth val="150"/>
        <c:overlap val="100"/>
        <c:axId val="39401344"/>
        <c:axId val="39402880"/>
      </c:barChart>
      <c:catAx>
        <c:axId val="39401344"/>
        <c:scaling>
          <c:orientation val="minMax"/>
        </c:scaling>
        <c:delete val="0"/>
        <c:axPos val="b"/>
        <c:majorTickMark val="out"/>
        <c:minorTickMark val="none"/>
        <c:tickLblPos val="nextTo"/>
        <c:txPr>
          <a:bodyPr/>
          <a:lstStyle/>
          <a:p>
            <a:pPr>
              <a:defRPr lang="en-US" sz="1100" b="1"/>
            </a:pPr>
            <a:endParaRPr lang="en-US"/>
          </a:p>
        </c:txPr>
        <c:crossAx val="39402880"/>
        <c:crosses val="autoZero"/>
        <c:auto val="1"/>
        <c:lblAlgn val="ctr"/>
        <c:lblOffset val="100"/>
        <c:noMultiLvlLbl val="0"/>
      </c:catAx>
      <c:valAx>
        <c:axId val="39402880"/>
        <c:scaling>
          <c:orientation val="minMax"/>
          <c:max val="100"/>
        </c:scaling>
        <c:delete val="0"/>
        <c:axPos val="l"/>
        <c:majorGridlines/>
        <c:title>
          <c:tx>
            <c:rich>
              <a:bodyPr rot="-5400000" vert="horz"/>
              <a:lstStyle/>
              <a:p>
                <a:pPr>
                  <a:defRPr lang="en-US" sz="1100" b="1"/>
                </a:pPr>
                <a:r>
                  <a:rPr lang="en-US" sz="1100" b="1"/>
                  <a:t>Share in total (%)</a:t>
                </a:r>
              </a:p>
            </c:rich>
          </c:tx>
          <c:overlay val="0"/>
        </c:title>
        <c:numFmt formatCode="0" sourceLinked="1"/>
        <c:majorTickMark val="out"/>
        <c:minorTickMark val="none"/>
        <c:tickLblPos val="nextTo"/>
        <c:txPr>
          <a:bodyPr/>
          <a:lstStyle/>
          <a:p>
            <a:pPr>
              <a:defRPr lang="en-US"/>
            </a:pPr>
            <a:endParaRPr lang="en-US"/>
          </a:p>
        </c:txPr>
        <c:crossAx val="39401344"/>
        <c:crosses val="autoZero"/>
        <c:crossBetween val="between"/>
        <c:majorUnit val="20"/>
      </c:valAx>
      <c:spPr>
        <a:noFill/>
        <a:ln>
          <a:solidFill>
            <a:sysClr val="window" lastClr="FFFFFF">
              <a:lumMod val="50000"/>
            </a:sysClr>
          </a:solidFill>
        </a:ln>
      </c:spPr>
    </c:plotArea>
    <c:legend>
      <c:legendPos val="r"/>
      <c:layout>
        <c:manualLayout>
          <c:xMode val="edge"/>
          <c:yMode val="edge"/>
          <c:x val="0.79925131233595803"/>
          <c:y val="0"/>
          <c:w val="0.18408202099737594"/>
          <c:h val="0.98493620589092135"/>
        </c:manualLayout>
      </c:layout>
      <c:overlay val="0"/>
      <c:txPr>
        <a:bodyPr/>
        <a:lstStyle/>
        <a:p>
          <a:pPr>
            <a:defRPr lang="en-US" sz="11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Total seed production</a:t>
            </a:r>
          </a:p>
        </c:rich>
      </c:tx>
      <c:overlay val="0"/>
    </c:title>
    <c:autoTitleDeleted val="0"/>
    <c:plotArea>
      <c:layout/>
      <c:barChart>
        <c:barDir val="col"/>
        <c:grouping val="stacked"/>
        <c:varyColors val="0"/>
        <c:ser>
          <c:idx val="0"/>
          <c:order val="0"/>
          <c:tx>
            <c:strRef>
              <c:f>'Area &amp; production of rice seeds'!$T$48</c:f>
              <c:strCache>
                <c:ptCount val="1"/>
                <c:pt idx="0">
                  <c:v>Dept. Farms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seeds'!$U$48:$Y$48</c:f>
              <c:numCache>
                <c:formatCode>0</c:formatCode>
                <c:ptCount val="5"/>
                <c:pt idx="0">
                  <c:v>12.515862337518454</c:v>
                </c:pt>
                <c:pt idx="1">
                  <c:v>12.622742585740324</c:v>
                </c:pt>
                <c:pt idx="2">
                  <c:v>5.1232021586780281</c:v>
                </c:pt>
                <c:pt idx="3">
                  <c:v>3.6372565458489436</c:v>
                </c:pt>
                <c:pt idx="4">
                  <c:v>3.2944097231742737</c:v>
                </c:pt>
              </c:numCache>
            </c:numRef>
          </c:val>
        </c:ser>
        <c:ser>
          <c:idx val="1"/>
          <c:order val="1"/>
          <c:tx>
            <c:strRef>
              <c:f>'Area &amp; production of rice seeds'!$T$49</c:f>
              <c:strCache>
                <c:ptCount val="1"/>
                <c:pt idx="0">
                  <c:v>O.S.S.C.LTD.</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seeds'!$U$49:$Y$49</c:f>
              <c:numCache>
                <c:formatCode>0</c:formatCode>
                <c:ptCount val="5"/>
                <c:pt idx="0">
                  <c:v>73.771318790687289</c:v>
                </c:pt>
                <c:pt idx="1">
                  <c:v>60.735995287274115</c:v>
                </c:pt>
                <c:pt idx="2">
                  <c:v>71.707758814375339</c:v>
                </c:pt>
                <c:pt idx="3">
                  <c:v>60.231552758147387</c:v>
                </c:pt>
                <c:pt idx="4">
                  <c:v>60.096907572160049</c:v>
                </c:pt>
              </c:numCache>
            </c:numRef>
          </c:val>
        </c:ser>
        <c:ser>
          <c:idx val="2"/>
          <c:order val="2"/>
          <c:tx>
            <c:strRef>
              <c:f>'Area &amp; production of rice seeds'!$T$50</c:f>
              <c:strCache>
                <c:ptCount val="1"/>
                <c:pt idx="0">
                  <c:v>O.U.A.T.</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seeds'!$U$50:$Y$50</c:f>
              <c:numCache>
                <c:formatCode>0</c:formatCode>
                <c:ptCount val="5"/>
                <c:pt idx="0">
                  <c:v>3.6141639736643554</c:v>
                </c:pt>
                <c:pt idx="1">
                  <c:v>4.4163399053772974</c:v>
                </c:pt>
                <c:pt idx="2">
                  <c:v>1.0743913896195472</c:v>
                </c:pt>
                <c:pt idx="3">
                  <c:v>1.0833365918705351</c:v>
                </c:pt>
                <c:pt idx="4">
                  <c:v>1.0840799264472976</c:v>
                </c:pt>
              </c:numCache>
            </c:numRef>
          </c:val>
        </c:ser>
        <c:ser>
          <c:idx val="3"/>
          <c:order val="3"/>
          <c:tx>
            <c:strRef>
              <c:f>'Area &amp; production of rice seeds'!$T$51</c:f>
              <c:strCache>
                <c:ptCount val="1"/>
                <c:pt idx="0">
                  <c:v>PRIVATE</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seeds'!$U$51:$Y$51</c:f>
              <c:numCache>
                <c:formatCode>0</c:formatCode>
                <c:ptCount val="5"/>
                <c:pt idx="0">
                  <c:v>10.098654898129979</c:v>
                </c:pt>
                <c:pt idx="1">
                  <c:v>21.210029270447706</c:v>
                </c:pt>
                <c:pt idx="2">
                  <c:v>17.260411981548714</c:v>
                </c:pt>
                <c:pt idx="3">
                  <c:v>29.888982189829786</c:v>
                </c:pt>
                <c:pt idx="4">
                  <c:v>22.732411055258591</c:v>
                </c:pt>
              </c:numCache>
            </c:numRef>
          </c:val>
        </c:ser>
        <c:ser>
          <c:idx val="4"/>
          <c:order val="4"/>
          <c:tx>
            <c:strRef>
              <c:f>'Area &amp; production of rice seeds'!$T$52</c:f>
              <c:strCache>
                <c:ptCount val="1"/>
                <c:pt idx="0">
                  <c:v>N.S.C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seeds'!$U$52:$Y$52</c:f>
              <c:numCache>
                <c:formatCode>0</c:formatCode>
                <c:ptCount val="5"/>
                <c:pt idx="1">
                  <c:v>1.014892951160693</c:v>
                </c:pt>
                <c:pt idx="2">
                  <c:v>3.4898973851453809</c:v>
                </c:pt>
                <c:pt idx="3">
                  <c:v>5.0999531433396434</c:v>
                </c:pt>
                <c:pt idx="4" formatCode="0.0">
                  <c:v>0.29706382655276498</c:v>
                </c:pt>
              </c:numCache>
            </c:numRef>
          </c:val>
        </c:ser>
        <c:ser>
          <c:idx val="5"/>
          <c:order val="5"/>
          <c:tx>
            <c:strRef>
              <c:f>'Area &amp; production of rice seeds'!$T$53</c:f>
              <c:strCache>
                <c:ptCount val="1"/>
                <c:pt idx="0">
                  <c:v>SVS</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seeds'!$U$53:$Y$53</c:f>
              <c:numCache>
                <c:formatCode>General</c:formatCode>
                <c:ptCount val="5"/>
                <c:pt idx="2" formatCode="0">
                  <c:v>1.3443382706328206</c:v>
                </c:pt>
                <c:pt idx="3" formatCode="0.00">
                  <c:v>5.8918770963716532E-2</c:v>
                </c:pt>
                <c:pt idx="4" formatCode="0">
                  <c:v>4.407071500441309</c:v>
                </c:pt>
              </c:numCache>
            </c:numRef>
          </c:val>
        </c:ser>
        <c:ser>
          <c:idx val="6"/>
          <c:order val="6"/>
          <c:tx>
            <c:strRef>
              <c:f>'Area &amp; production of rice seeds'!$T$54</c:f>
              <c:strCache>
                <c:ptCount val="1"/>
                <c:pt idx="0">
                  <c:v>OAIC</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seeds'!$U$54:$Y$54</c:f>
              <c:numCache>
                <c:formatCode>General</c:formatCode>
                <c:ptCount val="5"/>
                <c:pt idx="4" formatCode="0">
                  <c:v>0.92662811558660163</c:v>
                </c:pt>
              </c:numCache>
            </c:numRef>
          </c:val>
        </c:ser>
        <c:ser>
          <c:idx val="7"/>
          <c:order val="7"/>
          <c:tx>
            <c:strRef>
              <c:f>'Area &amp; production of rice seeds'!$T$55</c:f>
              <c:strCache>
                <c:ptCount val="1"/>
                <c:pt idx="0">
                  <c:v>NFSM</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seeds'!$U$55:$Y$55</c:f>
              <c:numCache>
                <c:formatCode>General</c:formatCode>
                <c:ptCount val="5"/>
                <c:pt idx="4" formatCode="0">
                  <c:v>7.1380005338055375</c:v>
                </c:pt>
              </c:numCache>
            </c:numRef>
          </c:val>
        </c:ser>
        <c:ser>
          <c:idx val="8"/>
          <c:order val="8"/>
          <c:tx>
            <c:strRef>
              <c:f>'Area &amp; production of rice seeds'!$T$56</c:f>
              <c:strCache>
                <c:ptCount val="1"/>
                <c:pt idx="0">
                  <c:v>BGREI</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seeds'!$U$56:$Y$56</c:f>
              <c:numCache>
                <c:formatCode>General</c:formatCode>
                <c:ptCount val="5"/>
                <c:pt idx="4" formatCode="0.00">
                  <c:v>1.856865839534166E-2</c:v>
                </c:pt>
              </c:numCache>
            </c:numRef>
          </c:val>
        </c:ser>
        <c:ser>
          <c:idx val="9"/>
          <c:order val="9"/>
          <c:tx>
            <c:strRef>
              <c:f>'Area &amp; production of rice seeds'!$T$57</c:f>
              <c:strCache>
                <c:ptCount val="1"/>
                <c:pt idx="0">
                  <c:v>NGO</c:v>
                </c:pt>
              </c:strCache>
            </c:strRef>
          </c:tx>
          <c:invertIfNegative val="0"/>
          <c:cat>
            <c:strRef>
              <c:f>'Area &amp; production of rice seeds'!$U$7:$Y$7</c:f>
              <c:strCache>
                <c:ptCount val="5"/>
                <c:pt idx="0">
                  <c:v>2001-02</c:v>
                </c:pt>
                <c:pt idx="1">
                  <c:v>2005-06</c:v>
                </c:pt>
                <c:pt idx="2">
                  <c:v>2008-09</c:v>
                </c:pt>
                <c:pt idx="3">
                  <c:v>2010-11</c:v>
                </c:pt>
                <c:pt idx="4">
                  <c:v>2012-13</c:v>
                </c:pt>
              </c:strCache>
            </c:strRef>
          </c:cat>
          <c:val>
            <c:numRef>
              <c:f>'Area &amp; production of rice seeds'!$U$57:$Y$57</c:f>
              <c:numCache>
                <c:formatCode>General</c:formatCode>
                <c:ptCount val="5"/>
                <c:pt idx="4" formatCode="0.000">
                  <c:v>4.8590881782202468E-3</c:v>
                </c:pt>
              </c:numCache>
            </c:numRef>
          </c:val>
        </c:ser>
        <c:dLbls>
          <c:showLegendKey val="0"/>
          <c:showVal val="0"/>
          <c:showCatName val="0"/>
          <c:showSerName val="0"/>
          <c:showPercent val="0"/>
          <c:showBubbleSize val="0"/>
        </c:dLbls>
        <c:gapWidth val="150"/>
        <c:overlap val="100"/>
        <c:axId val="39641088"/>
        <c:axId val="39642624"/>
      </c:barChart>
      <c:catAx>
        <c:axId val="39641088"/>
        <c:scaling>
          <c:orientation val="minMax"/>
        </c:scaling>
        <c:delete val="0"/>
        <c:axPos val="b"/>
        <c:majorTickMark val="out"/>
        <c:minorTickMark val="none"/>
        <c:tickLblPos val="nextTo"/>
        <c:txPr>
          <a:bodyPr/>
          <a:lstStyle/>
          <a:p>
            <a:pPr>
              <a:defRPr lang="en-US" sz="1100" b="1"/>
            </a:pPr>
            <a:endParaRPr lang="en-US"/>
          </a:p>
        </c:txPr>
        <c:crossAx val="39642624"/>
        <c:crosses val="autoZero"/>
        <c:auto val="1"/>
        <c:lblAlgn val="ctr"/>
        <c:lblOffset val="100"/>
        <c:noMultiLvlLbl val="0"/>
      </c:catAx>
      <c:valAx>
        <c:axId val="39642624"/>
        <c:scaling>
          <c:orientation val="minMax"/>
          <c:max val="100"/>
        </c:scaling>
        <c:delete val="0"/>
        <c:axPos val="l"/>
        <c:majorGridlines/>
        <c:title>
          <c:tx>
            <c:rich>
              <a:bodyPr rot="-5400000" vert="horz"/>
              <a:lstStyle/>
              <a:p>
                <a:pPr>
                  <a:defRPr lang="en-US" sz="1100"/>
                </a:pPr>
                <a:r>
                  <a:rPr lang="en-US" sz="1100"/>
                  <a:t>Share in total (%)</a:t>
                </a:r>
              </a:p>
            </c:rich>
          </c:tx>
          <c:overlay val="0"/>
        </c:title>
        <c:numFmt formatCode="0" sourceLinked="1"/>
        <c:majorTickMark val="out"/>
        <c:minorTickMark val="none"/>
        <c:tickLblPos val="nextTo"/>
        <c:txPr>
          <a:bodyPr/>
          <a:lstStyle/>
          <a:p>
            <a:pPr>
              <a:defRPr lang="en-US"/>
            </a:pPr>
            <a:endParaRPr lang="en-US"/>
          </a:p>
        </c:txPr>
        <c:crossAx val="39641088"/>
        <c:crosses val="autoZero"/>
        <c:crossBetween val="between"/>
        <c:majorUnit val="20"/>
      </c:valAx>
      <c:spPr>
        <a:ln>
          <a:solidFill>
            <a:schemeClr val="bg1">
              <a:lumMod val="50000"/>
            </a:schemeClr>
          </a:solidFill>
        </a:ln>
      </c:spPr>
    </c:plotArea>
    <c:legend>
      <c:legendPos val="r"/>
      <c:layout>
        <c:manualLayout>
          <c:xMode val="edge"/>
          <c:yMode val="edge"/>
          <c:x val="0.79925131233595803"/>
          <c:y val="0"/>
          <c:w val="0.18408202099737594"/>
          <c:h val="0.98493620589092135"/>
        </c:manualLayout>
      </c:layout>
      <c:overlay val="0"/>
      <c:txPr>
        <a:bodyPr/>
        <a:lstStyle/>
        <a:p>
          <a:pPr>
            <a:defRPr lang="en-US" sz="1100"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0.48251</cdr:x>
      <cdr:y>0.64672</cdr:y>
    </cdr:from>
    <cdr:to>
      <cdr:x>0.60751</cdr:x>
      <cdr:y>0.74672</cdr:y>
    </cdr:to>
    <cdr:sp macro="" textlink="">
      <cdr:nvSpPr>
        <cdr:cNvPr id="2" name="TextBox 1"/>
        <cdr:cNvSpPr txBox="1"/>
      </cdr:nvSpPr>
      <cdr:spPr>
        <a:xfrm xmlns:a="http://schemas.openxmlformats.org/drawingml/2006/main">
          <a:off x="3529632" y="3252482"/>
          <a:ext cx="914400" cy="502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chemeClr val="accent1">
                  <a:lumMod val="75000"/>
                </a:schemeClr>
              </a:solidFill>
            </a:rPr>
            <a:t>Area</a:t>
          </a:r>
        </a:p>
      </cdr:txBody>
    </cdr:sp>
  </cdr:relSizeAnchor>
  <cdr:relSizeAnchor xmlns:cdr="http://schemas.openxmlformats.org/drawingml/2006/chartDrawing">
    <cdr:from>
      <cdr:x>0.47917</cdr:x>
      <cdr:y>0.39394</cdr:y>
    </cdr:from>
    <cdr:to>
      <cdr:x>0.60417</cdr:x>
      <cdr:y>0.49394</cdr:y>
    </cdr:to>
    <cdr:sp macro="" textlink="">
      <cdr:nvSpPr>
        <cdr:cNvPr id="3" name="TextBox 1"/>
        <cdr:cNvSpPr txBox="1"/>
      </cdr:nvSpPr>
      <cdr:spPr>
        <a:xfrm xmlns:a="http://schemas.openxmlformats.org/drawingml/2006/main">
          <a:off x="3505200" y="1981200"/>
          <a:ext cx="914400" cy="5029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a:solidFill>
                <a:schemeClr val="accent3">
                  <a:lumMod val="75000"/>
                </a:schemeClr>
              </a:solidFill>
            </a:rPr>
            <a:t>Yield</a:t>
          </a:r>
        </a:p>
      </cdr:txBody>
    </cdr:sp>
  </cdr:relSizeAnchor>
  <cdr:relSizeAnchor xmlns:cdr="http://schemas.openxmlformats.org/drawingml/2006/chartDrawing">
    <cdr:from>
      <cdr:x>0.47751</cdr:x>
      <cdr:y>0.15959</cdr:y>
    </cdr:from>
    <cdr:to>
      <cdr:x>0.60251</cdr:x>
      <cdr:y>0.25959</cdr:y>
    </cdr:to>
    <cdr:sp macro="" textlink="">
      <cdr:nvSpPr>
        <cdr:cNvPr id="4" name="TextBox 1"/>
        <cdr:cNvSpPr txBox="1"/>
      </cdr:nvSpPr>
      <cdr:spPr>
        <a:xfrm xmlns:a="http://schemas.openxmlformats.org/drawingml/2006/main">
          <a:off x="3493056" y="802618"/>
          <a:ext cx="914400" cy="5029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rgbClr val="C00000"/>
              </a:solidFill>
            </a:rPr>
            <a:t>Prod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9F055-97A5-4C47-8051-88980E7A471A}" type="datetimeFigureOut">
              <a:rPr lang="en-US" smtClean="0"/>
              <a:pPr/>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2DC69-613B-407E-AB2B-AA75C956D3A5}" type="slidenum">
              <a:rPr lang="en-US" smtClean="0"/>
              <a:pPr/>
              <a:t>‹#›</a:t>
            </a:fld>
            <a:endParaRPr lang="en-US"/>
          </a:p>
        </p:txBody>
      </p:sp>
    </p:spTree>
    <p:extLst>
      <p:ext uri="{BB962C8B-B14F-4D97-AF65-F5344CB8AC3E}">
        <p14:creationId xmlns:p14="http://schemas.microsoft.com/office/powerpoint/2010/main" val="22468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Rice production almost</a:t>
            </a:r>
            <a:r>
              <a:rPr lang="en-US" baseline="0" dirty="0" smtClean="0"/>
              <a:t> doubled in </a:t>
            </a:r>
            <a:r>
              <a:rPr lang="en-US" baseline="0" dirty="0" err="1" smtClean="0"/>
              <a:t>Odisha</a:t>
            </a:r>
            <a:r>
              <a:rPr lang="en-US" baseline="0" dirty="0" smtClean="0"/>
              <a:t> from 5.4 million tons in 1971 to 10.4 million tons in 2010 and to 14 MT in 2012.</a:t>
            </a:r>
          </a:p>
          <a:p>
            <a:r>
              <a:rPr lang="en-US" baseline="0" dirty="0" smtClean="0"/>
              <a:t>This growth in rice production is mainly driven by growth in rice yields as rice area has stabilized at about 4 million ha.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Despite these fluctuations, growth in rice yields were attained through widespread adoption of modern varieties.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Area coverage of modern varieties reached about 80% of total rice area in 2010 based on official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MV adoption increased almost linearly at about 2.2%/year in the period 1971-2010.</a:t>
            </a:r>
          </a:p>
          <a:p>
            <a:r>
              <a:rPr lang="en-US" baseline="0" dirty="0" smtClean="0"/>
              <a:t>Rice yields were highly related with MV adoption.</a:t>
            </a:r>
          </a:p>
          <a:p>
            <a:r>
              <a:rPr lang="en-US" baseline="0" dirty="0" smtClean="0"/>
              <a:t>A linear regression analysis of yield on MV adoption showed that rice yields increased only by 135kg/ha, on the average, for every 10%-pts increase in the share of area under MVs.</a:t>
            </a:r>
          </a:p>
          <a:p>
            <a:r>
              <a:rPr lang="en-US" baseline="0" dirty="0" smtClean="0"/>
              <a:t>This indicates that even if MVs cover the remaining 20% of the rice area currently grown to TVs, average yield increase will only be 270kg/ha at current yield levels.</a:t>
            </a:r>
          </a:p>
          <a:p>
            <a:r>
              <a:rPr lang="en-US" baseline="0" dirty="0" smtClean="0"/>
              <a:t>Thus expanding area under current MVs alone will not result in a substantial yield increase.</a:t>
            </a:r>
            <a:endParaRPr lang="en-US" dirty="0"/>
          </a:p>
        </p:txBody>
      </p:sp>
      <p:sp>
        <p:nvSpPr>
          <p:cNvPr id="4" name="Slide Number Placeholder 3"/>
          <p:cNvSpPr>
            <a:spLocks noGrp="1"/>
          </p:cNvSpPr>
          <p:nvPr>
            <p:ph type="sldNum" sz="quarter" idx="10"/>
          </p:nvPr>
        </p:nvSpPr>
        <p:spPr/>
        <p:txBody>
          <a:bodyPr/>
          <a:lstStyle/>
          <a:p>
            <a:fld id="{07B2DC69-613B-407E-AB2B-AA75C956D3A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Rice production almost</a:t>
            </a:r>
            <a:r>
              <a:rPr lang="en-US" baseline="0" dirty="0" smtClean="0"/>
              <a:t> doubled in </a:t>
            </a:r>
            <a:r>
              <a:rPr lang="en-US" baseline="0" dirty="0" err="1" smtClean="0"/>
              <a:t>Odisha</a:t>
            </a:r>
            <a:r>
              <a:rPr lang="en-US" baseline="0" dirty="0" smtClean="0"/>
              <a:t> from 5.4 million tons in 1971 to 10.4 million tons in 2010 and to 14 MT in 2012.</a:t>
            </a:r>
          </a:p>
          <a:p>
            <a:r>
              <a:rPr lang="en-US" baseline="0" dirty="0" smtClean="0"/>
              <a:t>This growth in rice production is mainly driven by growth in rice yields as rice area has stabilized at about 4 million ha.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Despite these fluctuations, growth in rice yields were attained through widespread adoption of modern varieties.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Area coverage of modern varieties reached about 80% of total rice area in 2010 based on official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MV adoption increased almost linearly at about 2.2%/year in the period 1971-2010.</a:t>
            </a:r>
          </a:p>
          <a:p>
            <a:r>
              <a:rPr lang="en-US" baseline="0" dirty="0" smtClean="0"/>
              <a:t>Rice yields were highly related with MV adoption.</a:t>
            </a:r>
          </a:p>
          <a:p>
            <a:r>
              <a:rPr lang="en-US" baseline="0" dirty="0" smtClean="0"/>
              <a:t>A linear regression analysis of yield on MV adoption showed that rice yields increased only by 135kg/ha, on the average, for every 10%-pts increase in the share of area under MVs.</a:t>
            </a:r>
          </a:p>
          <a:p>
            <a:r>
              <a:rPr lang="en-US" baseline="0" dirty="0" smtClean="0"/>
              <a:t>This indicates that even if MVs cover the remaining 20% of the rice area currently grown to TVs, average yield increase will only be 270kg/ha at current yield levels.</a:t>
            </a:r>
          </a:p>
          <a:p>
            <a:r>
              <a:rPr lang="en-US" baseline="0" dirty="0" smtClean="0"/>
              <a:t>Thus expanding area under current MVs alone will not result in a substantial yield increase.</a:t>
            </a:r>
            <a:endParaRPr lang="en-US" dirty="0"/>
          </a:p>
        </p:txBody>
      </p:sp>
      <p:sp>
        <p:nvSpPr>
          <p:cNvPr id="4" name="Slide Number Placeholder 3"/>
          <p:cNvSpPr>
            <a:spLocks noGrp="1"/>
          </p:cNvSpPr>
          <p:nvPr>
            <p:ph type="sldNum" sz="quarter" idx="10"/>
          </p:nvPr>
        </p:nvSpPr>
        <p:spPr/>
        <p:txBody>
          <a:bodyPr/>
          <a:lstStyle/>
          <a:p>
            <a:fld id="{07B2DC69-613B-407E-AB2B-AA75C956D3A5}"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Rice production almost</a:t>
            </a:r>
            <a:r>
              <a:rPr lang="en-US" baseline="0" dirty="0" smtClean="0"/>
              <a:t> doubled in </a:t>
            </a:r>
            <a:r>
              <a:rPr lang="en-US" baseline="0" dirty="0" err="1" smtClean="0"/>
              <a:t>Odisha</a:t>
            </a:r>
            <a:r>
              <a:rPr lang="en-US" baseline="0" dirty="0" smtClean="0"/>
              <a:t> from 5.4 million tons in 1971 to 10.4 million tons in 2010 and to 14 MT in 2012.</a:t>
            </a:r>
          </a:p>
          <a:p>
            <a:r>
              <a:rPr lang="en-US" baseline="0" dirty="0" smtClean="0"/>
              <a:t>This growth in rice production is mainly driven by growth in rice yields as rice area has stabilized at about 4 million ha.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Despite these fluctuations, growth in rice yields were attained through widespread adoption of modern varieties.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Area coverage of modern varieties reached about 80% of total rice area in 2010 based on official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MV adoption increased almost linearly at about 2.2%/year in the period 1971-2010.</a:t>
            </a:r>
          </a:p>
          <a:p>
            <a:r>
              <a:rPr lang="en-US" baseline="0" dirty="0" smtClean="0"/>
              <a:t>Rice yields were highly related with MV adoption.</a:t>
            </a:r>
          </a:p>
          <a:p>
            <a:r>
              <a:rPr lang="en-US" baseline="0" dirty="0" smtClean="0"/>
              <a:t>A linear regression analysis of yield on MV adoption showed that rice yields increased only by 135kg/ha, on the average, for every 10%-pts increase in the share of area under MVs.</a:t>
            </a:r>
          </a:p>
          <a:p>
            <a:r>
              <a:rPr lang="en-US" baseline="0" dirty="0" smtClean="0"/>
              <a:t>This indicates that even if MVs cover the remaining 20% of the rice area currently grown to TVs, average yield increase will only be 270kg/ha at current yield levels.</a:t>
            </a:r>
          </a:p>
          <a:p>
            <a:r>
              <a:rPr lang="en-US" baseline="0" dirty="0" smtClean="0"/>
              <a:t>Thus expanding area under current MVs alone will not result in a substantial yield increase.</a:t>
            </a:r>
            <a:endParaRPr lang="en-US" dirty="0"/>
          </a:p>
        </p:txBody>
      </p:sp>
      <p:sp>
        <p:nvSpPr>
          <p:cNvPr id="4" name="Slide Number Placeholder 3"/>
          <p:cNvSpPr>
            <a:spLocks noGrp="1"/>
          </p:cNvSpPr>
          <p:nvPr>
            <p:ph type="sldNum" sz="quarter" idx="10"/>
          </p:nvPr>
        </p:nvSpPr>
        <p:spPr/>
        <p:txBody>
          <a:bodyPr/>
          <a:lstStyle/>
          <a:p>
            <a:fld id="{07B2DC69-613B-407E-AB2B-AA75C956D3A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Ranidhan</a:t>
            </a:r>
            <a:r>
              <a:rPr lang="en-US" dirty="0" smtClean="0"/>
              <a:t> composition is</a:t>
            </a:r>
            <a:r>
              <a:rPr lang="en-US" baseline="0" dirty="0" smtClean="0"/>
              <a:t> found to be 4% </a:t>
            </a:r>
            <a:r>
              <a:rPr lang="en-US" baseline="0" dirty="0" err="1" smtClean="0"/>
              <a:t>i.e</a:t>
            </a:r>
            <a:r>
              <a:rPr lang="en-US" baseline="0" dirty="0" smtClean="0"/>
              <a:t>, 20561 quintals during 2013 </a:t>
            </a:r>
            <a:r>
              <a:rPr lang="en-US" baseline="0" dirty="0" err="1" smtClean="0"/>
              <a:t>kharif</a:t>
            </a:r>
            <a:r>
              <a:rPr lang="en-US" baseline="0" dirty="0" smtClean="0"/>
              <a:t>. RGL-2538, RGL-2537, </a:t>
            </a:r>
            <a:r>
              <a:rPr lang="en-US" baseline="0" dirty="0" err="1" smtClean="0"/>
              <a:t>Swarna</a:t>
            </a:r>
            <a:r>
              <a:rPr lang="en-US" baseline="0" dirty="0" smtClean="0"/>
              <a:t> Sub-1 and </a:t>
            </a:r>
            <a:r>
              <a:rPr lang="en-US" baseline="0" dirty="0" err="1" smtClean="0"/>
              <a:t>Sahabhagi</a:t>
            </a:r>
            <a:r>
              <a:rPr lang="en-US" baseline="0" dirty="0" smtClean="0"/>
              <a:t> each constitute roughly about 1% of the total seed supplied during 2013. </a:t>
            </a:r>
            <a:r>
              <a:rPr lang="en-US" baseline="0" dirty="0" err="1" smtClean="0"/>
              <a:t>Pratikshya</a:t>
            </a:r>
            <a:r>
              <a:rPr lang="en-US" baseline="0" dirty="0" smtClean="0"/>
              <a:t> share of total seed sale declined from 5% in 2010 to 2% in 2013. </a:t>
            </a:r>
            <a:r>
              <a:rPr lang="en-US" baseline="0" dirty="0" err="1" smtClean="0"/>
              <a:t>Sarala’s</a:t>
            </a:r>
            <a:r>
              <a:rPr lang="en-US" baseline="0" dirty="0" smtClean="0"/>
              <a:t> share has increased from 1% to roughly about 2% during the same period.</a:t>
            </a:r>
            <a:endParaRPr lang="en-US" dirty="0"/>
          </a:p>
        </p:txBody>
      </p:sp>
      <p:sp>
        <p:nvSpPr>
          <p:cNvPr id="4" name="Slide Number Placeholder 3"/>
          <p:cNvSpPr>
            <a:spLocks noGrp="1"/>
          </p:cNvSpPr>
          <p:nvPr>
            <p:ph type="sldNum" sz="quarter" idx="10"/>
          </p:nvPr>
        </p:nvSpPr>
        <p:spPr/>
        <p:txBody>
          <a:bodyPr/>
          <a:lstStyle/>
          <a:p>
            <a:fld id="{07B2DC69-613B-407E-AB2B-AA75C956D3A5}"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Identifying the sources of seeds and information on varieties is useful in improving information dissemination and access to seeds of new releases by farmers.</a:t>
            </a:r>
          </a:p>
          <a:p>
            <a:r>
              <a:rPr lang="en-US" sz="1200" kern="1200" dirty="0" smtClean="0">
                <a:solidFill>
                  <a:schemeClr val="tx1"/>
                </a:solidFill>
                <a:latin typeface="+mn-lt"/>
                <a:ea typeface="+mn-ea"/>
                <a:cs typeface="+mn-cs"/>
              </a:rPr>
              <a:t>The main source of seeds in </a:t>
            </a:r>
            <a:r>
              <a:rPr lang="en-US" sz="1200" kern="1200" dirty="0" err="1" smtClean="0">
                <a:solidFill>
                  <a:schemeClr val="tx1"/>
                </a:solidFill>
                <a:latin typeface="+mn-lt"/>
                <a:ea typeface="+mn-ea"/>
                <a:cs typeface="+mn-cs"/>
              </a:rPr>
              <a:t>Odisha</a:t>
            </a:r>
            <a:r>
              <a:rPr lang="en-US" sz="1200" kern="1200" dirty="0" smtClean="0">
                <a:solidFill>
                  <a:schemeClr val="tx1"/>
                </a:solidFill>
                <a:latin typeface="+mn-lt"/>
                <a:ea typeface="+mn-ea"/>
                <a:cs typeface="+mn-cs"/>
              </a:rPr>
              <a:t> aside from using their own harvested grains are the government seed sale centers.</a:t>
            </a:r>
          </a:p>
          <a:p>
            <a:r>
              <a:rPr lang="en-US" sz="1200" kern="1200" dirty="0" smtClean="0">
                <a:solidFill>
                  <a:schemeClr val="tx1"/>
                </a:solidFill>
                <a:latin typeface="+mn-lt"/>
                <a:ea typeface="+mn-ea"/>
                <a:cs typeface="+mn-cs"/>
              </a:rPr>
              <a:t>Farmers obtain information on new varietal releases mainly from other farmers and extension officers.</a:t>
            </a:r>
            <a:endParaRPr lang="en-US" dirty="0"/>
          </a:p>
        </p:txBody>
      </p:sp>
      <p:sp>
        <p:nvSpPr>
          <p:cNvPr id="4" name="Slide Number Placeholder 3"/>
          <p:cNvSpPr>
            <a:spLocks noGrp="1"/>
          </p:cNvSpPr>
          <p:nvPr>
            <p:ph type="sldNum" sz="quarter" idx="10"/>
          </p:nvPr>
        </p:nvSpPr>
        <p:spPr/>
        <p:txBody>
          <a:bodyPr/>
          <a:lstStyle/>
          <a:p>
            <a:fld id="{CA5998BE-E1D0-4110-A6D8-444F19C6774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fontScale="90000"/>
          </a:bodyPr>
          <a:lstStyle/>
          <a:p>
            <a:r>
              <a:rPr lang="en-US" b="1" dirty="0" smtClean="0"/>
              <a:t>Rice seed</a:t>
            </a:r>
            <a:br>
              <a:rPr lang="en-US" b="1" dirty="0" smtClean="0"/>
            </a:br>
            <a:r>
              <a:rPr lang="en-US" b="1" dirty="0" smtClean="0"/>
              <a:t>chain in India: does exportable surplus of rice seeds exist?</a:t>
            </a:r>
            <a:endParaRPr lang="en-US" b="1" dirty="0">
              <a:solidFill>
                <a:srgbClr val="7030A0"/>
              </a:solidFill>
            </a:endParaRPr>
          </a:p>
        </p:txBody>
      </p:sp>
      <p:sp>
        <p:nvSpPr>
          <p:cNvPr id="3" name="Content Placeholder 2"/>
          <p:cNvSpPr>
            <a:spLocks noGrp="1"/>
          </p:cNvSpPr>
          <p:nvPr>
            <p:ph idx="1"/>
          </p:nvPr>
        </p:nvSpPr>
        <p:spPr>
          <a:xfrm>
            <a:off x="0" y="2667000"/>
            <a:ext cx="9144000" cy="3459163"/>
          </a:xfrm>
        </p:spPr>
        <p:txBody>
          <a:bodyPr/>
          <a:lstStyle/>
          <a:p>
            <a:pPr algn="ctr"/>
            <a:endParaRPr lang="en-US" b="1" dirty="0" smtClean="0"/>
          </a:p>
          <a:p>
            <a:pPr algn="ctr">
              <a:buNone/>
            </a:pPr>
            <a:r>
              <a:rPr lang="en-US" b="1" dirty="0" smtClean="0"/>
              <a:t>Dr </a:t>
            </a:r>
            <a:r>
              <a:rPr lang="en-US" b="1" dirty="0" err="1" smtClean="0"/>
              <a:t>Debdutt</a:t>
            </a:r>
            <a:r>
              <a:rPr lang="en-US" b="1" dirty="0" smtClean="0"/>
              <a:t> </a:t>
            </a:r>
            <a:r>
              <a:rPr lang="en-US" b="1" dirty="0" err="1" smtClean="0"/>
              <a:t>Behura</a:t>
            </a:r>
            <a:endParaRPr lang="en-US" b="1" dirty="0" smtClean="0"/>
          </a:p>
          <a:p>
            <a:pPr algn="ctr">
              <a:buNone/>
            </a:pPr>
            <a:r>
              <a:rPr lang="en-US" b="1" dirty="0" smtClean="0"/>
              <a:t>Department of Agribusiness Management</a:t>
            </a:r>
            <a:br>
              <a:rPr lang="en-US" b="1" dirty="0" smtClean="0"/>
            </a:br>
            <a:r>
              <a:rPr lang="en-US" b="1" dirty="0" smtClean="0"/>
              <a:t>Orissa University of Agriculture and Technology, Bhubaneswar</a:t>
            </a:r>
            <a:endParaRPr lang="en-US" b="1" dirty="0"/>
          </a:p>
        </p:txBody>
      </p:sp>
      <p:pic>
        <p:nvPicPr>
          <p:cNvPr id="4" name="Picture 2" descr="C:\Users\udeb\Pictures\ouat-logo1.jpg"/>
          <p:cNvPicPr>
            <a:picLocks noChangeAspect="1" noChangeArrowheads="1"/>
          </p:cNvPicPr>
          <p:nvPr/>
        </p:nvPicPr>
        <p:blipFill>
          <a:blip r:embed="rId3" cstate="print"/>
          <a:srcRect/>
          <a:stretch>
            <a:fillRect/>
          </a:stretch>
        </p:blipFill>
        <p:spPr bwMode="auto">
          <a:xfrm>
            <a:off x="7924800" y="5387280"/>
            <a:ext cx="1219200" cy="145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sz="3200" b="1" dirty="0" smtClean="0"/>
              <a:t>Percentage share of private sector in supply of certified/quality seeds in India, 2013-14</a:t>
            </a:r>
            <a:endParaRPr lang="en-IN" sz="3200" b="1" dirty="0"/>
          </a:p>
        </p:txBody>
      </p:sp>
      <p:graphicFrame>
        <p:nvGraphicFramePr>
          <p:cNvPr id="4" name="Table 3"/>
          <p:cNvGraphicFramePr>
            <a:graphicFrameLocks noGrp="1"/>
          </p:cNvGraphicFramePr>
          <p:nvPr/>
        </p:nvGraphicFramePr>
        <p:xfrm>
          <a:off x="0" y="1397000"/>
          <a:ext cx="9144000" cy="5515189"/>
        </p:xfrm>
        <a:graphic>
          <a:graphicData uri="http://schemas.openxmlformats.org/drawingml/2006/table">
            <a:tbl>
              <a:tblPr firstRow="1" bandRow="1">
                <a:tableStyleId>{5C22544A-7EE6-4342-B048-85BDC9FD1C3A}</a:tableStyleId>
              </a:tblPr>
              <a:tblGrid>
                <a:gridCol w="2286000"/>
                <a:gridCol w="2286000"/>
                <a:gridCol w="2286000"/>
                <a:gridCol w="2286000"/>
              </a:tblGrid>
              <a:tr h="618067">
                <a:tc>
                  <a:txBody>
                    <a:bodyPr/>
                    <a:lstStyle/>
                    <a:p>
                      <a:pPr algn="ctr"/>
                      <a:r>
                        <a:rPr lang="en-IN" sz="2400" dirty="0" smtClean="0"/>
                        <a:t>States</a:t>
                      </a:r>
                      <a:endParaRPr lang="en-IN" sz="2400" dirty="0"/>
                    </a:p>
                  </a:txBody>
                  <a:tcPr/>
                </a:tc>
                <a:tc>
                  <a:txBody>
                    <a:bodyPr/>
                    <a:lstStyle/>
                    <a:p>
                      <a:pPr algn="ctr"/>
                      <a:r>
                        <a:rPr lang="en-IN" sz="2400" dirty="0" smtClean="0"/>
                        <a:t>Percentage share to total supply</a:t>
                      </a:r>
                      <a:endParaRPr lang="en-IN" sz="2400" dirty="0"/>
                    </a:p>
                  </a:txBody>
                  <a:tcPr/>
                </a:tc>
                <a:tc>
                  <a:txBody>
                    <a:bodyPr/>
                    <a:lstStyle/>
                    <a:p>
                      <a:pPr algn="ctr"/>
                      <a:r>
                        <a:rPr lang="en-IN" sz="2400" dirty="0" smtClean="0"/>
                        <a:t>States</a:t>
                      </a:r>
                      <a:endParaRPr lang="en-IN" sz="2400" dirty="0"/>
                    </a:p>
                  </a:txBody>
                  <a:tcPr/>
                </a:tc>
                <a:tc>
                  <a:txBody>
                    <a:bodyPr/>
                    <a:lstStyle/>
                    <a:p>
                      <a:pPr algn="ctr"/>
                      <a:r>
                        <a:rPr lang="en-IN" sz="2400" dirty="0" smtClean="0"/>
                        <a:t>Percentage share to total supply</a:t>
                      </a:r>
                      <a:endParaRPr lang="en-IN" sz="2400" dirty="0"/>
                    </a:p>
                  </a:txBody>
                  <a:tcPr/>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Andhra </a:t>
                      </a:r>
                      <a:r>
                        <a:rPr lang="en-US" sz="2400" b="1" dirty="0" smtClean="0">
                          <a:latin typeface="Calibri"/>
                          <a:ea typeface="Times New Roman"/>
                          <a:cs typeface="Times New Roman"/>
                        </a:rPr>
                        <a:t>Pradesh</a:t>
                      </a:r>
                      <a:endParaRPr lang="en-US" sz="2400" b="1" dirty="0">
                        <a:latin typeface="Calibri"/>
                        <a:ea typeface="Times New Roman"/>
                        <a:cs typeface="Times New Roman"/>
                      </a:endParaRPr>
                    </a:p>
                  </a:txBody>
                  <a:tcPr marL="68580" marR="68580" marT="0" marB="0"/>
                </a:tc>
                <a:tc>
                  <a:txBody>
                    <a:bodyPr/>
                    <a:lstStyle/>
                    <a:p>
                      <a:pPr algn="ctr" rtl="0" fontAlgn="t"/>
                      <a:r>
                        <a:rPr lang="en-IN" sz="2400" b="1" i="0" u="none" strike="noStrike" dirty="0">
                          <a:solidFill>
                            <a:srgbClr val="000000"/>
                          </a:solidFill>
                          <a:latin typeface="Calibri"/>
                        </a:rPr>
                        <a:t>47.5</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Madhya Pradesh</a:t>
                      </a:r>
                    </a:p>
                  </a:txBody>
                  <a:tcPr marL="68580" marR="68580" marT="0" marB="0"/>
                </a:tc>
                <a:tc>
                  <a:txBody>
                    <a:bodyPr/>
                    <a:lstStyle/>
                    <a:p>
                      <a:pPr algn="ctr" rtl="0" fontAlgn="t"/>
                      <a:r>
                        <a:rPr lang="en-IN" sz="2400" b="1" i="0" u="none" strike="noStrike">
                          <a:solidFill>
                            <a:srgbClr val="000000"/>
                          </a:solidFill>
                          <a:latin typeface="Calibri"/>
                        </a:rPr>
                        <a:t>49.4</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Assam</a:t>
                      </a:r>
                    </a:p>
                  </a:txBody>
                  <a:tcPr marL="68580" marR="68580" marT="0" marB="0"/>
                </a:tc>
                <a:tc>
                  <a:txBody>
                    <a:bodyPr/>
                    <a:lstStyle/>
                    <a:p>
                      <a:pPr algn="ctr" rtl="0" fontAlgn="t"/>
                      <a:r>
                        <a:rPr lang="en-IN" sz="2400" b="1" i="0" u="none" strike="noStrike" dirty="0">
                          <a:solidFill>
                            <a:srgbClr val="000000"/>
                          </a:solidFill>
                          <a:latin typeface="Calibri"/>
                        </a:rPr>
                        <a:t>68.6</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Odisha</a:t>
                      </a:r>
                    </a:p>
                  </a:txBody>
                  <a:tcPr marL="68580" marR="68580" marT="0" marB="0"/>
                </a:tc>
                <a:tc>
                  <a:txBody>
                    <a:bodyPr/>
                    <a:lstStyle/>
                    <a:p>
                      <a:pPr algn="ctr" rtl="0" fontAlgn="t"/>
                      <a:r>
                        <a:rPr lang="en-IN" sz="2400" b="1" i="0" u="none" strike="noStrike">
                          <a:solidFill>
                            <a:srgbClr val="000000"/>
                          </a:solidFill>
                          <a:latin typeface="Calibri"/>
                        </a:rPr>
                        <a:t>0</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Bihar</a:t>
                      </a:r>
                    </a:p>
                  </a:txBody>
                  <a:tcPr marL="68580" marR="68580" marT="0" marB="0"/>
                </a:tc>
                <a:tc>
                  <a:txBody>
                    <a:bodyPr/>
                    <a:lstStyle/>
                    <a:p>
                      <a:pPr algn="ctr" rtl="0" fontAlgn="t"/>
                      <a:r>
                        <a:rPr lang="en-IN" sz="2400" b="1" i="0" u="none" strike="noStrike" dirty="0">
                          <a:solidFill>
                            <a:srgbClr val="000000"/>
                          </a:solidFill>
                          <a:latin typeface="Calibri"/>
                        </a:rPr>
                        <a:t>49.2</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Punjab</a:t>
                      </a:r>
                    </a:p>
                  </a:txBody>
                  <a:tcPr marL="68580" marR="68580" marT="0" marB="0"/>
                </a:tc>
                <a:tc>
                  <a:txBody>
                    <a:bodyPr/>
                    <a:lstStyle/>
                    <a:p>
                      <a:pPr algn="ctr" rtl="0" fontAlgn="t"/>
                      <a:r>
                        <a:rPr lang="en-IN" sz="2400" b="1" i="0" u="none" strike="noStrike">
                          <a:solidFill>
                            <a:srgbClr val="000000"/>
                          </a:solidFill>
                          <a:latin typeface="Calibri"/>
                        </a:rPr>
                        <a:t>83.7</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Chhattisgarh</a:t>
                      </a:r>
                    </a:p>
                  </a:txBody>
                  <a:tcPr marL="68580" marR="68580" marT="0" marB="0"/>
                </a:tc>
                <a:tc>
                  <a:txBody>
                    <a:bodyPr/>
                    <a:lstStyle/>
                    <a:p>
                      <a:pPr algn="ctr" rtl="0" fontAlgn="t"/>
                      <a:r>
                        <a:rPr lang="en-IN" sz="2400" b="1" i="0" u="none" strike="noStrike" dirty="0">
                          <a:solidFill>
                            <a:srgbClr val="000000"/>
                          </a:solidFill>
                          <a:latin typeface="Calibri"/>
                        </a:rPr>
                        <a:t>20.9</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Tamil Nadu</a:t>
                      </a:r>
                    </a:p>
                  </a:txBody>
                  <a:tcPr marL="68580" marR="68580" marT="0" marB="0"/>
                </a:tc>
                <a:tc>
                  <a:txBody>
                    <a:bodyPr/>
                    <a:lstStyle/>
                    <a:p>
                      <a:pPr algn="ctr" rtl="0" fontAlgn="t"/>
                      <a:r>
                        <a:rPr lang="en-IN" sz="2400" b="1" i="0" u="none" strike="noStrike">
                          <a:solidFill>
                            <a:srgbClr val="000000"/>
                          </a:solidFill>
                          <a:latin typeface="Calibri"/>
                        </a:rPr>
                        <a:t>59.3</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Haryana</a:t>
                      </a:r>
                    </a:p>
                  </a:txBody>
                  <a:tcPr marL="68580" marR="68580" marT="0" marB="0"/>
                </a:tc>
                <a:tc>
                  <a:txBody>
                    <a:bodyPr/>
                    <a:lstStyle/>
                    <a:p>
                      <a:pPr algn="ctr" rtl="0" fontAlgn="t"/>
                      <a:r>
                        <a:rPr lang="en-IN" sz="2400" b="1" i="0" u="none" strike="noStrike" dirty="0">
                          <a:solidFill>
                            <a:srgbClr val="000000"/>
                          </a:solidFill>
                          <a:latin typeface="Calibri"/>
                        </a:rPr>
                        <a:t>70.3</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Uttar Pradesh</a:t>
                      </a:r>
                    </a:p>
                  </a:txBody>
                  <a:tcPr marL="68580" marR="68580" marT="0" marB="0"/>
                </a:tc>
                <a:tc>
                  <a:txBody>
                    <a:bodyPr/>
                    <a:lstStyle/>
                    <a:p>
                      <a:pPr algn="ctr" rtl="0" fontAlgn="t"/>
                      <a:r>
                        <a:rPr lang="en-IN" sz="2400" b="1" i="0" u="none" strike="noStrike">
                          <a:solidFill>
                            <a:srgbClr val="000000"/>
                          </a:solidFill>
                          <a:latin typeface="Calibri"/>
                        </a:rPr>
                        <a:t>58.1</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Jharkhand</a:t>
                      </a:r>
                    </a:p>
                  </a:txBody>
                  <a:tcPr marL="68580" marR="68580" marT="0" marB="0"/>
                </a:tc>
                <a:tc>
                  <a:txBody>
                    <a:bodyPr/>
                    <a:lstStyle/>
                    <a:p>
                      <a:pPr algn="ctr" rtl="0" fontAlgn="t"/>
                      <a:r>
                        <a:rPr lang="en-IN" sz="2400" b="1" i="0" u="none" strike="noStrike" dirty="0">
                          <a:solidFill>
                            <a:srgbClr val="000000"/>
                          </a:solidFill>
                          <a:latin typeface="Calibri"/>
                        </a:rPr>
                        <a:t>0</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West Bengal</a:t>
                      </a:r>
                    </a:p>
                  </a:txBody>
                  <a:tcPr marL="68580" marR="68580" marT="0" marB="0"/>
                </a:tc>
                <a:tc>
                  <a:txBody>
                    <a:bodyPr/>
                    <a:lstStyle/>
                    <a:p>
                      <a:pPr algn="ctr" rtl="0" fontAlgn="t"/>
                      <a:r>
                        <a:rPr lang="en-IN" sz="2400" b="1" i="0" u="none" strike="noStrike">
                          <a:solidFill>
                            <a:srgbClr val="000000"/>
                          </a:solidFill>
                          <a:latin typeface="Calibri"/>
                        </a:rPr>
                        <a:t>63.2</a:t>
                      </a:r>
                    </a:p>
                  </a:txBody>
                  <a:tcPr marL="9525" marR="9525" marT="9525" marB="0"/>
                </a:tc>
              </a:tr>
              <a:tr h="618067">
                <a:tc>
                  <a:txBody>
                    <a:bodyPr/>
                    <a:lstStyle/>
                    <a:p>
                      <a:pPr marL="0" marR="0">
                        <a:lnSpc>
                          <a:spcPct val="115000"/>
                        </a:lnSpc>
                        <a:spcBef>
                          <a:spcPts val="0"/>
                        </a:spcBef>
                        <a:spcAft>
                          <a:spcPts val="0"/>
                        </a:spcAft>
                      </a:pPr>
                      <a:r>
                        <a:rPr lang="en-US" sz="2400" b="1" dirty="0">
                          <a:latin typeface="Calibri"/>
                          <a:ea typeface="Times New Roman"/>
                          <a:cs typeface="Times New Roman"/>
                        </a:rPr>
                        <a:t>Karnataka</a:t>
                      </a:r>
                    </a:p>
                  </a:txBody>
                  <a:tcPr marL="68580" marR="68580" marT="0" marB="0"/>
                </a:tc>
                <a:tc>
                  <a:txBody>
                    <a:bodyPr/>
                    <a:lstStyle/>
                    <a:p>
                      <a:pPr algn="ctr" rtl="0" fontAlgn="t"/>
                      <a:r>
                        <a:rPr lang="en-IN" sz="2400" b="1" i="0" u="none" strike="noStrike" dirty="0">
                          <a:solidFill>
                            <a:srgbClr val="000000"/>
                          </a:solidFill>
                          <a:latin typeface="Calibri"/>
                        </a:rPr>
                        <a:t>54.2</a:t>
                      </a:r>
                    </a:p>
                  </a:txBody>
                  <a:tcPr marL="9525" marR="9525" marT="9525" marB="0"/>
                </a:tc>
                <a:tc>
                  <a:txBody>
                    <a:bodyPr/>
                    <a:lstStyle/>
                    <a:p>
                      <a:pPr marL="0" marR="0">
                        <a:lnSpc>
                          <a:spcPct val="115000"/>
                        </a:lnSpc>
                        <a:spcBef>
                          <a:spcPts val="0"/>
                        </a:spcBef>
                        <a:spcAft>
                          <a:spcPts val="0"/>
                        </a:spcAft>
                      </a:pPr>
                      <a:r>
                        <a:rPr lang="en-US" sz="2400" b="1" dirty="0">
                          <a:latin typeface="Calibri"/>
                          <a:ea typeface="Times New Roman"/>
                          <a:cs typeface="Times New Roman"/>
                        </a:rPr>
                        <a:t>India</a:t>
                      </a:r>
                    </a:p>
                  </a:txBody>
                  <a:tcPr marL="68580" marR="68580" marT="0" marB="0"/>
                </a:tc>
                <a:tc>
                  <a:txBody>
                    <a:bodyPr/>
                    <a:lstStyle/>
                    <a:p>
                      <a:pPr algn="ctr" rtl="0" fontAlgn="t"/>
                      <a:r>
                        <a:rPr lang="en-IN" sz="2400" b="1" i="0" u="none" strike="noStrike" dirty="0">
                          <a:solidFill>
                            <a:srgbClr val="000000"/>
                          </a:solidFill>
                          <a:latin typeface="Calibri"/>
                        </a:rPr>
                        <a:t>51.7</a:t>
                      </a:r>
                    </a:p>
                  </a:txBody>
                  <a:tcPr marL="9525" marR="9525" marT="9525"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SRR</a:t>
            </a:r>
            <a:endParaRPr lang="en-IN" dirty="0"/>
          </a:p>
        </p:txBody>
      </p:sp>
      <p:sp>
        <p:nvSpPr>
          <p:cNvPr id="3" name="Content Placeholder 2"/>
          <p:cNvSpPr>
            <a:spLocks noGrp="1"/>
          </p:cNvSpPr>
          <p:nvPr>
            <p:ph idx="1"/>
          </p:nvPr>
        </p:nvSpPr>
        <p:spPr>
          <a:xfrm>
            <a:off x="457200" y="914400"/>
            <a:ext cx="8229600" cy="5211763"/>
          </a:xfrm>
        </p:spPr>
        <p:txBody>
          <a:bodyPr>
            <a:normAutofit/>
          </a:bodyPr>
          <a:lstStyle/>
          <a:p>
            <a:pPr algn="just"/>
            <a:r>
              <a:rPr lang="en-IN" sz="2800" b="1" dirty="0" smtClean="0"/>
              <a:t>Certified/quality seeds itself increases the yield by 15 to 20%. Seed replacement rate(SRR), defined as the proportion of a crop area planted with certified or quality seeds(as opposed to farm-kept seeds), is an indicator of the effectiveness of seed systems in supplying high quality seeds to farmers. Accordingly the SRR for rice in India and various states of India has increased in recent years. Ideally for self pollinated crops like rice SRR should be 35%. </a:t>
            </a:r>
            <a:endParaRPr lang="en-IN"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2700" b="1" dirty="0" smtClean="0"/>
              <a:t>State-wise SRR of rice in major rice-growing states</a:t>
            </a:r>
            <a:endParaRPr lang="en-US" sz="2700" b="1" dirty="0"/>
          </a:p>
        </p:txBody>
      </p:sp>
      <p:graphicFrame>
        <p:nvGraphicFramePr>
          <p:cNvPr id="6" name="Chart 5"/>
          <p:cNvGraphicFramePr/>
          <p:nvPr/>
        </p:nvGraphicFramePr>
        <p:xfrm>
          <a:off x="914400" y="990600"/>
          <a:ext cx="7391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295400"/>
          </a:xfrm>
        </p:spPr>
        <p:txBody>
          <a:bodyPr/>
          <a:lstStyle/>
          <a:p>
            <a:r>
              <a:rPr lang="en-US" dirty="0" smtClean="0"/>
              <a:t>The Case of </a:t>
            </a:r>
            <a:r>
              <a:rPr lang="en-US" dirty="0" err="1" smtClean="0"/>
              <a:t>Odisha</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 in area, production, yield and area under HYV rice in </a:t>
            </a:r>
            <a:r>
              <a:rPr lang="en-US" dirty="0" err="1" smtClean="0"/>
              <a:t>Odisha</a:t>
            </a:r>
            <a:endParaRPr lang="en-US" dirty="0"/>
          </a:p>
        </p:txBody>
      </p:sp>
      <p:graphicFrame>
        <p:nvGraphicFramePr>
          <p:cNvPr id="8" name="Chart 7"/>
          <p:cNvGraphicFramePr/>
          <p:nvPr/>
        </p:nvGraphicFramePr>
        <p:xfrm>
          <a:off x="0" y="1524000"/>
          <a:ext cx="9143999"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Seed Replacement Rate (SRR) of Rice in Odisha</a:t>
            </a:r>
            <a:endParaRPr lang="en-US" dirty="0"/>
          </a:p>
        </p:txBody>
      </p:sp>
      <p:graphicFrame>
        <p:nvGraphicFramePr>
          <p:cNvPr id="4" name="Chart 3"/>
          <p:cNvGraphicFramePr/>
          <p:nvPr/>
        </p:nvGraphicFramePr>
        <p:xfrm>
          <a:off x="228600" y="1524000"/>
          <a:ext cx="8458200" cy="4648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Area certified under rice seed production in Odisha</a:t>
            </a:r>
            <a:endParaRPr lang="en-US" dirty="0"/>
          </a:p>
        </p:txBody>
      </p:sp>
      <p:graphicFrame>
        <p:nvGraphicFramePr>
          <p:cNvPr id="5" name="Chart 4"/>
          <p:cNvGraphicFramePr/>
          <p:nvPr/>
        </p:nvGraphicFramePr>
        <p:xfrm>
          <a:off x="457200" y="1676400"/>
          <a:ext cx="8305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Seed area registered during </a:t>
            </a:r>
            <a:r>
              <a:rPr lang="en-US" b="1" dirty="0" err="1" smtClean="0"/>
              <a:t>Kharif</a:t>
            </a:r>
            <a:r>
              <a:rPr lang="en-US" b="1" dirty="0" smtClean="0"/>
              <a:t>, 2013 by agency  in Odisha</a:t>
            </a:r>
            <a:endParaRPr lang="en-US" b="1" dirty="0"/>
          </a:p>
        </p:txBody>
      </p:sp>
      <p:graphicFrame>
        <p:nvGraphicFramePr>
          <p:cNvPr id="4" name="Table 3"/>
          <p:cNvGraphicFramePr>
            <a:graphicFrameLocks noGrp="1"/>
          </p:cNvGraphicFramePr>
          <p:nvPr/>
        </p:nvGraphicFramePr>
        <p:xfrm>
          <a:off x="381000" y="1523999"/>
          <a:ext cx="8077200" cy="4389120"/>
        </p:xfrm>
        <a:graphic>
          <a:graphicData uri="http://schemas.openxmlformats.org/drawingml/2006/table">
            <a:tbl>
              <a:tblPr/>
              <a:tblGrid>
                <a:gridCol w="3657600"/>
                <a:gridCol w="2438400"/>
                <a:gridCol w="1981200"/>
              </a:tblGrid>
              <a:tr h="385071">
                <a:tc>
                  <a:txBody>
                    <a:bodyPr/>
                    <a:lstStyle/>
                    <a:p>
                      <a:pPr algn="l" fontAlgn="b"/>
                      <a:r>
                        <a:rPr lang="en-US" sz="2800" b="1" i="0" u="none" strike="noStrike" dirty="0">
                          <a:solidFill>
                            <a:srgbClr val="000000"/>
                          </a:solidFill>
                          <a:latin typeface="Calibri"/>
                        </a:rPr>
                        <a:t>Agency</a:t>
                      </a:r>
                    </a:p>
                  </a:txBody>
                  <a:tcPr marL="0" marR="0" marT="0"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Area registered</a:t>
                      </a:r>
                    </a:p>
                  </a:txBody>
                  <a:tcPr marL="0" marR="0" marT="0"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Share</a:t>
                      </a:r>
                    </a:p>
                  </a:txBody>
                  <a:tcPr marL="0" marR="0" marT="0" marB="0" anchor="b">
                    <a:lnL>
                      <a:noFill/>
                    </a:lnL>
                    <a:lnR>
                      <a:noFill/>
                    </a:lnR>
                    <a:lnT>
                      <a:noFill/>
                    </a:lnT>
                    <a:lnB>
                      <a:noFill/>
                    </a:lnB>
                  </a:tcPr>
                </a:tc>
              </a:tr>
              <a:tr h="297244">
                <a:tc>
                  <a:txBody>
                    <a:bodyPr/>
                    <a:lstStyle/>
                    <a:p>
                      <a:pPr algn="l" fontAlgn="b"/>
                      <a:r>
                        <a:rPr lang="en-US" sz="2000" b="0" i="0" u="none" strike="noStrike" dirty="0">
                          <a:solidFill>
                            <a:srgbClr val="000000"/>
                          </a:solidFill>
                          <a:latin typeface="Arial"/>
                        </a:rPr>
                        <a:t>OSSC</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13768.79</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35.5</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NFSM</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9344.8</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24.1</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Private</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8447.91</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21.8</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SVS</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2272.45</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5.9</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BGREI</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2148.6</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5.5</a:t>
                      </a:r>
                    </a:p>
                  </a:txBody>
                  <a:tcPr marL="0" marR="0" marT="0" marB="0" anchor="b">
                    <a:lnL>
                      <a:noFill/>
                    </a:lnL>
                    <a:lnR>
                      <a:noFill/>
                    </a:lnR>
                    <a:lnT>
                      <a:noFill/>
                    </a:lnT>
                    <a:lnB>
                      <a:noFill/>
                    </a:lnB>
                  </a:tcPr>
                </a:tc>
              </a:tr>
              <a:tr h="275051">
                <a:tc>
                  <a:txBody>
                    <a:bodyPr/>
                    <a:lstStyle/>
                    <a:p>
                      <a:pPr algn="l" fontAlgn="b"/>
                      <a:r>
                        <a:rPr lang="en-US" sz="2000" b="0" i="0" u="none" strike="noStrike">
                          <a:solidFill>
                            <a:srgbClr val="000000"/>
                          </a:solidFill>
                          <a:latin typeface="Arial"/>
                        </a:rPr>
                        <a:t>OAIC</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1208.6</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3.1</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GOVT.</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867.69</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2.2</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OUAT</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254.6</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0.7</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GOI</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227</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0.6</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NSC</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174.4</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0.4</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SQSPP</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30</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0.1</a:t>
                      </a:r>
                    </a:p>
                  </a:txBody>
                  <a:tcPr marL="0" marR="0" marT="0" marB="0" anchor="b">
                    <a:lnL>
                      <a:noFill/>
                    </a:lnL>
                    <a:lnR>
                      <a:noFill/>
                    </a:lnR>
                    <a:lnT>
                      <a:noFill/>
                    </a:lnT>
                    <a:lnB>
                      <a:noFill/>
                    </a:lnB>
                  </a:tcPr>
                </a:tc>
              </a:tr>
              <a:tr h="297244">
                <a:tc>
                  <a:txBody>
                    <a:bodyPr/>
                    <a:lstStyle/>
                    <a:p>
                      <a:pPr algn="l" fontAlgn="b"/>
                      <a:r>
                        <a:rPr lang="en-US" sz="2000" b="0" i="0" u="none" strike="noStrike">
                          <a:solidFill>
                            <a:srgbClr val="000000"/>
                          </a:solidFill>
                          <a:latin typeface="Arial"/>
                        </a:rPr>
                        <a:t>CRRI</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11.648</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0.0</a:t>
                      </a:r>
                    </a:p>
                  </a:txBody>
                  <a:tcPr marL="0" marR="0" marT="0" marB="0" anchor="b">
                    <a:lnL>
                      <a:noFill/>
                    </a:lnL>
                    <a:lnR>
                      <a:noFill/>
                    </a:lnR>
                    <a:lnT>
                      <a:noFill/>
                    </a:lnT>
                    <a:lnB>
                      <a:noFill/>
                    </a:lnB>
                  </a:tcPr>
                </a:tc>
              </a:tr>
              <a:tr h="297244">
                <a:tc>
                  <a:txBody>
                    <a:bodyPr/>
                    <a:lstStyle/>
                    <a:p>
                      <a:pPr algn="l" fontAlgn="b"/>
                      <a:r>
                        <a:rPr lang="en-US" sz="2000" b="0" i="0" u="none" strike="noStrike" dirty="0">
                          <a:solidFill>
                            <a:srgbClr val="000000"/>
                          </a:solidFill>
                          <a:latin typeface="Arial"/>
                        </a:rPr>
                        <a:t>Total</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latin typeface="Calibri"/>
                        </a:rPr>
                        <a:t>38756.49</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100.0</a:t>
                      </a:r>
                    </a:p>
                  </a:txBody>
                  <a:tcPr marL="0" marR="0" marT="0" marB="0" anchor="b">
                    <a:lnL>
                      <a:noFill/>
                    </a:lnL>
                    <a:lnR>
                      <a:noFill/>
                    </a:lnR>
                    <a:lnT>
                      <a:noFill/>
                    </a:lnT>
                    <a:lnB>
                      <a:noFill/>
                    </a:lnB>
                  </a:tcPr>
                </a:tc>
              </a:tr>
            </a:tbl>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2800" b="1" dirty="0" smtClean="0"/>
              <a:t>Percentage share of each seed source in certification of total quantity  of Foundation rice seeds in </a:t>
            </a:r>
            <a:r>
              <a:rPr lang="en-US" sz="2800" b="1" dirty="0" err="1" smtClean="0"/>
              <a:t>Odisha</a:t>
            </a:r>
            <a:r>
              <a:rPr lang="en-US" sz="2800" b="1" dirty="0" smtClean="0"/>
              <a:t>(</a:t>
            </a:r>
            <a:r>
              <a:rPr lang="en-US" sz="2800" b="1" dirty="0" err="1" smtClean="0"/>
              <a:t>Kharif</a:t>
            </a:r>
            <a:r>
              <a:rPr lang="en-US" sz="2800" b="1" dirty="0" smtClean="0"/>
              <a:t>)</a:t>
            </a:r>
            <a:endParaRPr lang="en-US" sz="2800" dirty="0"/>
          </a:p>
        </p:txBody>
      </p:sp>
      <p:graphicFrame>
        <p:nvGraphicFramePr>
          <p:cNvPr id="5" name="Table 4"/>
          <p:cNvGraphicFramePr>
            <a:graphicFrameLocks noGrp="1"/>
          </p:cNvGraphicFramePr>
          <p:nvPr/>
        </p:nvGraphicFramePr>
        <p:xfrm>
          <a:off x="533401" y="1066804"/>
          <a:ext cx="4114798" cy="5029201"/>
        </p:xfrm>
        <a:graphic>
          <a:graphicData uri="http://schemas.openxmlformats.org/drawingml/2006/table">
            <a:tbl>
              <a:tblPr/>
              <a:tblGrid>
                <a:gridCol w="978018"/>
                <a:gridCol w="679408"/>
                <a:gridCol w="613658"/>
                <a:gridCol w="613658"/>
                <a:gridCol w="613658"/>
                <a:gridCol w="616398"/>
              </a:tblGrid>
              <a:tr h="422764">
                <a:tc>
                  <a:txBody>
                    <a:bodyPr/>
                    <a:lstStyle/>
                    <a:p>
                      <a:pPr algn="l" fontAlgn="b"/>
                      <a:r>
                        <a:rPr lang="en-US" sz="14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2001-02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2005-06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2008-09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2010-11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2012-13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764">
                <a:tc>
                  <a:txBody>
                    <a:bodyPr/>
                    <a:lstStyle/>
                    <a:p>
                      <a:pPr algn="l" fontAlgn="b"/>
                      <a:r>
                        <a:rPr lang="en-US" sz="1400" b="1" i="0" u="none" strike="noStrike">
                          <a:solidFill>
                            <a:srgbClr val="000000"/>
                          </a:solidFill>
                          <a:latin typeface="Calibri"/>
                        </a:rPr>
                        <a:t>Dept. Farms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46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31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22764">
                <a:tc>
                  <a:txBody>
                    <a:bodyPr/>
                    <a:lstStyle/>
                    <a:p>
                      <a:pPr algn="l" fontAlgn="b"/>
                      <a:r>
                        <a:rPr lang="en-US" sz="1400" b="1" i="0" u="none" strike="noStrike" dirty="0">
                          <a:solidFill>
                            <a:srgbClr val="000000"/>
                          </a:solidFill>
                          <a:latin typeface="Calibri"/>
                        </a:rPr>
                        <a:t>O.S.S.C</a:t>
                      </a:r>
                      <a:r>
                        <a:rPr lang="en-US" sz="1400" b="1" i="0" u="none" strike="noStrike" dirty="0" smtClean="0">
                          <a:solidFill>
                            <a:srgbClr val="000000"/>
                          </a:solidFill>
                          <a:latin typeface="Calibri"/>
                        </a:rPr>
                        <a:t>. LTD</a:t>
                      </a:r>
                      <a:r>
                        <a:rPr lang="en-US" sz="1400" b="1" i="0" u="none" strike="noStrike" dirty="0">
                          <a:solidFill>
                            <a:srgbClr val="000000"/>
                          </a:solidFill>
                          <a:latin typeface="Calibri"/>
                        </a:rPr>
                        <a:t>.</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5</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O.U.A.T.</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22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37</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8</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PRIVATE</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21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35</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43</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51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30</a:t>
                      </a:r>
                    </a:p>
                  </a:txBody>
                  <a:tcPr marL="0" marR="0" marT="0" marB="0" anchor="b">
                    <a:lnL>
                      <a:noFill/>
                    </a:lnL>
                    <a:lnR>
                      <a:noFill/>
                    </a:lnR>
                    <a:lnT>
                      <a:noFill/>
                    </a:lnT>
                    <a:lnB>
                      <a:noFill/>
                    </a:lnB>
                  </a:tcPr>
                </a:tc>
              </a:tr>
              <a:tr h="422764">
                <a:tc>
                  <a:txBody>
                    <a:bodyPr/>
                    <a:lstStyle/>
                    <a:p>
                      <a:pPr algn="l" fontAlgn="b"/>
                      <a:r>
                        <a:rPr lang="en-US" sz="1400" b="1" i="0" u="none" strike="noStrike" dirty="0">
                          <a:solidFill>
                            <a:srgbClr val="000000"/>
                          </a:solidFill>
                          <a:latin typeface="Calibri"/>
                        </a:rPr>
                        <a:t>N.S.C</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0.2</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0.5</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SVS</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33</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OAIC</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2</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NFSM</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0.03</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BGREI</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a:t>
                      </a:r>
                    </a:p>
                  </a:txBody>
                  <a:tcPr marL="0" marR="0" marT="0" marB="0" anchor="b">
                    <a:lnL>
                      <a:noFill/>
                    </a:lnL>
                    <a:lnR>
                      <a:noFill/>
                    </a:lnR>
                    <a:lnT>
                      <a:noFill/>
                    </a:lnT>
                    <a:lnB>
                      <a:noFill/>
                    </a:lnB>
                  </a:tcPr>
                </a:tc>
              </a:tr>
              <a:tr h="422764">
                <a:tc>
                  <a:txBody>
                    <a:bodyPr/>
                    <a:lstStyle/>
                    <a:p>
                      <a:pPr algn="l" fontAlgn="b"/>
                      <a:r>
                        <a:rPr lang="en-US" sz="1400" b="1" i="0" u="none" strike="noStrike">
                          <a:solidFill>
                            <a:srgbClr val="000000"/>
                          </a:solidFill>
                          <a:latin typeface="Calibri"/>
                        </a:rPr>
                        <a:t>NGO</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78797">
                <a:tc>
                  <a:txBody>
                    <a:bodyPr/>
                    <a:lstStyle/>
                    <a:p>
                      <a:pPr algn="l" fontAlgn="b"/>
                      <a:r>
                        <a:rPr lang="en-US" sz="1400" b="1" i="0" u="none" strike="noStrike">
                          <a:solidFill>
                            <a:srgbClr val="000000"/>
                          </a:solidFill>
                          <a:latin typeface="Calibri"/>
                        </a:rPr>
                        <a:t>Total (tons)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1857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3136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3297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latin typeface="Calibri"/>
                        </a:rPr>
                        <a:t>7727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nvGraphicFramePr>
        <p:xfrm>
          <a:off x="4876800" y="1066800"/>
          <a:ext cx="4267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3200" b="1" dirty="0" smtClean="0"/>
              <a:t>Percentage share of each seed source in certification of total quantity  of Certified rice seeds in </a:t>
            </a:r>
            <a:r>
              <a:rPr lang="en-US" sz="3200" b="1" dirty="0" err="1" smtClean="0"/>
              <a:t>Odisha</a:t>
            </a:r>
            <a:r>
              <a:rPr lang="en-US" sz="3200" b="1" dirty="0" smtClean="0"/>
              <a:t>(</a:t>
            </a:r>
            <a:r>
              <a:rPr lang="en-US" sz="3200" b="1" dirty="0" err="1" smtClean="0"/>
              <a:t>Kharif</a:t>
            </a:r>
            <a:r>
              <a:rPr lang="en-US" sz="3200" b="1" dirty="0" smtClean="0"/>
              <a:t>)</a:t>
            </a:r>
            <a:endParaRPr lang="en-US" sz="3200" dirty="0"/>
          </a:p>
        </p:txBody>
      </p:sp>
      <p:graphicFrame>
        <p:nvGraphicFramePr>
          <p:cNvPr id="4" name="Table 3"/>
          <p:cNvGraphicFramePr>
            <a:graphicFrameLocks noGrp="1"/>
          </p:cNvGraphicFramePr>
          <p:nvPr/>
        </p:nvGraphicFramePr>
        <p:xfrm>
          <a:off x="152403" y="1447798"/>
          <a:ext cx="4190997" cy="4953006"/>
        </p:xfrm>
        <a:graphic>
          <a:graphicData uri="http://schemas.openxmlformats.org/drawingml/2006/table">
            <a:tbl>
              <a:tblPr/>
              <a:tblGrid>
                <a:gridCol w="996129"/>
                <a:gridCol w="691989"/>
                <a:gridCol w="625022"/>
                <a:gridCol w="625022"/>
                <a:gridCol w="625022"/>
                <a:gridCol w="627813"/>
              </a:tblGrid>
              <a:tr h="416359">
                <a:tc>
                  <a:txBody>
                    <a:bodyPr/>
                    <a:lstStyle/>
                    <a:p>
                      <a:pPr algn="l" fontAlgn="b"/>
                      <a:r>
                        <a:rPr lang="en-US" sz="14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2001-02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2005-06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2008-09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2010-11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2012-13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359">
                <a:tc>
                  <a:txBody>
                    <a:bodyPr/>
                    <a:lstStyle/>
                    <a:p>
                      <a:pPr algn="l" fontAlgn="b"/>
                      <a:r>
                        <a:rPr lang="en-US" sz="1400" b="1" i="0" u="none" strike="noStrike">
                          <a:solidFill>
                            <a:srgbClr val="000000"/>
                          </a:solidFill>
                          <a:latin typeface="Calibri"/>
                        </a:rPr>
                        <a:t>Dept. Farms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latin typeface="Calibri"/>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16359">
                <a:tc>
                  <a:txBody>
                    <a:bodyPr/>
                    <a:lstStyle/>
                    <a:p>
                      <a:pPr algn="l" fontAlgn="b"/>
                      <a:r>
                        <a:rPr lang="en-US" sz="1400" b="1" i="0" u="none" strike="noStrike">
                          <a:solidFill>
                            <a:srgbClr val="000000"/>
                          </a:solidFill>
                          <a:latin typeface="Calibri"/>
                        </a:rPr>
                        <a:t>O.S.S.C.LTD.</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82</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67</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76</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64</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69</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O.U.A.T.</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0.3</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0.05</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0.3</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PRIVATE</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9</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28</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latin typeface="Calibri"/>
                        </a:rPr>
                        <a:t>22</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N.S.C</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0.3</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SVS</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0.1</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0.01</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OAIC</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1</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NFSM</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8</a:t>
                      </a:r>
                    </a:p>
                  </a:txBody>
                  <a:tcPr marL="0" marR="0" marT="0" marB="0" anchor="b">
                    <a:lnL>
                      <a:noFill/>
                    </a:lnL>
                    <a:lnR>
                      <a:noFill/>
                    </a:lnR>
                    <a:lnT>
                      <a:noFill/>
                    </a:lnT>
                    <a:lnB>
                      <a:noFill/>
                    </a:lnB>
                  </a:tcPr>
                </a:tc>
              </a:tr>
              <a:tr h="416359">
                <a:tc>
                  <a:txBody>
                    <a:bodyPr/>
                    <a:lstStyle/>
                    <a:p>
                      <a:pPr algn="l" fontAlgn="b"/>
                      <a:r>
                        <a:rPr lang="en-US" sz="1400" b="1" i="0" u="none" strike="noStrike">
                          <a:solidFill>
                            <a:srgbClr val="000000"/>
                          </a:solidFill>
                          <a:latin typeface="Calibri"/>
                        </a:rPr>
                        <a:t>BGREI</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latin typeface="Calibri"/>
                        </a:rPr>
                        <a:t>0.02</a:t>
                      </a:r>
                    </a:p>
                  </a:txBody>
                  <a:tcPr marL="0" marR="0" marT="0" marB="0" anchor="b">
                    <a:lnL>
                      <a:noFill/>
                    </a:lnL>
                    <a:lnR>
                      <a:noFill/>
                    </a:lnR>
                    <a:lnT>
                      <a:noFill/>
                    </a:lnT>
                    <a:lnB>
                      <a:noFill/>
                    </a:lnB>
                  </a:tcPr>
                </a:tc>
              </a:tr>
              <a:tr h="373057">
                <a:tc>
                  <a:txBody>
                    <a:bodyPr/>
                    <a:lstStyle/>
                    <a:p>
                      <a:pPr algn="l" fontAlgn="b"/>
                      <a:r>
                        <a:rPr lang="en-US" sz="1400" b="1" i="0" u="none" strike="noStrike">
                          <a:solidFill>
                            <a:srgbClr val="000000"/>
                          </a:solidFill>
                          <a:latin typeface="Calibri"/>
                        </a:rPr>
                        <a:t>NGO</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0.01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16359">
                <a:tc>
                  <a:txBody>
                    <a:bodyPr/>
                    <a:lstStyle/>
                    <a:p>
                      <a:pPr algn="l" fontAlgn="b"/>
                      <a:r>
                        <a:rPr lang="en-US" sz="1400" b="1" i="0" u="none" strike="noStrike">
                          <a:solidFill>
                            <a:srgbClr val="000000"/>
                          </a:solidFill>
                          <a:latin typeface="Calibri"/>
                        </a:rPr>
                        <a:t>Total (tons)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16033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14439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39673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latin typeface="Calibri"/>
                        </a:rPr>
                        <a:t>41968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latin typeface="Calibri"/>
                        </a:rPr>
                        <a:t>49897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p:nvPr/>
        </p:nvGraphicFramePr>
        <p:xfrm>
          <a:off x="4495800" y="1447800"/>
          <a:ext cx="46482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14400" y="1066800"/>
          <a:ext cx="7315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409575"/>
            <a:ext cx="7315200" cy="523220"/>
          </a:xfrm>
          <a:prstGeom prst="rect">
            <a:avLst/>
          </a:prstGeom>
          <a:noFill/>
        </p:spPr>
        <p:txBody>
          <a:bodyPr wrap="square" rtlCol="0">
            <a:spAutoFit/>
          </a:bodyPr>
          <a:lstStyle/>
          <a:p>
            <a:pPr algn="ctr"/>
            <a:r>
              <a:rPr lang="en-US" sz="2800" dirty="0" smtClean="0"/>
              <a:t>Trend in rice area, production and yield in India</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3600" b="1" dirty="0" smtClean="0"/>
              <a:t>Percentage share of each seed source in certification of total quantity  of rice seeds in </a:t>
            </a:r>
            <a:r>
              <a:rPr lang="en-US" sz="3600" b="1" dirty="0" err="1" smtClean="0"/>
              <a:t>Odisha</a:t>
            </a:r>
            <a:r>
              <a:rPr lang="en-US" sz="3600" b="1" dirty="0" smtClean="0"/>
              <a:t>(</a:t>
            </a:r>
            <a:r>
              <a:rPr lang="en-US" sz="3600" b="1" dirty="0" err="1" smtClean="0"/>
              <a:t>Kharif</a:t>
            </a:r>
            <a:r>
              <a:rPr lang="en-US" sz="3600" b="1" dirty="0" smtClean="0"/>
              <a:t>)</a:t>
            </a:r>
            <a:endParaRPr lang="en-US" sz="3600" dirty="0"/>
          </a:p>
        </p:txBody>
      </p:sp>
      <p:graphicFrame>
        <p:nvGraphicFramePr>
          <p:cNvPr id="4" name="Table 3"/>
          <p:cNvGraphicFramePr>
            <a:graphicFrameLocks noGrp="1"/>
          </p:cNvGraphicFramePr>
          <p:nvPr/>
        </p:nvGraphicFramePr>
        <p:xfrm>
          <a:off x="152399" y="1371594"/>
          <a:ext cx="4267199" cy="5181612"/>
        </p:xfrm>
        <a:graphic>
          <a:graphicData uri="http://schemas.openxmlformats.org/drawingml/2006/table">
            <a:tbl>
              <a:tblPr/>
              <a:tblGrid>
                <a:gridCol w="1014241"/>
                <a:gridCol w="704571"/>
                <a:gridCol w="636386"/>
                <a:gridCol w="636386"/>
                <a:gridCol w="636386"/>
                <a:gridCol w="639229"/>
              </a:tblGrid>
              <a:tr h="431801">
                <a:tc>
                  <a:txBody>
                    <a:bodyPr/>
                    <a:lstStyle/>
                    <a:p>
                      <a:pPr algn="l" fontAlgn="b"/>
                      <a:r>
                        <a:rPr lang="en-US" sz="12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2001-02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2005-06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2008-09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2010-11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2012-13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01">
                <a:tc>
                  <a:txBody>
                    <a:bodyPr/>
                    <a:lstStyle/>
                    <a:p>
                      <a:pPr algn="l" fontAlgn="b"/>
                      <a:r>
                        <a:rPr lang="en-US" sz="1200" b="1" i="0" u="none" strike="noStrike">
                          <a:solidFill>
                            <a:srgbClr val="000000"/>
                          </a:solidFill>
                          <a:latin typeface="Calibri"/>
                        </a:rPr>
                        <a:t>Dept. Farms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latin typeface="Calibri"/>
                        </a:rPr>
                        <a:t>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latin typeface="Calibri"/>
                        </a:rPr>
                        <a:t>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latin typeface="Calibri"/>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latin typeface="Calibri"/>
                        </a:rPr>
                        <a:t>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31801">
                <a:tc>
                  <a:txBody>
                    <a:bodyPr/>
                    <a:lstStyle/>
                    <a:p>
                      <a:pPr algn="l" fontAlgn="b"/>
                      <a:r>
                        <a:rPr lang="en-US" sz="1200" b="1" i="0" u="none" strike="noStrike">
                          <a:solidFill>
                            <a:srgbClr val="000000"/>
                          </a:solidFill>
                          <a:latin typeface="Calibri"/>
                        </a:rPr>
                        <a:t>O.S.S.C.LTD.</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74</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61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72</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60</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60</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O.U.A.T.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PRIVATE</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21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30</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23</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N.S.C</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0.3</a:t>
                      </a:r>
                    </a:p>
                  </a:txBody>
                  <a:tcPr marL="0" marR="0" marT="0" marB="0" anchor="b">
                    <a:lnL>
                      <a:noFill/>
                    </a:lnL>
                    <a:lnR>
                      <a:noFill/>
                    </a:lnR>
                    <a:lnT>
                      <a:noFill/>
                    </a:lnT>
                    <a:lnB>
                      <a:noFill/>
                    </a:lnB>
                  </a:tcPr>
                </a:tc>
              </a:tr>
              <a:tr h="431801">
                <a:tc>
                  <a:txBody>
                    <a:bodyPr/>
                    <a:lstStyle/>
                    <a:p>
                      <a:pPr algn="l" fontAlgn="b"/>
                      <a:r>
                        <a:rPr lang="en-US" sz="1200" b="1" i="0" u="none" strike="noStrike" dirty="0">
                          <a:solidFill>
                            <a:srgbClr val="000000"/>
                          </a:solidFill>
                          <a:latin typeface="Calibri"/>
                        </a:rPr>
                        <a:t>SVS</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Calibri"/>
                        </a:rPr>
                        <a:t>1</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0.06</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OAIC</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NFSM</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7</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BGREI</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latin typeface="Calibri"/>
                        </a:rPr>
                        <a:t>0.02</a:t>
                      </a:r>
                    </a:p>
                  </a:txBody>
                  <a:tcPr marL="0" marR="0" marT="0" marB="0" anchor="b">
                    <a:lnL>
                      <a:noFill/>
                    </a:lnL>
                    <a:lnR>
                      <a:noFill/>
                    </a:lnR>
                    <a:lnT>
                      <a:noFill/>
                    </a:lnT>
                    <a:lnB>
                      <a:noFill/>
                    </a:lnB>
                  </a:tcPr>
                </a:tc>
              </a:tr>
              <a:tr h="431801">
                <a:tc>
                  <a:txBody>
                    <a:bodyPr/>
                    <a:lstStyle/>
                    <a:p>
                      <a:pPr algn="l" fontAlgn="b"/>
                      <a:r>
                        <a:rPr lang="en-US" sz="1200" b="1" i="0" u="none" strike="noStrike">
                          <a:solidFill>
                            <a:srgbClr val="000000"/>
                          </a:solidFill>
                          <a:latin typeface="Calibri"/>
                        </a:rPr>
                        <a:t>NGO</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0.005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31801">
                <a:tc>
                  <a:txBody>
                    <a:bodyPr/>
                    <a:lstStyle/>
                    <a:p>
                      <a:pPr algn="l" fontAlgn="b"/>
                      <a:r>
                        <a:rPr lang="en-US" sz="1200" b="1" i="0" u="none" strike="noStrike">
                          <a:solidFill>
                            <a:srgbClr val="000000"/>
                          </a:solidFill>
                          <a:latin typeface="Calibri"/>
                        </a:rPr>
                        <a:t>Total (tons)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18069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16296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42808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45266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57624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p:nvPr/>
        </p:nvGraphicFramePr>
        <p:xfrm>
          <a:off x="4495800" y="1371600"/>
          <a:ext cx="4648200" cy="5257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b="1" dirty="0" smtClean="0"/>
              <a:t>Percentage share in total seed supply/sold by major varieties during </a:t>
            </a:r>
            <a:r>
              <a:rPr lang="en-US" sz="3600" b="1" dirty="0" err="1" smtClean="0"/>
              <a:t>kharif</a:t>
            </a:r>
            <a:r>
              <a:rPr lang="en-US" sz="3600" b="1" dirty="0" smtClean="0"/>
              <a:t> season</a:t>
            </a:r>
            <a:endParaRPr lang="en-US" sz="3600" b="1" dirty="0"/>
          </a:p>
        </p:txBody>
      </p:sp>
      <p:graphicFrame>
        <p:nvGraphicFramePr>
          <p:cNvPr id="5" name="Table 4"/>
          <p:cNvGraphicFramePr>
            <a:graphicFrameLocks noGrp="1"/>
          </p:cNvGraphicFramePr>
          <p:nvPr/>
        </p:nvGraphicFramePr>
        <p:xfrm>
          <a:off x="152399" y="1396998"/>
          <a:ext cx="4343401" cy="4064005"/>
        </p:xfrm>
        <a:graphic>
          <a:graphicData uri="http://schemas.openxmlformats.org/drawingml/2006/table">
            <a:tbl>
              <a:tblPr/>
              <a:tblGrid>
                <a:gridCol w="1472761"/>
                <a:gridCol w="574128"/>
                <a:gridCol w="574128"/>
                <a:gridCol w="574128"/>
                <a:gridCol w="574128"/>
                <a:gridCol w="574128"/>
              </a:tblGrid>
              <a:tr h="663781">
                <a:tc gridSpan="6">
                  <a:txBody>
                    <a:bodyPr/>
                    <a:lstStyle/>
                    <a:p>
                      <a:pPr algn="l" fontAlgn="b"/>
                      <a:r>
                        <a:rPr lang="en-US" sz="1400" b="1" i="0" u="none" strike="noStrike">
                          <a:solidFill>
                            <a:srgbClr val="000000"/>
                          </a:solidFill>
                          <a:latin typeface="Calibri"/>
                        </a:rPr>
                        <a:t>Seed supply/sale by major varieties during kharif season.</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1891">
                <a:tc>
                  <a:txBody>
                    <a:bodyPr/>
                    <a:lstStyle/>
                    <a:p>
                      <a:pPr algn="l" fontAlgn="b"/>
                      <a:r>
                        <a:rPr lang="en-US" sz="12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gridSpan="5">
                  <a:txBody>
                    <a:bodyPr/>
                    <a:lstStyle/>
                    <a:p>
                      <a:pPr algn="ctr" fontAlgn="b"/>
                      <a:r>
                        <a:rPr lang="en-US" sz="1200" b="1" i="0" u="none" strike="noStrike">
                          <a:solidFill>
                            <a:srgbClr val="000000"/>
                          </a:solidFill>
                          <a:latin typeface="Calibri"/>
                        </a:rPr>
                        <a:t>Percentage share in total seed supply/sold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32">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2001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2005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2010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2011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2013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07432">
                <a:tc>
                  <a:txBody>
                    <a:bodyPr/>
                    <a:lstStyle/>
                    <a:p>
                      <a:pPr algn="l" fontAlgn="b"/>
                      <a:r>
                        <a:rPr lang="en-US" sz="1200" b="1" i="0" u="none" strike="noStrike">
                          <a:solidFill>
                            <a:srgbClr val="000000"/>
                          </a:solidFill>
                          <a:latin typeface="Calibri"/>
                        </a:rPr>
                        <a:t>MTU-1001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a:txBody>
                    <a:bodyPr/>
                    <a:lstStyle/>
                    <a:p>
                      <a:pPr algn="r" fontAlgn="b"/>
                      <a:r>
                        <a:rPr lang="en-US" sz="1200" b="1" i="0" u="none" strike="noStrike">
                          <a:solidFill>
                            <a:srgbClr val="000000"/>
                          </a:solidFill>
                          <a:latin typeface="Calibri"/>
                        </a:rPr>
                        <a:t>13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a:txBody>
                    <a:bodyPr/>
                    <a:lstStyle/>
                    <a:p>
                      <a:pPr algn="r" fontAlgn="b"/>
                      <a:r>
                        <a:rPr lang="en-US" sz="1200" b="1" i="0" u="none" strike="noStrike">
                          <a:solidFill>
                            <a:srgbClr val="000000"/>
                          </a:solidFill>
                          <a:latin typeface="Calibri"/>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a:txBody>
                    <a:bodyPr/>
                    <a:lstStyle/>
                    <a:p>
                      <a:pPr algn="r" fontAlgn="b"/>
                      <a:r>
                        <a:rPr lang="en-US" sz="1200" b="1" i="0" u="none" strike="noStrike">
                          <a:solidFill>
                            <a:srgbClr val="000000"/>
                          </a:solidFill>
                          <a:latin typeface="Calibri"/>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a:txBody>
                    <a:bodyPr/>
                    <a:lstStyle/>
                    <a:p>
                      <a:pPr algn="r" fontAlgn="b"/>
                      <a:r>
                        <a:rPr lang="en-US" sz="1200" b="1" i="0" u="none" strike="noStrike">
                          <a:solidFill>
                            <a:srgbClr val="000000"/>
                          </a:solidFill>
                          <a:latin typeface="Calibri"/>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c>
                  <a:txBody>
                    <a:bodyPr/>
                    <a:lstStyle/>
                    <a:p>
                      <a:pPr algn="r" fontAlgn="b"/>
                      <a:r>
                        <a:rPr lang="en-US" sz="1200" b="1" i="0" u="none" strike="noStrike">
                          <a:solidFill>
                            <a:srgbClr val="000000"/>
                          </a:solidFill>
                          <a:latin typeface="Calibri"/>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5E0EC"/>
                    </a:solidFill>
                  </a:tcPr>
                </a:tc>
              </a:tr>
              <a:tr h="207432">
                <a:tc>
                  <a:txBody>
                    <a:bodyPr/>
                    <a:lstStyle/>
                    <a:p>
                      <a:pPr algn="l" fontAlgn="b"/>
                      <a:r>
                        <a:rPr lang="en-US" sz="1200" b="1" i="0" u="none" strike="noStrike">
                          <a:solidFill>
                            <a:srgbClr val="000000"/>
                          </a:solidFill>
                          <a:latin typeface="Calibri"/>
                        </a:rPr>
                        <a:t>Swarna</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33</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33</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22</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Pooja</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0</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16</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18</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MTU-1010</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0</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0</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6</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8</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8</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Lalat</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8</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7</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Khandagiri</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5</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CR-1018</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5</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Surendra</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6</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2</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CR-1009</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16</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3</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0</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BPT-5204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5</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7</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Others</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9</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14</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10</a:t>
                      </a:r>
                    </a:p>
                  </a:txBody>
                  <a:tcPr marL="0" marR="0" marT="0" marB="0" anchor="b">
                    <a:lnL>
                      <a:noFill/>
                    </a:lnL>
                    <a:lnR>
                      <a:noFill/>
                    </a:lnR>
                    <a:lnT>
                      <a:noFill/>
                    </a:lnT>
                    <a:lnB>
                      <a:noFill/>
                    </a:lnB>
                    <a:solidFill>
                      <a:srgbClr val="E5E0EC"/>
                    </a:solidFill>
                  </a:tcPr>
                </a:tc>
                <a:tc>
                  <a:txBody>
                    <a:bodyPr/>
                    <a:lstStyle/>
                    <a:p>
                      <a:pPr algn="r" fontAlgn="b"/>
                      <a:r>
                        <a:rPr lang="en-US" sz="1200" b="1" i="0" u="none" strike="noStrike">
                          <a:solidFill>
                            <a:srgbClr val="000000"/>
                          </a:solidFill>
                          <a:latin typeface="Calibri"/>
                        </a:rPr>
                        <a:t>15</a:t>
                      </a:r>
                    </a:p>
                  </a:txBody>
                  <a:tcPr marL="0" marR="0" marT="0" marB="0" anchor="b">
                    <a:lnL>
                      <a:noFill/>
                    </a:lnL>
                    <a:lnR>
                      <a:noFill/>
                    </a:lnR>
                    <a:lnT>
                      <a:noFill/>
                    </a:lnT>
                    <a:lnB>
                      <a:noFill/>
                    </a:lnB>
                    <a:solidFill>
                      <a:srgbClr val="E5E0EC"/>
                    </a:solidFill>
                  </a:tcPr>
                </a:tc>
              </a:tr>
              <a:tr h="207432">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1200" b="1" i="0" u="none" strike="noStrike">
                          <a:solidFill>
                            <a:srgbClr val="000000"/>
                          </a:solidFill>
                          <a:latin typeface="Calibri"/>
                        </a:rPr>
                        <a:t> </a:t>
                      </a:r>
                    </a:p>
                  </a:txBody>
                  <a:tcPr marL="0" marR="0" marT="0" marB="0" anchor="b">
                    <a:lnL>
                      <a:noFill/>
                    </a:lnL>
                    <a:lnR>
                      <a:noFill/>
                    </a:lnR>
                    <a:lnT>
                      <a:noFill/>
                    </a:lnT>
                    <a:lnB>
                      <a:noFill/>
                    </a:lnB>
                    <a:solidFill>
                      <a:srgbClr val="E5E0EC"/>
                    </a:solidFill>
                  </a:tcPr>
                </a:tc>
              </a:tr>
              <a:tr h="371717">
                <a:tc>
                  <a:txBody>
                    <a:bodyPr/>
                    <a:lstStyle/>
                    <a:p>
                      <a:pPr algn="l" fontAlgn="b"/>
                      <a:r>
                        <a:rPr lang="en-US" sz="1200" b="1" i="0" u="none" strike="noStrike">
                          <a:solidFill>
                            <a:srgbClr val="000000"/>
                          </a:solidFill>
                          <a:latin typeface="Calibri"/>
                        </a:rPr>
                        <a:t>Total seed supplied/sold (Qtss)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241441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136095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471678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a:solidFill>
                            <a:srgbClr val="000000"/>
                          </a:solidFill>
                          <a:latin typeface="Calibri"/>
                        </a:rPr>
                        <a:t>487221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1" i="0" u="none" strike="noStrike" dirty="0">
                          <a:solidFill>
                            <a:srgbClr val="000000"/>
                          </a:solidFill>
                          <a:latin typeface="Calibri"/>
                        </a:rPr>
                        <a:t>512143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5E0EC"/>
                    </a:solidFill>
                  </a:tcPr>
                </a:tc>
              </a:tr>
            </a:tbl>
          </a:graphicData>
        </a:graphic>
      </p:graphicFrame>
      <p:graphicFrame>
        <p:nvGraphicFramePr>
          <p:cNvPr id="12" name="Chart 11"/>
          <p:cNvGraphicFramePr/>
          <p:nvPr/>
        </p:nvGraphicFramePr>
        <p:xfrm>
          <a:off x="4648200" y="1371600"/>
          <a:ext cx="4343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28800" y="1371600"/>
          <a:ext cx="5486400" cy="4038600"/>
        </p:xfrm>
        <a:graphic>
          <a:graphicData uri="http://schemas.openxmlformats.org/drawingml/2006/table">
            <a:tbl>
              <a:tblPr/>
              <a:tblGrid>
                <a:gridCol w="3180719"/>
                <a:gridCol w="2305681"/>
              </a:tblGrid>
              <a:tr h="336550">
                <a:tc>
                  <a:txBody>
                    <a:bodyPr/>
                    <a:lstStyle/>
                    <a:p>
                      <a:pPr marL="0" marR="0">
                        <a:lnSpc>
                          <a:spcPct val="115000"/>
                        </a:lnSpc>
                        <a:spcBef>
                          <a:spcPts val="0"/>
                        </a:spcBef>
                        <a:spcAft>
                          <a:spcPts val="0"/>
                        </a:spcAft>
                      </a:pPr>
                      <a:r>
                        <a:rPr lang="en-US" sz="1800" dirty="0">
                          <a:solidFill>
                            <a:srgbClr val="000000"/>
                          </a:solidFill>
                          <a:latin typeface="+mn-lt"/>
                          <a:ea typeface="Times New Roman"/>
                          <a:cs typeface="Calibri"/>
                        </a:rPr>
                        <a:t> </a:t>
                      </a:r>
                      <a:endParaRPr lang="en-US" sz="1800" dirty="0">
                        <a:latin typeface="+mn-lt"/>
                        <a:ea typeface="Times New Roman"/>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 of responses</a:t>
                      </a:r>
                      <a:endParaRPr lang="en-US" sz="1800">
                        <a:latin typeface="+mn-lt"/>
                        <a:ea typeface="Times New Roman"/>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50">
                <a:tc>
                  <a:txBody>
                    <a:bodyPr/>
                    <a:lstStyle/>
                    <a:p>
                      <a:pPr marL="0" marR="0">
                        <a:lnSpc>
                          <a:spcPct val="115000"/>
                        </a:lnSpc>
                        <a:spcBef>
                          <a:spcPts val="0"/>
                        </a:spcBef>
                        <a:spcAft>
                          <a:spcPts val="0"/>
                        </a:spcAft>
                      </a:pPr>
                      <a:r>
                        <a:rPr lang="en-US" sz="1800">
                          <a:solidFill>
                            <a:srgbClr val="000000"/>
                          </a:solidFill>
                          <a:latin typeface="+mn-lt"/>
                          <a:ea typeface="Times New Roman"/>
                          <a:cs typeface="Calibri"/>
                        </a:rPr>
                        <a:t>Sources of seeds</a:t>
                      </a:r>
                      <a:endParaRPr lang="en-US" sz="1800">
                        <a:latin typeface="+mn-lt"/>
                        <a:ea typeface="Times New Roman"/>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solidFill>
                            <a:srgbClr val="000000"/>
                          </a:solidFill>
                          <a:latin typeface="+mn-lt"/>
                          <a:ea typeface="Times New Roman"/>
                          <a:cs typeface="Calibri"/>
                        </a:rPr>
                        <a:t> </a:t>
                      </a:r>
                      <a:endParaRPr lang="en-US" sz="1800">
                        <a:latin typeface="+mn-lt"/>
                        <a:ea typeface="Times New Roman"/>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36550">
                <a:tc>
                  <a:txBody>
                    <a:bodyPr/>
                    <a:lstStyle/>
                    <a:p>
                      <a:pPr marL="0" marR="0" indent="254000">
                        <a:lnSpc>
                          <a:spcPct val="115000"/>
                        </a:lnSpc>
                        <a:spcBef>
                          <a:spcPts val="0"/>
                        </a:spcBef>
                        <a:spcAft>
                          <a:spcPts val="0"/>
                        </a:spcAft>
                      </a:pPr>
                      <a:r>
                        <a:rPr lang="en-US" sz="1800" dirty="0">
                          <a:solidFill>
                            <a:srgbClr val="000000"/>
                          </a:solidFill>
                          <a:latin typeface="+mn-lt"/>
                          <a:ea typeface="Times New Roman"/>
                          <a:cs typeface="Calibri"/>
                        </a:rPr>
                        <a:t>Own</a:t>
                      </a:r>
                      <a:endParaRPr lang="en-US" sz="1800" dirty="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57</a:t>
                      </a:r>
                      <a:endParaRPr lang="en-US" sz="180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dirty="0" err="1">
                          <a:solidFill>
                            <a:srgbClr val="000000"/>
                          </a:solidFill>
                          <a:latin typeface="+mn-lt"/>
                          <a:ea typeface="Times New Roman"/>
                          <a:cs typeface="Calibri"/>
                        </a:rPr>
                        <a:t>Gov't</a:t>
                      </a:r>
                      <a:r>
                        <a:rPr lang="en-US" sz="1800" dirty="0">
                          <a:solidFill>
                            <a:srgbClr val="000000"/>
                          </a:solidFill>
                          <a:latin typeface="+mn-lt"/>
                          <a:ea typeface="Times New Roman"/>
                          <a:cs typeface="Calibri"/>
                        </a:rPr>
                        <a:t> Seed Sale Center</a:t>
                      </a:r>
                      <a:endParaRPr lang="en-US" sz="1800" dirty="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000000"/>
                          </a:solidFill>
                          <a:latin typeface="+mn-lt"/>
                          <a:ea typeface="Times New Roman"/>
                          <a:cs typeface="Calibri"/>
                        </a:rPr>
                        <a:t>31</a:t>
                      </a:r>
                      <a:endParaRPr lang="en-US" sz="1800" dirty="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dirty="0">
                          <a:solidFill>
                            <a:srgbClr val="000000"/>
                          </a:solidFill>
                          <a:latin typeface="+mn-lt"/>
                          <a:ea typeface="Times New Roman"/>
                          <a:cs typeface="Calibri"/>
                        </a:rPr>
                        <a:t>Other farmers</a:t>
                      </a:r>
                      <a:endParaRPr lang="en-US" sz="1800" dirty="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000000"/>
                          </a:solidFill>
                          <a:latin typeface="+mn-lt"/>
                          <a:ea typeface="Times New Roman"/>
                          <a:cs typeface="Calibri"/>
                        </a:rPr>
                        <a:t>7</a:t>
                      </a:r>
                      <a:endParaRPr lang="en-US" sz="1800" dirty="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a:solidFill>
                            <a:srgbClr val="000000"/>
                          </a:solidFill>
                          <a:latin typeface="+mn-lt"/>
                          <a:ea typeface="Times New Roman"/>
                          <a:cs typeface="Calibri"/>
                        </a:rPr>
                        <a:t>Seed trader</a:t>
                      </a:r>
                      <a:endParaRPr lang="en-US" sz="180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000000"/>
                          </a:solidFill>
                          <a:latin typeface="+mn-lt"/>
                          <a:ea typeface="Times New Roman"/>
                          <a:cs typeface="Calibri"/>
                        </a:rPr>
                        <a:t>4</a:t>
                      </a:r>
                      <a:endParaRPr lang="en-US" sz="1800" dirty="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dirty="0">
                          <a:solidFill>
                            <a:srgbClr val="000000"/>
                          </a:solidFill>
                          <a:latin typeface="+mn-lt"/>
                          <a:ea typeface="Times New Roman"/>
                          <a:cs typeface="Calibri"/>
                        </a:rPr>
                        <a:t>Others</a:t>
                      </a:r>
                      <a:endParaRPr lang="en-US" sz="1800" dirty="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1</a:t>
                      </a:r>
                      <a:endParaRPr lang="en-US" sz="180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a:lnSpc>
                          <a:spcPct val="115000"/>
                        </a:lnSpc>
                        <a:spcBef>
                          <a:spcPts val="0"/>
                        </a:spcBef>
                        <a:spcAft>
                          <a:spcPts val="0"/>
                        </a:spcAft>
                      </a:pPr>
                      <a:r>
                        <a:rPr lang="en-US" sz="1800">
                          <a:solidFill>
                            <a:srgbClr val="000000"/>
                          </a:solidFill>
                          <a:latin typeface="+mn-lt"/>
                          <a:ea typeface="Times New Roman"/>
                          <a:cs typeface="Calibri"/>
                        </a:rPr>
                        <a:t>Sources of information</a:t>
                      </a:r>
                      <a:endParaRPr lang="en-US" sz="180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solidFill>
                          <a:srgbClr val="000000"/>
                        </a:solidFill>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a:solidFill>
                            <a:srgbClr val="000000"/>
                          </a:solidFill>
                          <a:latin typeface="+mn-lt"/>
                          <a:ea typeface="Times New Roman"/>
                          <a:cs typeface="Calibri"/>
                        </a:rPr>
                        <a:t>Other farmers</a:t>
                      </a:r>
                      <a:endParaRPr lang="en-US" sz="180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76</a:t>
                      </a:r>
                      <a:endParaRPr lang="en-US" sz="180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a:solidFill>
                            <a:srgbClr val="000000"/>
                          </a:solidFill>
                          <a:latin typeface="+mn-lt"/>
                          <a:ea typeface="Times New Roman"/>
                          <a:cs typeface="Calibri"/>
                        </a:rPr>
                        <a:t>Extension officers</a:t>
                      </a:r>
                      <a:endParaRPr lang="en-US" sz="180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21</a:t>
                      </a:r>
                      <a:endParaRPr lang="en-US" sz="180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a:solidFill>
                            <a:srgbClr val="000000"/>
                          </a:solidFill>
                          <a:latin typeface="+mn-lt"/>
                          <a:ea typeface="Times New Roman"/>
                          <a:cs typeface="Calibri"/>
                        </a:rPr>
                        <a:t>Seed trader</a:t>
                      </a:r>
                      <a:endParaRPr lang="en-US" sz="1800">
                        <a:latin typeface="+mn-lt"/>
                        <a:ea typeface="Times New Roman"/>
                        <a:cs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000000"/>
                          </a:solidFill>
                          <a:latin typeface="+mn-lt"/>
                          <a:ea typeface="Times New Roman"/>
                          <a:cs typeface="Calibri"/>
                        </a:rPr>
                        <a:t>2</a:t>
                      </a:r>
                      <a:endParaRPr lang="en-US" sz="1800">
                        <a:latin typeface="+mn-lt"/>
                        <a:ea typeface="Times New Roman"/>
                        <a:cs typeface="Calibri"/>
                      </a:endParaRPr>
                    </a:p>
                  </a:txBody>
                  <a:tcPr marL="68580" marR="68580" marT="0" marB="0" anchor="ctr">
                    <a:lnL>
                      <a:noFill/>
                    </a:lnL>
                    <a:lnR>
                      <a:noFill/>
                    </a:lnR>
                    <a:lnT>
                      <a:noFill/>
                    </a:lnT>
                    <a:lnB>
                      <a:noFill/>
                    </a:lnB>
                  </a:tcPr>
                </a:tc>
              </a:tr>
              <a:tr h="336550">
                <a:tc>
                  <a:txBody>
                    <a:bodyPr/>
                    <a:lstStyle/>
                    <a:p>
                      <a:pPr marL="0" marR="0" indent="254000">
                        <a:lnSpc>
                          <a:spcPct val="115000"/>
                        </a:lnSpc>
                        <a:spcBef>
                          <a:spcPts val="0"/>
                        </a:spcBef>
                        <a:spcAft>
                          <a:spcPts val="0"/>
                        </a:spcAft>
                      </a:pPr>
                      <a:r>
                        <a:rPr lang="en-US" sz="1800">
                          <a:solidFill>
                            <a:srgbClr val="000000"/>
                          </a:solidFill>
                          <a:latin typeface="+mn-lt"/>
                          <a:ea typeface="Times New Roman"/>
                          <a:cs typeface="Calibri"/>
                        </a:rPr>
                        <a:t>Others</a:t>
                      </a:r>
                      <a:endParaRPr lang="en-US" sz="1800">
                        <a:latin typeface="+mn-lt"/>
                        <a:ea typeface="Times New Roman"/>
                        <a:cs typeface="Calibri"/>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n-lt"/>
                          <a:ea typeface="Times New Roman"/>
                          <a:cs typeface="Calibri"/>
                        </a:rPr>
                        <a:t>2</a:t>
                      </a:r>
                      <a:endParaRPr lang="en-US" sz="1800" dirty="0">
                        <a:latin typeface="+mn-lt"/>
                        <a:ea typeface="Times New Roman"/>
                        <a:cs typeface="Calibri"/>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382265" y="457200"/>
            <a:ext cx="7307065" cy="523220"/>
          </a:xfrm>
          <a:prstGeom prst="rect">
            <a:avLst/>
          </a:prstGeom>
          <a:noFill/>
        </p:spPr>
        <p:txBody>
          <a:bodyPr wrap="none" rtlCol="0">
            <a:spAutoFit/>
          </a:bodyPr>
          <a:lstStyle/>
          <a:p>
            <a:pPr algn="ctr"/>
            <a:r>
              <a:rPr lang="en-US" sz="2800" b="1" dirty="0" smtClean="0">
                <a:solidFill>
                  <a:schemeClr val="accent3">
                    <a:lumMod val="75000"/>
                  </a:schemeClr>
                </a:solidFill>
              </a:rPr>
              <a:t>Sources of seeds and varietal information(2010)</a:t>
            </a:r>
            <a:endParaRPr lang="en-US" sz="2800" b="1" dirty="0">
              <a:solidFill>
                <a:schemeClr val="accent3">
                  <a:lumMod val="75000"/>
                </a:schemeClr>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b="1" dirty="0" smtClean="0">
                <a:solidFill>
                  <a:schemeClr val="folHlink"/>
                </a:solidFill>
                <a:latin typeface="Bookman Old Style" pitchFamily="18" charset="0"/>
                <a:cs typeface="Times New Roman" pitchFamily="18" charset="0"/>
              </a:rPr>
              <a:t>Actors/Stakeholders in rice seed value chain in </a:t>
            </a:r>
            <a:r>
              <a:rPr lang="en-US" sz="2400" b="1" dirty="0" err="1" smtClean="0">
                <a:solidFill>
                  <a:schemeClr val="folHlink"/>
                </a:solidFill>
                <a:latin typeface="Bookman Old Style" pitchFamily="18" charset="0"/>
                <a:cs typeface="Times New Roman" pitchFamily="18" charset="0"/>
              </a:rPr>
              <a:t>Odisha</a:t>
            </a:r>
            <a:endParaRPr lang="en-US" sz="2400" b="1" dirty="0"/>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400" b="1" dirty="0" smtClean="0"/>
              <a:t>DAC-Seed Division, GOI</a:t>
            </a:r>
          </a:p>
          <a:p>
            <a:r>
              <a:rPr lang="en-US" sz="2400" b="1" dirty="0" smtClean="0"/>
              <a:t>Research Institutes/SAUs- CRRI, OUAT, ANGRAU,  IGKV,  BCKV, DRR etc</a:t>
            </a:r>
          </a:p>
          <a:p>
            <a:r>
              <a:rPr lang="en-US" sz="2400" b="1" dirty="0" smtClean="0"/>
              <a:t>OSSOPCA, OSSC Ltd, OAIC, NSC, SFCI, State Government Farms(57)</a:t>
            </a:r>
          </a:p>
          <a:p>
            <a:r>
              <a:rPr lang="en-US" sz="2400" b="1" dirty="0" smtClean="0"/>
              <a:t>Private seed entrepreneurs( more than 50 MOU farms)</a:t>
            </a:r>
          </a:p>
          <a:p>
            <a:r>
              <a:rPr lang="en-US" sz="2400" b="1" dirty="0" smtClean="0"/>
              <a:t>Registered seed growers of OSSC Ltd(5000 </a:t>
            </a:r>
            <a:r>
              <a:rPr lang="en-US" sz="2400" b="1" dirty="0" err="1" smtClean="0"/>
              <a:t>nos</a:t>
            </a:r>
            <a:r>
              <a:rPr lang="en-US" sz="2400" b="1" dirty="0" smtClean="0"/>
              <a:t>)</a:t>
            </a:r>
          </a:p>
          <a:p>
            <a:r>
              <a:rPr lang="en-US" sz="2400" b="1" dirty="0" smtClean="0"/>
              <a:t>Organizers &amp; Contract seed growers of Private seed entrepreneurs</a:t>
            </a:r>
          </a:p>
          <a:p>
            <a:r>
              <a:rPr lang="en-US" sz="2400" b="1" dirty="0" smtClean="0"/>
              <a:t>Govt. Schemes- NFSM, SVS, BGREI</a:t>
            </a:r>
          </a:p>
          <a:p>
            <a:r>
              <a:rPr lang="en-US" sz="2400" b="1" dirty="0" smtClean="0"/>
              <a:t>Farmers’ Organizations &amp; SHGs (NABARD as well as Word Bank assisted)</a:t>
            </a:r>
          </a:p>
          <a:p>
            <a:r>
              <a:rPr lang="en-US" sz="2400" b="1" dirty="0" smtClean="0"/>
              <a:t>MNCs/National Seed Companies</a:t>
            </a:r>
          </a:p>
          <a:p>
            <a:r>
              <a:rPr lang="en-US" sz="2400" b="1" dirty="0" smtClean="0"/>
              <a:t>NGO</a:t>
            </a:r>
          </a:p>
          <a:p>
            <a:r>
              <a:rPr lang="en-US" sz="2400" b="1" dirty="0" smtClean="0"/>
              <a:t>Seed dealers of OSSC ltd and OAIC, PACS, Wholesalers/distributors of inputs both inside as well as outside the state, Input retailers both inside as well as outside the state,  SHGs</a:t>
            </a:r>
          </a:p>
          <a:p>
            <a:r>
              <a:rPr lang="en-US" sz="2400" b="1" dirty="0" smtClean="0"/>
              <a:t>Farmers</a:t>
            </a:r>
          </a:p>
          <a:p>
            <a:endParaRPr lang="en-US" sz="2400" b="1" dirty="0" smtClean="0"/>
          </a:p>
          <a:p>
            <a:endParaRPr lang="en-US" sz="2400" b="1" dirty="0" smtClean="0"/>
          </a:p>
          <a:p>
            <a:pPr>
              <a:buNone/>
            </a:pPr>
            <a:endParaRPr lang="en-US" b="1"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4"/>
          <p:cNvGrpSpPr>
            <a:grpSpLocks/>
          </p:cNvGrpSpPr>
          <p:nvPr/>
        </p:nvGrpSpPr>
        <p:grpSpPr bwMode="auto">
          <a:xfrm>
            <a:off x="247650" y="228600"/>
            <a:ext cx="8667750" cy="5867400"/>
            <a:chOff x="247651" y="229323"/>
            <a:chExt cx="8667749" cy="5866677"/>
          </a:xfrm>
        </p:grpSpPr>
        <p:sp>
          <p:nvSpPr>
            <p:cNvPr id="2052" name="Rectangle 95"/>
            <p:cNvSpPr>
              <a:spLocks noChangeArrowheads="1"/>
            </p:cNvSpPr>
            <p:nvPr/>
          </p:nvSpPr>
          <p:spPr bwMode="auto">
            <a:xfrm>
              <a:off x="1219201" y="229323"/>
              <a:ext cx="6476999" cy="228572"/>
            </a:xfrm>
            <a:prstGeom prst="rect">
              <a:avLst/>
            </a:prstGeom>
            <a:noFill/>
            <a:ln w="9525">
              <a:noFill/>
              <a:miter lim="800000"/>
              <a:headEnd/>
              <a:tailEnd/>
            </a:ln>
          </p:spPr>
          <p:txBody>
            <a:bodyPr/>
            <a:lstStyle/>
            <a:p>
              <a:pPr algn="ctr"/>
              <a:r>
                <a:rPr lang="en-US" sz="1600" b="1" dirty="0">
                  <a:ea typeface="Times New Roman" pitchFamily="18" charset="0"/>
                  <a:cs typeface="Arial" charset="0"/>
                </a:rPr>
                <a:t>Flow chart of inbred rice seed production and distribution in Odisha</a:t>
              </a:r>
              <a:endParaRPr lang="en-US" sz="1600" dirty="0">
                <a:ea typeface="Times New Roman" pitchFamily="18" charset="0"/>
                <a:cs typeface="Arial" charset="0"/>
              </a:endParaRPr>
            </a:p>
          </p:txBody>
        </p:sp>
        <p:sp>
          <p:nvSpPr>
            <p:cNvPr id="2053" name="Rectangle 94"/>
            <p:cNvSpPr>
              <a:spLocks noChangeArrowheads="1"/>
            </p:cNvSpPr>
            <p:nvPr/>
          </p:nvSpPr>
          <p:spPr bwMode="auto">
            <a:xfrm>
              <a:off x="3600450" y="609600"/>
              <a:ext cx="1935146" cy="220645"/>
            </a:xfrm>
            <a:prstGeom prst="rect">
              <a:avLst/>
            </a:prstGeom>
            <a:solidFill>
              <a:srgbClr val="FFFFFF"/>
            </a:solidFill>
            <a:ln w="9525">
              <a:solidFill>
                <a:srgbClr val="000000"/>
              </a:solidFill>
              <a:miter lim="800000"/>
              <a:headEnd/>
              <a:tailEnd/>
            </a:ln>
          </p:spPr>
          <p:txBody>
            <a:bodyPr anchor="ctr"/>
            <a:lstStyle/>
            <a:p>
              <a:pPr algn="ctr"/>
              <a:r>
                <a:rPr lang="en-US" sz="1100" b="1">
                  <a:latin typeface="Calibri" pitchFamily="34" charset="0"/>
                  <a:cs typeface="Times New Roman" pitchFamily="18" charset="0"/>
                </a:rPr>
                <a:t>DAC/Seed Division, GOI, NSP</a:t>
              </a:r>
              <a:endParaRPr lang="en-US">
                <a:cs typeface="Arial" charset="0"/>
              </a:endParaRPr>
            </a:p>
          </p:txBody>
        </p:sp>
        <p:cxnSp>
          <p:nvCxnSpPr>
            <p:cNvPr id="2054" name="AutoShape 93"/>
            <p:cNvCxnSpPr>
              <a:cxnSpLocks noChangeShapeType="1"/>
            </p:cNvCxnSpPr>
            <p:nvPr/>
          </p:nvCxnSpPr>
          <p:spPr bwMode="auto">
            <a:xfrm>
              <a:off x="4572000" y="1227318"/>
              <a:ext cx="0" cy="157812"/>
            </a:xfrm>
            <a:prstGeom prst="straightConnector1">
              <a:avLst/>
            </a:prstGeom>
            <a:noFill/>
            <a:ln w="9525">
              <a:solidFill>
                <a:srgbClr val="000000"/>
              </a:solidFill>
              <a:round/>
              <a:headEnd/>
              <a:tailEnd type="triangle" w="med" len="med"/>
            </a:ln>
          </p:spPr>
        </p:cxnSp>
        <p:sp>
          <p:nvSpPr>
            <p:cNvPr id="2055" name="Rectangle 92"/>
            <p:cNvSpPr>
              <a:spLocks noChangeArrowheads="1"/>
            </p:cNvSpPr>
            <p:nvPr/>
          </p:nvSpPr>
          <p:spPr bwMode="auto">
            <a:xfrm>
              <a:off x="3106420" y="1009650"/>
              <a:ext cx="2926080" cy="219075"/>
            </a:xfrm>
            <a:prstGeom prst="rect">
              <a:avLst/>
            </a:prstGeom>
            <a:solidFill>
              <a:srgbClr val="FFFFFF"/>
            </a:solidFill>
            <a:ln w="9525">
              <a:solidFill>
                <a:srgbClr val="000000"/>
              </a:solidFill>
              <a:miter lim="800000"/>
              <a:headEnd/>
              <a:tailEnd/>
            </a:ln>
          </p:spPr>
          <p:txBody>
            <a:bodyPr anchor="ctr"/>
            <a:lstStyle/>
            <a:p>
              <a:pPr algn="ctr"/>
              <a:r>
                <a:rPr lang="en-US" sz="1100" b="1">
                  <a:latin typeface="Calibri" pitchFamily="34" charset="0"/>
                  <a:cs typeface="Times New Roman" pitchFamily="18" charset="0"/>
                </a:rPr>
                <a:t>Research institutes within &amp; outside the state</a:t>
              </a:r>
              <a:endParaRPr lang="en-US">
                <a:cs typeface="Arial" charset="0"/>
              </a:endParaRPr>
            </a:p>
          </p:txBody>
        </p:sp>
        <p:cxnSp>
          <p:nvCxnSpPr>
            <p:cNvPr id="2056" name="AutoShape 91"/>
            <p:cNvCxnSpPr>
              <a:cxnSpLocks noChangeShapeType="1"/>
            </p:cNvCxnSpPr>
            <p:nvPr/>
          </p:nvCxnSpPr>
          <p:spPr bwMode="auto">
            <a:xfrm>
              <a:off x="4572000" y="838200"/>
              <a:ext cx="0" cy="157812"/>
            </a:xfrm>
            <a:prstGeom prst="straightConnector1">
              <a:avLst/>
            </a:prstGeom>
            <a:noFill/>
            <a:ln w="9525">
              <a:solidFill>
                <a:srgbClr val="000000"/>
              </a:solidFill>
              <a:round/>
              <a:headEnd/>
              <a:tailEnd type="triangle" w="med" len="med"/>
            </a:ln>
          </p:spPr>
        </p:cxnSp>
        <p:sp>
          <p:nvSpPr>
            <p:cNvPr id="2057" name="Oval 90"/>
            <p:cNvSpPr>
              <a:spLocks noChangeArrowheads="1"/>
            </p:cNvSpPr>
            <p:nvPr/>
          </p:nvSpPr>
          <p:spPr bwMode="auto">
            <a:xfrm>
              <a:off x="4362450" y="1371600"/>
              <a:ext cx="438150" cy="334837"/>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BS</a:t>
              </a:r>
              <a:endParaRPr lang="en-US" sz="900">
                <a:cs typeface="Arial" charset="0"/>
              </a:endParaRPr>
            </a:p>
          </p:txBody>
        </p:sp>
        <p:cxnSp>
          <p:nvCxnSpPr>
            <p:cNvPr id="2058" name="AutoShape 89"/>
            <p:cNvCxnSpPr>
              <a:cxnSpLocks noChangeShapeType="1"/>
            </p:cNvCxnSpPr>
            <p:nvPr/>
          </p:nvCxnSpPr>
          <p:spPr bwMode="auto">
            <a:xfrm>
              <a:off x="4572000" y="1704164"/>
              <a:ext cx="0" cy="157812"/>
            </a:xfrm>
            <a:prstGeom prst="straightConnector1">
              <a:avLst/>
            </a:prstGeom>
            <a:noFill/>
            <a:ln w="9525">
              <a:solidFill>
                <a:srgbClr val="000000"/>
              </a:solidFill>
              <a:round/>
              <a:headEnd/>
              <a:tailEnd type="triangle" w="med" len="med"/>
            </a:ln>
          </p:spPr>
        </p:cxnSp>
        <p:cxnSp>
          <p:nvCxnSpPr>
            <p:cNvPr id="2059" name="AutoShape 88"/>
            <p:cNvCxnSpPr>
              <a:cxnSpLocks noChangeShapeType="1"/>
            </p:cNvCxnSpPr>
            <p:nvPr/>
          </p:nvCxnSpPr>
          <p:spPr bwMode="auto">
            <a:xfrm>
              <a:off x="1195810" y="1857375"/>
              <a:ext cx="6635938" cy="0"/>
            </a:xfrm>
            <a:prstGeom prst="straightConnector1">
              <a:avLst/>
            </a:prstGeom>
            <a:noFill/>
            <a:ln w="9525">
              <a:solidFill>
                <a:srgbClr val="000000"/>
              </a:solidFill>
              <a:round/>
              <a:headEnd/>
              <a:tailEnd/>
            </a:ln>
          </p:spPr>
        </p:cxnSp>
        <p:cxnSp>
          <p:nvCxnSpPr>
            <p:cNvPr id="2060" name="AutoShape 86"/>
            <p:cNvCxnSpPr>
              <a:cxnSpLocks noChangeShapeType="1"/>
            </p:cNvCxnSpPr>
            <p:nvPr/>
          </p:nvCxnSpPr>
          <p:spPr bwMode="auto">
            <a:xfrm>
              <a:off x="2730997" y="1871501"/>
              <a:ext cx="0" cy="157812"/>
            </a:xfrm>
            <a:prstGeom prst="straightConnector1">
              <a:avLst/>
            </a:prstGeom>
            <a:noFill/>
            <a:ln w="9525">
              <a:solidFill>
                <a:srgbClr val="000000"/>
              </a:solidFill>
              <a:round/>
              <a:headEnd/>
              <a:tailEnd type="triangle" w="med" len="med"/>
            </a:ln>
          </p:spPr>
        </p:cxnSp>
        <p:cxnSp>
          <p:nvCxnSpPr>
            <p:cNvPr id="2061" name="AutoShape 85"/>
            <p:cNvCxnSpPr>
              <a:cxnSpLocks noChangeShapeType="1"/>
            </p:cNvCxnSpPr>
            <p:nvPr/>
          </p:nvCxnSpPr>
          <p:spPr bwMode="auto">
            <a:xfrm>
              <a:off x="5598666" y="1863491"/>
              <a:ext cx="0" cy="157812"/>
            </a:xfrm>
            <a:prstGeom prst="straightConnector1">
              <a:avLst/>
            </a:prstGeom>
            <a:noFill/>
            <a:ln w="9525">
              <a:solidFill>
                <a:srgbClr val="000000"/>
              </a:solidFill>
              <a:round/>
              <a:headEnd/>
              <a:tailEnd type="triangle" w="med" len="med"/>
            </a:ln>
          </p:spPr>
        </p:cxnSp>
        <p:cxnSp>
          <p:nvCxnSpPr>
            <p:cNvPr id="2062" name="AutoShape 84"/>
            <p:cNvCxnSpPr>
              <a:cxnSpLocks noChangeShapeType="1"/>
            </p:cNvCxnSpPr>
            <p:nvPr/>
          </p:nvCxnSpPr>
          <p:spPr bwMode="auto">
            <a:xfrm>
              <a:off x="6393972" y="1862733"/>
              <a:ext cx="0" cy="157812"/>
            </a:xfrm>
            <a:prstGeom prst="straightConnector1">
              <a:avLst/>
            </a:prstGeom>
            <a:noFill/>
            <a:ln w="9525">
              <a:solidFill>
                <a:srgbClr val="000000"/>
              </a:solidFill>
              <a:round/>
              <a:headEnd/>
              <a:tailEnd type="triangle" w="med" len="med"/>
            </a:ln>
          </p:spPr>
        </p:cxnSp>
        <p:cxnSp>
          <p:nvCxnSpPr>
            <p:cNvPr id="2063" name="AutoShape 83"/>
            <p:cNvCxnSpPr>
              <a:cxnSpLocks noChangeShapeType="1"/>
            </p:cNvCxnSpPr>
            <p:nvPr/>
          </p:nvCxnSpPr>
          <p:spPr bwMode="auto">
            <a:xfrm>
              <a:off x="3988323" y="1862733"/>
              <a:ext cx="0" cy="157812"/>
            </a:xfrm>
            <a:prstGeom prst="straightConnector1">
              <a:avLst/>
            </a:prstGeom>
            <a:noFill/>
            <a:ln w="9525">
              <a:solidFill>
                <a:srgbClr val="000000"/>
              </a:solidFill>
              <a:round/>
              <a:headEnd/>
              <a:tailEnd type="triangle" w="med" len="med"/>
            </a:ln>
          </p:spPr>
        </p:cxnSp>
        <p:sp>
          <p:nvSpPr>
            <p:cNvPr id="2064" name="Text Box 82"/>
            <p:cNvSpPr txBox="1">
              <a:spLocks noChangeArrowheads="1"/>
            </p:cNvSpPr>
            <p:nvPr/>
          </p:nvSpPr>
          <p:spPr bwMode="auto">
            <a:xfrm>
              <a:off x="2167923" y="2061405"/>
              <a:ext cx="1188720" cy="384302"/>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Private Farms (MOU-more than 50 Nos)</a:t>
              </a:r>
              <a:endParaRPr lang="en-US">
                <a:cs typeface="Arial" charset="0"/>
              </a:endParaRPr>
            </a:p>
          </p:txBody>
        </p:sp>
        <p:sp>
          <p:nvSpPr>
            <p:cNvPr id="2065" name="Text Box 81"/>
            <p:cNvSpPr txBox="1">
              <a:spLocks noChangeArrowheads="1"/>
            </p:cNvSpPr>
            <p:nvPr/>
          </p:nvSpPr>
          <p:spPr bwMode="auto">
            <a:xfrm>
              <a:off x="3533775" y="2051880"/>
              <a:ext cx="931379" cy="384302"/>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OSSC farms/ Seed growers</a:t>
              </a:r>
              <a:endParaRPr lang="en-US">
                <a:cs typeface="Arial" charset="0"/>
              </a:endParaRPr>
            </a:p>
          </p:txBody>
        </p:sp>
        <p:sp>
          <p:nvSpPr>
            <p:cNvPr id="2066" name="Text Box 80"/>
            <p:cNvSpPr txBox="1">
              <a:spLocks noChangeArrowheads="1"/>
            </p:cNvSpPr>
            <p:nvPr/>
          </p:nvSpPr>
          <p:spPr bwMode="auto">
            <a:xfrm>
              <a:off x="5219701" y="2038783"/>
              <a:ext cx="723900"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DAFP govt farms (57)</a:t>
              </a:r>
              <a:endParaRPr lang="en-US">
                <a:cs typeface="Arial" charset="0"/>
              </a:endParaRPr>
            </a:p>
          </p:txBody>
        </p:sp>
        <p:sp>
          <p:nvSpPr>
            <p:cNvPr id="2067" name="Text Box 79"/>
            <p:cNvSpPr txBox="1">
              <a:spLocks noChangeArrowheads="1"/>
            </p:cNvSpPr>
            <p:nvPr/>
          </p:nvSpPr>
          <p:spPr bwMode="auto">
            <a:xfrm>
              <a:off x="6029325" y="2027796"/>
              <a:ext cx="726597"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CRRI-ICAR (NSP)</a:t>
              </a:r>
              <a:endParaRPr lang="en-US" sz="900">
                <a:cs typeface="Arial" charset="0"/>
              </a:endParaRPr>
            </a:p>
          </p:txBody>
        </p:sp>
        <p:sp>
          <p:nvSpPr>
            <p:cNvPr id="2068" name="Text Box 78"/>
            <p:cNvSpPr txBox="1">
              <a:spLocks noChangeArrowheads="1"/>
            </p:cNvSpPr>
            <p:nvPr/>
          </p:nvSpPr>
          <p:spPr bwMode="auto">
            <a:xfrm>
              <a:off x="7400925" y="2048254"/>
              <a:ext cx="866775"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OUAT (NSP)</a:t>
              </a:r>
              <a:endParaRPr lang="en-US" sz="900">
                <a:cs typeface="Arial" charset="0"/>
              </a:endParaRPr>
            </a:p>
          </p:txBody>
        </p:sp>
        <p:cxnSp>
          <p:nvCxnSpPr>
            <p:cNvPr id="2069" name="AutoShape 77"/>
            <p:cNvCxnSpPr>
              <a:cxnSpLocks noChangeShapeType="1"/>
            </p:cNvCxnSpPr>
            <p:nvPr/>
          </p:nvCxnSpPr>
          <p:spPr bwMode="auto">
            <a:xfrm>
              <a:off x="7826881" y="1863491"/>
              <a:ext cx="0" cy="157812"/>
            </a:xfrm>
            <a:prstGeom prst="straightConnector1">
              <a:avLst/>
            </a:prstGeom>
            <a:noFill/>
            <a:ln w="9525">
              <a:solidFill>
                <a:srgbClr val="000000"/>
              </a:solidFill>
              <a:round/>
              <a:headEnd/>
              <a:tailEnd type="triangle" w="med" len="med"/>
            </a:ln>
          </p:spPr>
        </p:cxnSp>
        <p:cxnSp>
          <p:nvCxnSpPr>
            <p:cNvPr id="2070" name="AutoShape 74"/>
            <p:cNvCxnSpPr>
              <a:cxnSpLocks noChangeShapeType="1"/>
            </p:cNvCxnSpPr>
            <p:nvPr/>
          </p:nvCxnSpPr>
          <p:spPr bwMode="auto">
            <a:xfrm>
              <a:off x="4009589" y="2438400"/>
              <a:ext cx="0" cy="227951"/>
            </a:xfrm>
            <a:prstGeom prst="straightConnector1">
              <a:avLst/>
            </a:prstGeom>
            <a:noFill/>
            <a:ln w="9525">
              <a:solidFill>
                <a:srgbClr val="000000"/>
              </a:solidFill>
              <a:round/>
              <a:headEnd/>
              <a:tailEnd type="triangle" w="med" len="med"/>
            </a:ln>
          </p:spPr>
        </p:cxnSp>
        <p:sp>
          <p:nvSpPr>
            <p:cNvPr id="2071" name="Oval 66"/>
            <p:cNvSpPr>
              <a:spLocks noChangeArrowheads="1"/>
            </p:cNvSpPr>
            <p:nvPr/>
          </p:nvSpPr>
          <p:spPr bwMode="auto">
            <a:xfrm>
              <a:off x="6180426" y="2664619"/>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TL</a:t>
              </a:r>
              <a:endParaRPr lang="en-US" sz="900">
                <a:cs typeface="Arial" charset="0"/>
              </a:endParaRPr>
            </a:p>
          </p:txBody>
        </p:sp>
        <p:sp>
          <p:nvSpPr>
            <p:cNvPr id="2072" name="Text Box 64"/>
            <p:cNvSpPr txBox="1">
              <a:spLocks noChangeArrowheads="1"/>
            </p:cNvSpPr>
            <p:nvPr/>
          </p:nvSpPr>
          <p:spPr bwMode="auto">
            <a:xfrm>
              <a:off x="781050" y="2060645"/>
              <a:ext cx="845328"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OAIC</a:t>
              </a:r>
              <a:endParaRPr lang="en-US" sz="900">
                <a:cs typeface="Arial" charset="0"/>
              </a:endParaRPr>
            </a:p>
          </p:txBody>
        </p:sp>
        <p:sp>
          <p:nvSpPr>
            <p:cNvPr id="2073" name="Text Box 63"/>
            <p:cNvSpPr txBox="1">
              <a:spLocks noChangeArrowheads="1"/>
            </p:cNvSpPr>
            <p:nvPr/>
          </p:nvSpPr>
          <p:spPr bwMode="auto">
            <a:xfrm>
              <a:off x="369741" y="3249539"/>
              <a:ext cx="697059"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TRIPTI</a:t>
              </a:r>
            </a:p>
            <a:p>
              <a:pPr algn="ctr"/>
              <a:r>
                <a:rPr lang="en-US" sz="900" b="1">
                  <a:latin typeface="Calibri" pitchFamily="34" charset="0"/>
                  <a:cs typeface="Times New Roman" pitchFamily="18" charset="0"/>
                </a:rPr>
                <a:t>(WB)</a:t>
              </a:r>
              <a:endParaRPr lang="en-US" sz="900">
                <a:cs typeface="Arial" charset="0"/>
              </a:endParaRPr>
            </a:p>
          </p:txBody>
        </p:sp>
        <p:sp>
          <p:nvSpPr>
            <p:cNvPr id="2074" name="Text Box 62"/>
            <p:cNvSpPr txBox="1">
              <a:spLocks noChangeArrowheads="1"/>
            </p:cNvSpPr>
            <p:nvPr/>
          </p:nvSpPr>
          <p:spPr bwMode="auto">
            <a:xfrm>
              <a:off x="1143000" y="3248783"/>
              <a:ext cx="1168715" cy="384302"/>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Private Farms(MOU-more than 50 Nos)</a:t>
              </a:r>
              <a:endParaRPr lang="en-US">
                <a:cs typeface="Arial" charset="0"/>
              </a:endParaRPr>
            </a:p>
          </p:txBody>
        </p:sp>
        <p:sp>
          <p:nvSpPr>
            <p:cNvPr id="2075" name="Text Box 61"/>
            <p:cNvSpPr txBox="1">
              <a:spLocks noChangeArrowheads="1"/>
            </p:cNvSpPr>
            <p:nvPr/>
          </p:nvSpPr>
          <p:spPr bwMode="auto">
            <a:xfrm>
              <a:off x="2368157" y="3248025"/>
              <a:ext cx="822437" cy="384048"/>
            </a:xfrm>
            <a:prstGeom prst="rect">
              <a:avLst/>
            </a:prstGeom>
            <a:solidFill>
              <a:srgbClr val="FFFFFF"/>
            </a:solidFill>
            <a:ln w="9525">
              <a:solidFill>
                <a:srgbClr val="000000"/>
              </a:solidFill>
              <a:miter lim="800000"/>
              <a:headEnd/>
              <a:tailEnd/>
            </a:ln>
          </p:spPr>
          <p:txBody>
            <a:bodyPr anchor="ctr"/>
            <a:lstStyle/>
            <a:p>
              <a:pPr algn="ctr"/>
              <a:r>
                <a:rPr lang="en-US" sz="900" b="1">
                  <a:latin typeface="Calibri" pitchFamily="34" charset="0"/>
                  <a:cs typeface="Times New Roman" pitchFamily="18" charset="0"/>
                </a:rPr>
                <a:t>Contract seed growers</a:t>
              </a:r>
              <a:endParaRPr lang="en-US" sz="900">
                <a:cs typeface="Arial" charset="0"/>
              </a:endParaRPr>
            </a:p>
          </p:txBody>
        </p:sp>
        <p:sp>
          <p:nvSpPr>
            <p:cNvPr id="2076" name="Text Box 60"/>
            <p:cNvSpPr txBox="1">
              <a:spLocks noChangeArrowheads="1"/>
            </p:cNvSpPr>
            <p:nvPr/>
          </p:nvSpPr>
          <p:spPr bwMode="auto">
            <a:xfrm>
              <a:off x="3248380" y="3248727"/>
              <a:ext cx="485420"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OSSC farms</a:t>
              </a:r>
              <a:endParaRPr lang="en-US" sz="900">
                <a:cs typeface="Arial" charset="0"/>
              </a:endParaRPr>
            </a:p>
          </p:txBody>
        </p:sp>
        <p:sp>
          <p:nvSpPr>
            <p:cNvPr id="2077" name="Rectangle 59"/>
            <p:cNvSpPr>
              <a:spLocks noChangeArrowheads="1"/>
            </p:cNvSpPr>
            <p:nvPr/>
          </p:nvSpPr>
          <p:spPr bwMode="auto">
            <a:xfrm>
              <a:off x="3810000" y="3248026"/>
              <a:ext cx="409656" cy="384048"/>
            </a:xfrm>
            <a:prstGeom prst="rect">
              <a:avLst/>
            </a:prstGeom>
            <a:solidFill>
              <a:srgbClr val="FFFFFF"/>
            </a:solidFill>
            <a:ln w="9525">
              <a:solidFill>
                <a:srgbClr val="000000"/>
              </a:solidFill>
              <a:miter lim="800000"/>
              <a:headEnd/>
              <a:tailEnd/>
            </a:ln>
          </p:spPr>
          <p:txBody>
            <a:bodyPr anchor="ctr"/>
            <a:lstStyle/>
            <a:p>
              <a:pPr algn="ctr"/>
              <a:r>
                <a:rPr lang="en-US" sz="800" b="1">
                  <a:latin typeface="Calibri" pitchFamily="34" charset="0"/>
                  <a:cs typeface="Times New Roman" pitchFamily="18" charset="0"/>
                </a:rPr>
                <a:t>SVS</a:t>
              </a:r>
            </a:p>
            <a:p>
              <a:pPr algn="ctr"/>
              <a:r>
                <a:rPr lang="en-US" sz="800" b="1">
                  <a:latin typeface="Calibri" pitchFamily="34" charset="0"/>
                  <a:cs typeface="Times New Roman" pitchFamily="18" charset="0"/>
                </a:rPr>
                <a:t>(GOI)</a:t>
              </a:r>
              <a:endParaRPr lang="en-US">
                <a:cs typeface="Arial" charset="0"/>
              </a:endParaRPr>
            </a:p>
          </p:txBody>
        </p:sp>
        <p:sp>
          <p:nvSpPr>
            <p:cNvPr id="2078" name="Text Box 58"/>
            <p:cNvSpPr txBox="1">
              <a:spLocks noChangeArrowheads="1"/>
            </p:cNvSpPr>
            <p:nvPr/>
          </p:nvSpPr>
          <p:spPr bwMode="auto">
            <a:xfrm>
              <a:off x="4267200" y="3246114"/>
              <a:ext cx="971550"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Registered seed growers (5000)</a:t>
              </a:r>
              <a:endParaRPr lang="en-US">
                <a:cs typeface="Arial" charset="0"/>
              </a:endParaRPr>
            </a:p>
          </p:txBody>
        </p:sp>
        <p:sp>
          <p:nvSpPr>
            <p:cNvPr id="2079" name="Rectangle 57"/>
            <p:cNvSpPr>
              <a:spLocks noChangeArrowheads="1"/>
            </p:cNvSpPr>
            <p:nvPr/>
          </p:nvSpPr>
          <p:spPr bwMode="auto">
            <a:xfrm>
              <a:off x="6067425" y="3254374"/>
              <a:ext cx="714375" cy="384048"/>
            </a:xfrm>
            <a:prstGeom prst="rect">
              <a:avLst/>
            </a:prstGeom>
            <a:solidFill>
              <a:srgbClr val="FFFFFF"/>
            </a:solidFill>
            <a:ln w="9525">
              <a:solidFill>
                <a:srgbClr val="000000"/>
              </a:solidFill>
              <a:miter lim="800000"/>
              <a:headEnd/>
              <a:tailEnd/>
            </a:ln>
          </p:spPr>
          <p:txBody>
            <a:bodyPr anchor="ctr"/>
            <a:lstStyle/>
            <a:p>
              <a:pPr algn="ctr"/>
              <a:r>
                <a:rPr lang="en-US" sz="800" b="1">
                  <a:latin typeface="Calibri" pitchFamily="34" charset="0"/>
                  <a:cs typeface="Times New Roman" pitchFamily="18" charset="0"/>
                </a:rPr>
                <a:t>CRRI Outlet/</a:t>
              </a:r>
            </a:p>
            <a:p>
              <a:pPr algn="ctr"/>
              <a:r>
                <a:rPr lang="en-US" sz="800" b="1">
                  <a:latin typeface="Calibri" pitchFamily="34" charset="0"/>
                  <a:cs typeface="Times New Roman" pitchFamily="18" charset="0"/>
                </a:rPr>
                <a:t>Schemes</a:t>
              </a:r>
              <a:endParaRPr lang="en-US">
                <a:cs typeface="Arial" charset="0"/>
              </a:endParaRPr>
            </a:p>
          </p:txBody>
        </p:sp>
        <p:sp>
          <p:nvSpPr>
            <p:cNvPr id="2080" name="Text Box 56"/>
            <p:cNvSpPr txBox="1">
              <a:spLocks noChangeArrowheads="1"/>
            </p:cNvSpPr>
            <p:nvPr/>
          </p:nvSpPr>
          <p:spPr bwMode="auto">
            <a:xfrm>
              <a:off x="6862185" y="3241187"/>
              <a:ext cx="767340" cy="384048"/>
            </a:xfrm>
            <a:prstGeom prst="rect">
              <a:avLst/>
            </a:prstGeom>
            <a:solidFill>
              <a:srgbClr val="FFFFFF"/>
            </a:solidFill>
            <a:ln w="28575">
              <a:solidFill>
                <a:srgbClr val="000000"/>
              </a:solidFill>
              <a:miter lim="800000"/>
              <a:headEnd/>
              <a:tailEnd/>
            </a:ln>
          </p:spPr>
          <p:txBody>
            <a:bodyPr anchor="ctr"/>
            <a:lstStyle/>
            <a:p>
              <a:pPr algn="ctr"/>
              <a:r>
                <a:rPr lang="en-US" sz="800" b="1">
                  <a:latin typeface="Calibri" pitchFamily="34" charset="0"/>
                  <a:cs typeface="Times New Roman" pitchFamily="18" charset="0"/>
                </a:rPr>
                <a:t>Pvt. Firms through OAIC</a:t>
              </a:r>
              <a:endParaRPr lang="en-US" sz="800">
                <a:cs typeface="Arial" charset="0"/>
              </a:endParaRPr>
            </a:p>
          </p:txBody>
        </p:sp>
        <p:sp>
          <p:nvSpPr>
            <p:cNvPr id="2081" name="Text Box 55"/>
            <p:cNvSpPr txBox="1">
              <a:spLocks noChangeArrowheads="1"/>
            </p:cNvSpPr>
            <p:nvPr/>
          </p:nvSpPr>
          <p:spPr bwMode="auto">
            <a:xfrm>
              <a:off x="7696200" y="3230437"/>
              <a:ext cx="437079"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OSSC</a:t>
              </a:r>
              <a:endParaRPr lang="en-US" sz="900">
                <a:cs typeface="Arial" charset="0"/>
              </a:endParaRPr>
            </a:p>
          </p:txBody>
        </p:sp>
        <p:sp>
          <p:nvSpPr>
            <p:cNvPr id="2082" name="Text Box 54"/>
            <p:cNvSpPr txBox="1">
              <a:spLocks noChangeArrowheads="1"/>
            </p:cNvSpPr>
            <p:nvPr/>
          </p:nvSpPr>
          <p:spPr bwMode="auto">
            <a:xfrm>
              <a:off x="5302546" y="3253672"/>
              <a:ext cx="717254"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OAIC/OSSC</a:t>
              </a:r>
            </a:p>
            <a:p>
              <a:pPr algn="ctr"/>
              <a:r>
                <a:rPr lang="en-US" sz="900" b="1">
                  <a:latin typeface="Calibri" pitchFamily="34" charset="0"/>
                  <a:cs typeface="Times New Roman" pitchFamily="18" charset="0"/>
                </a:rPr>
                <a:t>/Schemes</a:t>
              </a:r>
              <a:endParaRPr lang="en-US" sz="900">
                <a:cs typeface="Arial" charset="0"/>
              </a:endParaRPr>
            </a:p>
          </p:txBody>
        </p:sp>
        <p:sp>
          <p:nvSpPr>
            <p:cNvPr id="2083" name="Text Box 53"/>
            <p:cNvSpPr txBox="1">
              <a:spLocks noChangeArrowheads="1"/>
            </p:cNvSpPr>
            <p:nvPr/>
          </p:nvSpPr>
          <p:spPr bwMode="auto">
            <a:xfrm>
              <a:off x="8199128" y="3232150"/>
              <a:ext cx="716272" cy="384048"/>
            </a:xfrm>
            <a:prstGeom prst="rect">
              <a:avLst/>
            </a:prstGeom>
            <a:solidFill>
              <a:srgbClr val="FFFFFF"/>
            </a:solidFill>
            <a:ln w="28575">
              <a:solidFill>
                <a:srgbClr val="000000"/>
              </a:solidFill>
              <a:miter lim="800000"/>
              <a:headEnd/>
              <a:tailEnd/>
            </a:ln>
          </p:spPr>
          <p:txBody>
            <a:bodyPr anchor="ctr"/>
            <a:lstStyle/>
            <a:p>
              <a:pPr algn="ctr"/>
              <a:r>
                <a:rPr lang="en-US" sz="800" b="1">
                  <a:latin typeface="Calibri" pitchFamily="34" charset="0"/>
                  <a:cs typeface="Times New Roman" pitchFamily="18" charset="0"/>
                </a:rPr>
                <a:t>Pvt. firms/ Rice farmers</a:t>
              </a:r>
              <a:endParaRPr lang="en-US" sz="800">
                <a:cs typeface="Arial" charset="0"/>
              </a:endParaRPr>
            </a:p>
          </p:txBody>
        </p:sp>
        <p:cxnSp>
          <p:nvCxnSpPr>
            <p:cNvPr id="2084" name="AutoShape 52"/>
            <p:cNvCxnSpPr>
              <a:cxnSpLocks noChangeShapeType="1"/>
            </p:cNvCxnSpPr>
            <p:nvPr/>
          </p:nvCxnSpPr>
          <p:spPr bwMode="auto">
            <a:xfrm flipH="1">
              <a:off x="685800" y="2971800"/>
              <a:ext cx="533400" cy="228600"/>
            </a:xfrm>
            <a:prstGeom prst="straightConnector1">
              <a:avLst/>
            </a:prstGeom>
            <a:noFill/>
            <a:ln w="9525">
              <a:solidFill>
                <a:srgbClr val="000000"/>
              </a:solidFill>
              <a:round/>
              <a:headEnd/>
              <a:tailEnd type="triangle" w="med" len="med"/>
            </a:ln>
          </p:spPr>
        </p:cxnSp>
        <p:cxnSp>
          <p:nvCxnSpPr>
            <p:cNvPr id="2085" name="AutoShape 51"/>
            <p:cNvCxnSpPr>
              <a:cxnSpLocks noChangeShapeType="1"/>
            </p:cNvCxnSpPr>
            <p:nvPr/>
          </p:nvCxnSpPr>
          <p:spPr bwMode="auto">
            <a:xfrm>
              <a:off x="1143000" y="2971800"/>
              <a:ext cx="539792" cy="208253"/>
            </a:xfrm>
            <a:prstGeom prst="straightConnector1">
              <a:avLst/>
            </a:prstGeom>
            <a:noFill/>
            <a:ln w="9525">
              <a:solidFill>
                <a:srgbClr val="000000"/>
              </a:solidFill>
              <a:round/>
              <a:headEnd/>
              <a:tailEnd type="triangle" w="med" len="med"/>
            </a:ln>
          </p:spPr>
        </p:cxnSp>
        <p:cxnSp>
          <p:nvCxnSpPr>
            <p:cNvPr id="2086" name="AutoShape 48"/>
            <p:cNvCxnSpPr>
              <a:cxnSpLocks noChangeShapeType="1"/>
            </p:cNvCxnSpPr>
            <p:nvPr/>
          </p:nvCxnSpPr>
          <p:spPr bwMode="auto">
            <a:xfrm flipH="1">
              <a:off x="3496280" y="2981325"/>
              <a:ext cx="523269" cy="241805"/>
            </a:xfrm>
            <a:prstGeom prst="straightConnector1">
              <a:avLst/>
            </a:prstGeom>
            <a:noFill/>
            <a:ln w="9525">
              <a:solidFill>
                <a:srgbClr val="000000"/>
              </a:solidFill>
              <a:round/>
              <a:headEnd/>
              <a:tailEnd type="triangle" w="med" len="med"/>
            </a:ln>
          </p:spPr>
        </p:cxnSp>
        <p:cxnSp>
          <p:nvCxnSpPr>
            <p:cNvPr id="2087" name="AutoShape 47"/>
            <p:cNvCxnSpPr>
              <a:cxnSpLocks noChangeShapeType="1"/>
            </p:cNvCxnSpPr>
            <p:nvPr/>
          </p:nvCxnSpPr>
          <p:spPr bwMode="auto">
            <a:xfrm>
              <a:off x="4019551" y="2990850"/>
              <a:ext cx="665734" cy="204462"/>
            </a:xfrm>
            <a:prstGeom prst="straightConnector1">
              <a:avLst/>
            </a:prstGeom>
            <a:noFill/>
            <a:ln w="9525">
              <a:solidFill>
                <a:srgbClr val="000000"/>
              </a:solidFill>
              <a:round/>
              <a:headEnd/>
              <a:tailEnd type="triangle" w="med" len="med"/>
            </a:ln>
          </p:spPr>
        </p:cxnSp>
        <p:cxnSp>
          <p:nvCxnSpPr>
            <p:cNvPr id="2088" name="AutoShape 43"/>
            <p:cNvCxnSpPr>
              <a:cxnSpLocks noChangeShapeType="1"/>
            </p:cNvCxnSpPr>
            <p:nvPr/>
          </p:nvCxnSpPr>
          <p:spPr bwMode="auto">
            <a:xfrm>
              <a:off x="638174" y="3629025"/>
              <a:ext cx="457200" cy="274320"/>
            </a:xfrm>
            <a:prstGeom prst="straightConnector1">
              <a:avLst/>
            </a:prstGeom>
            <a:noFill/>
            <a:ln w="9525">
              <a:solidFill>
                <a:srgbClr val="000000"/>
              </a:solidFill>
              <a:round/>
              <a:headEnd/>
              <a:tailEnd type="triangle" w="med" len="med"/>
            </a:ln>
          </p:spPr>
        </p:cxnSp>
        <p:sp>
          <p:nvSpPr>
            <p:cNvPr id="2089" name="Oval 42"/>
            <p:cNvSpPr>
              <a:spLocks noChangeArrowheads="1"/>
            </p:cNvSpPr>
            <p:nvPr/>
          </p:nvSpPr>
          <p:spPr bwMode="auto">
            <a:xfrm>
              <a:off x="898845" y="3905250"/>
              <a:ext cx="420624" cy="338328"/>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CS</a:t>
              </a:r>
              <a:endParaRPr lang="en-US" sz="900">
                <a:cs typeface="Arial" charset="0"/>
              </a:endParaRPr>
            </a:p>
          </p:txBody>
        </p:sp>
        <p:cxnSp>
          <p:nvCxnSpPr>
            <p:cNvPr id="2090" name="AutoShape 37"/>
            <p:cNvCxnSpPr>
              <a:cxnSpLocks noChangeShapeType="1"/>
            </p:cNvCxnSpPr>
            <p:nvPr/>
          </p:nvCxnSpPr>
          <p:spPr bwMode="auto">
            <a:xfrm flipH="1">
              <a:off x="7214084" y="2971800"/>
              <a:ext cx="634516" cy="233093"/>
            </a:xfrm>
            <a:prstGeom prst="straightConnector1">
              <a:avLst/>
            </a:prstGeom>
            <a:noFill/>
            <a:ln w="9525">
              <a:solidFill>
                <a:srgbClr val="000000"/>
              </a:solidFill>
              <a:round/>
              <a:headEnd/>
              <a:tailEnd type="triangle" w="med" len="med"/>
            </a:ln>
          </p:spPr>
        </p:cxnSp>
        <p:cxnSp>
          <p:nvCxnSpPr>
            <p:cNvPr id="2091" name="AutoShape 36"/>
            <p:cNvCxnSpPr>
              <a:cxnSpLocks noChangeShapeType="1"/>
            </p:cNvCxnSpPr>
            <p:nvPr/>
          </p:nvCxnSpPr>
          <p:spPr bwMode="auto">
            <a:xfrm>
              <a:off x="7791450" y="2962275"/>
              <a:ext cx="744985" cy="227303"/>
            </a:xfrm>
            <a:prstGeom prst="straightConnector1">
              <a:avLst/>
            </a:prstGeom>
            <a:noFill/>
            <a:ln w="9525">
              <a:solidFill>
                <a:srgbClr val="000000"/>
              </a:solidFill>
              <a:round/>
              <a:headEnd/>
              <a:tailEnd type="triangle" w="med" len="med"/>
            </a:ln>
          </p:spPr>
        </p:cxnSp>
        <p:cxnSp>
          <p:nvCxnSpPr>
            <p:cNvPr id="2092" name="AutoShape 35"/>
            <p:cNvCxnSpPr>
              <a:cxnSpLocks noChangeShapeType="1"/>
            </p:cNvCxnSpPr>
            <p:nvPr/>
          </p:nvCxnSpPr>
          <p:spPr bwMode="auto">
            <a:xfrm flipH="1">
              <a:off x="1143000" y="3629025"/>
              <a:ext cx="548640" cy="274320"/>
            </a:xfrm>
            <a:prstGeom prst="straightConnector1">
              <a:avLst/>
            </a:prstGeom>
            <a:noFill/>
            <a:ln w="9525">
              <a:solidFill>
                <a:srgbClr val="000000"/>
              </a:solidFill>
              <a:round/>
              <a:headEnd/>
              <a:tailEnd type="triangle" w="med" len="med"/>
            </a:ln>
          </p:spPr>
        </p:cxnSp>
        <p:cxnSp>
          <p:nvCxnSpPr>
            <p:cNvPr id="2093" name="AutoShape 34"/>
            <p:cNvCxnSpPr>
              <a:cxnSpLocks noChangeShapeType="1"/>
            </p:cNvCxnSpPr>
            <p:nvPr/>
          </p:nvCxnSpPr>
          <p:spPr bwMode="auto">
            <a:xfrm>
              <a:off x="2763249" y="3629350"/>
              <a:ext cx="0" cy="274320"/>
            </a:xfrm>
            <a:prstGeom prst="straightConnector1">
              <a:avLst/>
            </a:prstGeom>
            <a:noFill/>
            <a:ln w="9525">
              <a:solidFill>
                <a:srgbClr val="000000"/>
              </a:solidFill>
              <a:round/>
              <a:headEnd/>
              <a:tailEnd type="triangle" w="med" len="med"/>
            </a:ln>
          </p:spPr>
        </p:cxnSp>
        <p:cxnSp>
          <p:nvCxnSpPr>
            <p:cNvPr id="2094" name="AutoShape 33"/>
            <p:cNvCxnSpPr>
              <a:cxnSpLocks noChangeShapeType="1"/>
            </p:cNvCxnSpPr>
            <p:nvPr/>
          </p:nvCxnSpPr>
          <p:spPr bwMode="auto">
            <a:xfrm>
              <a:off x="3486150" y="3629025"/>
              <a:ext cx="457200" cy="274320"/>
            </a:xfrm>
            <a:prstGeom prst="straightConnector1">
              <a:avLst/>
            </a:prstGeom>
            <a:noFill/>
            <a:ln w="9525">
              <a:solidFill>
                <a:srgbClr val="000000"/>
              </a:solidFill>
              <a:round/>
              <a:headEnd/>
              <a:tailEnd type="triangle" w="med" len="med"/>
            </a:ln>
          </p:spPr>
        </p:cxnSp>
        <p:cxnSp>
          <p:nvCxnSpPr>
            <p:cNvPr id="2095" name="AutoShape 31"/>
            <p:cNvCxnSpPr>
              <a:cxnSpLocks noChangeShapeType="1"/>
            </p:cNvCxnSpPr>
            <p:nvPr/>
          </p:nvCxnSpPr>
          <p:spPr bwMode="auto">
            <a:xfrm flipH="1">
              <a:off x="4114798" y="3629025"/>
              <a:ext cx="548640" cy="274320"/>
            </a:xfrm>
            <a:prstGeom prst="straightConnector1">
              <a:avLst/>
            </a:prstGeom>
            <a:noFill/>
            <a:ln w="9525">
              <a:solidFill>
                <a:srgbClr val="000000"/>
              </a:solidFill>
              <a:round/>
              <a:headEnd/>
              <a:tailEnd type="triangle" w="med" len="med"/>
            </a:ln>
          </p:spPr>
        </p:cxnSp>
        <p:cxnSp>
          <p:nvCxnSpPr>
            <p:cNvPr id="2096" name="AutoShape 29"/>
            <p:cNvCxnSpPr>
              <a:cxnSpLocks noChangeShapeType="1"/>
            </p:cNvCxnSpPr>
            <p:nvPr/>
          </p:nvCxnSpPr>
          <p:spPr bwMode="auto">
            <a:xfrm>
              <a:off x="7252185" y="3597311"/>
              <a:ext cx="594360" cy="320040"/>
            </a:xfrm>
            <a:prstGeom prst="straightConnector1">
              <a:avLst/>
            </a:prstGeom>
            <a:noFill/>
            <a:ln w="9525">
              <a:solidFill>
                <a:srgbClr val="000000"/>
              </a:solidFill>
              <a:round/>
              <a:headEnd/>
              <a:tailEnd type="triangle" w="med" len="med"/>
            </a:ln>
          </p:spPr>
        </p:cxnSp>
        <p:cxnSp>
          <p:nvCxnSpPr>
            <p:cNvPr id="2097" name="AutoShape 28"/>
            <p:cNvCxnSpPr>
              <a:cxnSpLocks noChangeShapeType="1"/>
            </p:cNvCxnSpPr>
            <p:nvPr/>
          </p:nvCxnSpPr>
          <p:spPr bwMode="auto">
            <a:xfrm flipH="1">
              <a:off x="7943850" y="3602355"/>
              <a:ext cx="594360" cy="320040"/>
            </a:xfrm>
            <a:prstGeom prst="straightConnector1">
              <a:avLst/>
            </a:prstGeom>
            <a:noFill/>
            <a:ln w="9525">
              <a:solidFill>
                <a:srgbClr val="000000"/>
              </a:solidFill>
              <a:round/>
              <a:headEnd/>
              <a:tailEnd type="triangle" w="med" len="med"/>
            </a:ln>
          </p:spPr>
        </p:cxnSp>
        <p:cxnSp>
          <p:nvCxnSpPr>
            <p:cNvPr id="2098" name="AutoShape 27"/>
            <p:cNvCxnSpPr>
              <a:cxnSpLocks noChangeShapeType="1"/>
            </p:cNvCxnSpPr>
            <p:nvPr/>
          </p:nvCxnSpPr>
          <p:spPr bwMode="auto">
            <a:xfrm>
              <a:off x="7899449" y="3590925"/>
              <a:ext cx="0" cy="320040"/>
            </a:xfrm>
            <a:prstGeom prst="straightConnector1">
              <a:avLst/>
            </a:prstGeom>
            <a:noFill/>
            <a:ln w="9525">
              <a:solidFill>
                <a:srgbClr val="000000"/>
              </a:solidFill>
              <a:round/>
              <a:headEnd/>
              <a:tailEnd type="triangle" w="med" len="med"/>
            </a:ln>
          </p:spPr>
        </p:cxnSp>
        <p:sp>
          <p:nvSpPr>
            <p:cNvPr id="2099" name="Text Box 26"/>
            <p:cNvSpPr txBox="1">
              <a:spLocks noChangeArrowheads="1"/>
            </p:cNvSpPr>
            <p:nvPr/>
          </p:nvSpPr>
          <p:spPr bwMode="auto">
            <a:xfrm>
              <a:off x="247651" y="4525024"/>
              <a:ext cx="799221" cy="382299"/>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OAIC dealers</a:t>
              </a:r>
            </a:p>
            <a:p>
              <a:pPr algn="ctr"/>
              <a:r>
                <a:rPr lang="en-US" sz="900" b="1">
                  <a:latin typeface="Calibri" pitchFamily="34" charset="0"/>
                  <a:cs typeface="Times New Roman" pitchFamily="18" charset="0"/>
                </a:rPr>
                <a:t>(644 Nos.)</a:t>
              </a:r>
              <a:endParaRPr lang="en-US" sz="900">
                <a:cs typeface="Arial" charset="0"/>
              </a:endParaRPr>
            </a:p>
          </p:txBody>
        </p:sp>
        <p:sp>
          <p:nvSpPr>
            <p:cNvPr id="2100" name="Text Box 25"/>
            <p:cNvSpPr txBox="1">
              <a:spLocks noChangeArrowheads="1"/>
            </p:cNvSpPr>
            <p:nvPr/>
          </p:nvSpPr>
          <p:spPr bwMode="auto">
            <a:xfrm>
              <a:off x="2057401" y="4517718"/>
              <a:ext cx="1066800"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Seed  distributors/</a:t>
              </a:r>
              <a:endParaRPr lang="en-US" sz="900">
                <a:cs typeface="Arial" charset="0"/>
              </a:endParaRPr>
            </a:p>
            <a:p>
              <a:pPr algn="ctr" eaLnBrk="0" hangingPunct="0"/>
              <a:r>
                <a:rPr lang="en-US" sz="900" b="1">
                  <a:latin typeface="Calibri" pitchFamily="34" charset="0"/>
                  <a:cs typeface="Times New Roman" pitchFamily="18" charset="0"/>
                </a:rPr>
                <a:t>Input dealers</a:t>
              </a:r>
              <a:endParaRPr lang="en-US" sz="900">
                <a:cs typeface="Arial" charset="0"/>
              </a:endParaRPr>
            </a:p>
          </p:txBody>
        </p:sp>
        <p:sp>
          <p:nvSpPr>
            <p:cNvPr id="2101" name="Rectangle 24"/>
            <p:cNvSpPr>
              <a:spLocks noChangeArrowheads="1"/>
            </p:cNvSpPr>
            <p:nvPr/>
          </p:nvSpPr>
          <p:spPr bwMode="auto">
            <a:xfrm>
              <a:off x="1162050" y="4525782"/>
              <a:ext cx="733560" cy="384048"/>
            </a:xfrm>
            <a:prstGeom prst="rect">
              <a:avLst/>
            </a:prstGeom>
            <a:solidFill>
              <a:srgbClr val="FFFFFF"/>
            </a:solidFill>
            <a:ln w="9525">
              <a:solidFill>
                <a:srgbClr val="000000"/>
              </a:solidFill>
              <a:miter lim="800000"/>
              <a:headEnd/>
              <a:tailEnd/>
            </a:ln>
          </p:spPr>
          <p:txBody>
            <a:bodyPr anchor="ctr"/>
            <a:lstStyle/>
            <a:p>
              <a:pPr algn="ctr"/>
              <a:r>
                <a:rPr lang="en-US" sz="900" b="1">
                  <a:latin typeface="Calibri" pitchFamily="34" charset="0"/>
                  <a:ea typeface="Times New Roman" pitchFamily="18" charset="0"/>
                  <a:cs typeface="Arial" charset="0"/>
                </a:rPr>
                <a:t>DDA-DAFP (Schemes)</a:t>
              </a:r>
              <a:endParaRPr lang="en-US" sz="900">
                <a:latin typeface="Calibri" pitchFamily="34" charset="0"/>
                <a:ea typeface="Times New Roman" pitchFamily="18" charset="0"/>
                <a:cs typeface="Arial" charset="0"/>
              </a:endParaRPr>
            </a:p>
          </p:txBody>
        </p:sp>
        <p:cxnSp>
          <p:nvCxnSpPr>
            <p:cNvPr id="2102" name="AutoShape 23"/>
            <p:cNvCxnSpPr>
              <a:cxnSpLocks noChangeShapeType="1"/>
            </p:cNvCxnSpPr>
            <p:nvPr/>
          </p:nvCxnSpPr>
          <p:spPr bwMode="auto">
            <a:xfrm flipH="1">
              <a:off x="660399" y="4243459"/>
              <a:ext cx="476522" cy="239642"/>
            </a:xfrm>
            <a:prstGeom prst="straightConnector1">
              <a:avLst/>
            </a:prstGeom>
            <a:noFill/>
            <a:ln w="9525">
              <a:solidFill>
                <a:srgbClr val="000000"/>
              </a:solidFill>
              <a:round/>
              <a:headEnd/>
              <a:tailEnd type="triangle" w="med" len="med"/>
            </a:ln>
          </p:spPr>
        </p:cxnSp>
        <p:cxnSp>
          <p:nvCxnSpPr>
            <p:cNvPr id="2103" name="AutoShape 22"/>
            <p:cNvCxnSpPr>
              <a:cxnSpLocks noChangeShapeType="1"/>
            </p:cNvCxnSpPr>
            <p:nvPr/>
          </p:nvCxnSpPr>
          <p:spPr bwMode="auto">
            <a:xfrm>
              <a:off x="1098823" y="4243459"/>
              <a:ext cx="437877" cy="239641"/>
            </a:xfrm>
            <a:prstGeom prst="straightConnector1">
              <a:avLst/>
            </a:prstGeom>
            <a:noFill/>
            <a:ln w="9525">
              <a:solidFill>
                <a:srgbClr val="000000"/>
              </a:solidFill>
              <a:round/>
              <a:headEnd/>
              <a:tailEnd type="triangle" w="med" len="med"/>
            </a:ln>
          </p:spPr>
        </p:cxnSp>
        <p:cxnSp>
          <p:nvCxnSpPr>
            <p:cNvPr id="2104" name="AutoShape 21"/>
            <p:cNvCxnSpPr>
              <a:cxnSpLocks noChangeShapeType="1"/>
            </p:cNvCxnSpPr>
            <p:nvPr/>
          </p:nvCxnSpPr>
          <p:spPr bwMode="auto">
            <a:xfrm>
              <a:off x="2776452" y="4247392"/>
              <a:ext cx="0" cy="261559"/>
            </a:xfrm>
            <a:prstGeom prst="straightConnector1">
              <a:avLst/>
            </a:prstGeom>
            <a:noFill/>
            <a:ln w="9525">
              <a:solidFill>
                <a:srgbClr val="000000"/>
              </a:solidFill>
              <a:round/>
              <a:headEnd/>
              <a:tailEnd type="triangle" w="med" len="med"/>
            </a:ln>
          </p:spPr>
        </p:cxnSp>
        <p:sp>
          <p:nvSpPr>
            <p:cNvPr id="2105" name="Rectangle 20"/>
            <p:cNvSpPr>
              <a:spLocks noChangeArrowheads="1"/>
            </p:cNvSpPr>
            <p:nvPr/>
          </p:nvSpPr>
          <p:spPr bwMode="auto">
            <a:xfrm>
              <a:off x="5568420" y="4525024"/>
              <a:ext cx="702580" cy="384048"/>
            </a:xfrm>
            <a:prstGeom prst="rect">
              <a:avLst/>
            </a:prstGeom>
            <a:solidFill>
              <a:srgbClr val="FFFFFF"/>
            </a:solidFill>
            <a:ln w="9525">
              <a:solidFill>
                <a:srgbClr val="000000"/>
              </a:solidFill>
              <a:miter lim="800000"/>
              <a:headEnd/>
              <a:tailEnd/>
            </a:ln>
          </p:spPr>
          <p:txBody>
            <a:bodyPr anchor="ctr"/>
            <a:lstStyle/>
            <a:p>
              <a:pPr algn="ctr"/>
              <a:r>
                <a:rPr lang="en-US" sz="900" b="1">
                  <a:latin typeface="Calibri" pitchFamily="34" charset="0"/>
                  <a:ea typeface="Times New Roman" pitchFamily="18" charset="0"/>
                  <a:cs typeface="Arial" charset="0"/>
                </a:rPr>
                <a:t>DDA-DAFP</a:t>
              </a:r>
            </a:p>
            <a:p>
              <a:pPr algn="ctr"/>
              <a:r>
                <a:rPr lang="en-US" sz="900" b="1">
                  <a:latin typeface="Calibri" pitchFamily="34" charset="0"/>
                  <a:ea typeface="Times New Roman" pitchFamily="18" charset="0"/>
                  <a:cs typeface="Arial" charset="0"/>
                </a:rPr>
                <a:t>(Schemes)</a:t>
              </a:r>
              <a:endParaRPr lang="en-US" sz="900">
                <a:latin typeface="Calibri" pitchFamily="34" charset="0"/>
                <a:ea typeface="Times New Roman" pitchFamily="18" charset="0"/>
                <a:cs typeface="Arial" charset="0"/>
              </a:endParaRPr>
            </a:p>
          </p:txBody>
        </p:sp>
        <p:sp>
          <p:nvSpPr>
            <p:cNvPr id="2106" name="Text Box 19"/>
            <p:cNvSpPr txBox="1">
              <a:spLocks noChangeArrowheads="1"/>
            </p:cNvSpPr>
            <p:nvPr/>
          </p:nvSpPr>
          <p:spPr bwMode="auto">
            <a:xfrm>
              <a:off x="3200402" y="4526486"/>
              <a:ext cx="1066800"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Storage facility (70), 2.60lakh qts</a:t>
              </a:r>
              <a:endParaRPr lang="en-US" sz="900">
                <a:cs typeface="Arial" charset="0"/>
              </a:endParaRPr>
            </a:p>
          </p:txBody>
        </p:sp>
        <p:sp>
          <p:nvSpPr>
            <p:cNvPr id="2107" name="Text Box 18"/>
            <p:cNvSpPr txBox="1">
              <a:spLocks noChangeArrowheads="1"/>
            </p:cNvSpPr>
            <p:nvPr/>
          </p:nvSpPr>
          <p:spPr bwMode="auto">
            <a:xfrm>
              <a:off x="4504889" y="4535253"/>
              <a:ext cx="1004111" cy="384048"/>
            </a:xfrm>
            <a:prstGeom prst="rect">
              <a:avLst/>
            </a:prstGeom>
            <a:solidFill>
              <a:srgbClr val="FFFFFF"/>
            </a:solidFill>
            <a:ln w="28575">
              <a:solidFill>
                <a:srgbClr val="000000"/>
              </a:solidFill>
              <a:miter lim="800000"/>
              <a:headEnd/>
              <a:tailEnd/>
            </a:ln>
          </p:spPr>
          <p:txBody>
            <a:bodyPr/>
            <a:lstStyle/>
            <a:p>
              <a:pPr algn="ctr"/>
              <a:r>
                <a:rPr lang="en-US" sz="900" b="1">
                  <a:latin typeface="Calibri" pitchFamily="34" charset="0"/>
                  <a:cs typeface="Times New Roman" pitchFamily="18" charset="0"/>
                </a:rPr>
                <a:t>PACS(878)/OSSC dealers (3225)</a:t>
              </a:r>
              <a:endParaRPr lang="en-US" sz="900">
                <a:cs typeface="Arial" charset="0"/>
              </a:endParaRPr>
            </a:p>
            <a:p>
              <a:pPr eaLnBrk="0" hangingPunct="0"/>
              <a:endParaRPr lang="en-US" sz="900">
                <a:cs typeface="Arial" charset="0"/>
              </a:endParaRPr>
            </a:p>
          </p:txBody>
        </p:sp>
        <p:cxnSp>
          <p:nvCxnSpPr>
            <p:cNvPr id="2108" name="AutoShape 16"/>
            <p:cNvCxnSpPr>
              <a:cxnSpLocks noChangeShapeType="1"/>
            </p:cNvCxnSpPr>
            <p:nvPr/>
          </p:nvCxnSpPr>
          <p:spPr bwMode="auto">
            <a:xfrm>
              <a:off x="4010025" y="4234078"/>
              <a:ext cx="942975" cy="261721"/>
            </a:xfrm>
            <a:prstGeom prst="straightConnector1">
              <a:avLst/>
            </a:prstGeom>
            <a:noFill/>
            <a:ln w="9525">
              <a:solidFill>
                <a:srgbClr val="000000"/>
              </a:solidFill>
              <a:round/>
              <a:headEnd/>
              <a:tailEnd type="triangle" w="med" len="med"/>
            </a:ln>
          </p:spPr>
        </p:cxnSp>
        <p:cxnSp>
          <p:nvCxnSpPr>
            <p:cNvPr id="2109" name="AutoShape 15"/>
            <p:cNvCxnSpPr>
              <a:cxnSpLocks noChangeShapeType="1"/>
            </p:cNvCxnSpPr>
            <p:nvPr/>
          </p:nvCxnSpPr>
          <p:spPr bwMode="auto">
            <a:xfrm>
              <a:off x="4010025" y="4234078"/>
              <a:ext cx="1704975" cy="261722"/>
            </a:xfrm>
            <a:prstGeom prst="straightConnector1">
              <a:avLst/>
            </a:prstGeom>
            <a:noFill/>
            <a:ln w="9525">
              <a:solidFill>
                <a:srgbClr val="000000"/>
              </a:solidFill>
              <a:round/>
              <a:headEnd/>
              <a:tailEnd type="triangle" w="med" len="med"/>
            </a:ln>
          </p:spPr>
        </p:cxnSp>
        <p:cxnSp>
          <p:nvCxnSpPr>
            <p:cNvPr id="2110" name="AutoShape 14"/>
            <p:cNvCxnSpPr>
              <a:cxnSpLocks noChangeShapeType="1"/>
            </p:cNvCxnSpPr>
            <p:nvPr/>
          </p:nvCxnSpPr>
          <p:spPr bwMode="auto">
            <a:xfrm>
              <a:off x="5831570" y="4257674"/>
              <a:ext cx="0" cy="274320"/>
            </a:xfrm>
            <a:prstGeom prst="straightConnector1">
              <a:avLst/>
            </a:prstGeom>
            <a:noFill/>
            <a:ln w="9525">
              <a:solidFill>
                <a:srgbClr val="000000"/>
              </a:solidFill>
              <a:round/>
              <a:headEnd/>
              <a:tailEnd type="triangle" w="med" len="med"/>
            </a:ln>
          </p:spPr>
        </p:cxnSp>
        <p:sp>
          <p:nvSpPr>
            <p:cNvPr id="2111" name="Text Box 13"/>
            <p:cNvSpPr txBox="1">
              <a:spLocks noChangeArrowheads="1"/>
            </p:cNvSpPr>
            <p:nvPr/>
          </p:nvSpPr>
          <p:spPr bwMode="auto">
            <a:xfrm>
              <a:off x="7086600" y="4533033"/>
              <a:ext cx="828176" cy="384048"/>
            </a:xfrm>
            <a:prstGeom prst="rect">
              <a:avLst/>
            </a:prstGeom>
            <a:solidFill>
              <a:srgbClr val="FFFFFF"/>
            </a:solidFill>
            <a:ln w="28575">
              <a:solidFill>
                <a:srgbClr val="000000"/>
              </a:solidFill>
              <a:miter lim="800000"/>
              <a:headEnd/>
              <a:tailEnd/>
            </a:ln>
          </p:spPr>
          <p:txBody>
            <a:bodyPr anchor="ctr"/>
            <a:lstStyle/>
            <a:p>
              <a:pPr algn="ctr"/>
              <a:r>
                <a:rPr lang="en-US" sz="900" b="1">
                  <a:latin typeface="Calibri" pitchFamily="34" charset="0"/>
                  <a:cs typeface="Times New Roman" pitchFamily="18" charset="0"/>
                </a:rPr>
                <a:t>OAIC dealers</a:t>
              </a:r>
            </a:p>
            <a:p>
              <a:pPr algn="ctr"/>
              <a:r>
                <a:rPr lang="en-US" sz="900" b="1">
                  <a:latin typeface="Calibri" pitchFamily="34" charset="0"/>
                  <a:cs typeface="Times New Roman" pitchFamily="18" charset="0"/>
                </a:rPr>
                <a:t>(644 nod.)</a:t>
              </a:r>
              <a:endParaRPr lang="en-US" sz="900">
                <a:cs typeface="Arial" charset="0"/>
              </a:endParaRPr>
            </a:p>
          </p:txBody>
        </p:sp>
        <p:sp>
          <p:nvSpPr>
            <p:cNvPr id="2112" name="Rectangle 12"/>
            <p:cNvSpPr>
              <a:spLocks noChangeArrowheads="1"/>
            </p:cNvSpPr>
            <p:nvPr/>
          </p:nvSpPr>
          <p:spPr bwMode="auto">
            <a:xfrm>
              <a:off x="7995407" y="4532384"/>
              <a:ext cx="843793" cy="384048"/>
            </a:xfrm>
            <a:prstGeom prst="rect">
              <a:avLst/>
            </a:prstGeom>
            <a:solidFill>
              <a:srgbClr val="FFFFFF"/>
            </a:solidFill>
            <a:ln w="9525">
              <a:solidFill>
                <a:srgbClr val="000000"/>
              </a:solidFill>
              <a:miter lim="800000"/>
              <a:headEnd/>
              <a:tailEnd/>
            </a:ln>
          </p:spPr>
          <p:txBody>
            <a:bodyPr anchor="ctr"/>
            <a:lstStyle/>
            <a:p>
              <a:pPr algn="ctr"/>
              <a:r>
                <a:rPr lang="en-US" sz="900" b="1">
                  <a:latin typeface="Calibri" pitchFamily="34" charset="0"/>
                  <a:cs typeface="Times New Roman" pitchFamily="18" charset="0"/>
                </a:rPr>
                <a:t>OUAT Outlet/ Schemes</a:t>
              </a:r>
              <a:endParaRPr lang="en-US" sz="900">
                <a:cs typeface="Arial" charset="0"/>
              </a:endParaRPr>
            </a:p>
          </p:txBody>
        </p:sp>
        <p:cxnSp>
          <p:nvCxnSpPr>
            <p:cNvPr id="2113" name="AutoShape 11"/>
            <p:cNvCxnSpPr>
              <a:cxnSpLocks noChangeShapeType="1"/>
            </p:cNvCxnSpPr>
            <p:nvPr/>
          </p:nvCxnSpPr>
          <p:spPr bwMode="auto">
            <a:xfrm flipH="1">
              <a:off x="7452360" y="4247392"/>
              <a:ext cx="457200" cy="274320"/>
            </a:xfrm>
            <a:prstGeom prst="straightConnector1">
              <a:avLst/>
            </a:prstGeom>
            <a:noFill/>
            <a:ln w="9525">
              <a:solidFill>
                <a:srgbClr val="000000"/>
              </a:solidFill>
              <a:round/>
              <a:headEnd/>
              <a:tailEnd type="triangle" w="med" len="med"/>
            </a:ln>
          </p:spPr>
        </p:cxnSp>
        <p:cxnSp>
          <p:nvCxnSpPr>
            <p:cNvPr id="2114" name="AutoShape 10"/>
            <p:cNvCxnSpPr>
              <a:cxnSpLocks noChangeShapeType="1"/>
            </p:cNvCxnSpPr>
            <p:nvPr/>
          </p:nvCxnSpPr>
          <p:spPr bwMode="auto">
            <a:xfrm>
              <a:off x="7918498" y="4248149"/>
              <a:ext cx="457200" cy="274320"/>
            </a:xfrm>
            <a:prstGeom prst="straightConnector1">
              <a:avLst/>
            </a:prstGeom>
            <a:noFill/>
            <a:ln w="9525">
              <a:solidFill>
                <a:srgbClr val="000000"/>
              </a:solidFill>
              <a:round/>
              <a:headEnd/>
              <a:tailEnd type="triangle" w="med" len="med"/>
            </a:ln>
          </p:spPr>
        </p:cxnSp>
        <p:sp>
          <p:nvSpPr>
            <p:cNvPr id="2115" name="Text Box 9"/>
            <p:cNvSpPr txBox="1">
              <a:spLocks noChangeArrowheads="1"/>
            </p:cNvSpPr>
            <p:nvPr/>
          </p:nvSpPr>
          <p:spPr bwMode="auto">
            <a:xfrm>
              <a:off x="4182356" y="5711952"/>
              <a:ext cx="1080456" cy="384048"/>
            </a:xfrm>
            <a:prstGeom prst="rect">
              <a:avLst/>
            </a:prstGeom>
            <a:solidFill>
              <a:srgbClr val="FFFFFF"/>
            </a:solidFill>
            <a:ln w="28575">
              <a:solidFill>
                <a:srgbClr val="000000"/>
              </a:solidFill>
              <a:miter lim="800000"/>
              <a:headEnd/>
              <a:tailEnd/>
            </a:ln>
          </p:spPr>
          <p:txBody>
            <a:bodyPr anchor="ctr"/>
            <a:lstStyle/>
            <a:p>
              <a:pPr algn="ctr"/>
              <a:r>
                <a:rPr lang="en-US" sz="1100" b="1">
                  <a:latin typeface="Calibri" pitchFamily="34" charset="0"/>
                  <a:cs typeface="Times New Roman" pitchFamily="18" charset="0"/>
                </a:rPr>
                <a:t>Rice Farmers</a:t>
              </a:r>
              <a:endParaRPr lang="en-US">
                <a:cs typeface="Arial" charset="0"/>
              </a:endParaRPr>
            </a:p>
          </p:txBody>
        </p:sp>
        <p:cxnSp>
          <p:nvCxnSpPr>
            <p:cNvPr id="2116" name="AutoShape 8"/>
            <p:cNvCxnSpPr>
              <a:cxnSpLocks noChangeShapeType="1"/>
            </p:cNvCxnSpPr>
            <p:nvPr/>
          </p:nvCxnSpPr>
          <p:spPr bwMode="auto">
            <a:xfrm>
              <a:off x="581025" y="4905375"/>
              <a:ext cx="3581399" cy="1123950"/>
            </a:xfrm>
            <a:prstGeom prst="straightConnector1">
              <a:avLst/>
            </a:prstGeom>
            <a:noFill/>
            <a:ln w="9525">
              <a:solidFill>
                <a:srgbClr val="000000"/>
              </a:solidFill>
              <a:round/>
              <a:headEnd/>
              <a:tailEnd type="triangle" w="med" len="med"/>
            </a:ln>
          </p:spPr>
        </p:cxnSp>
        <p:cxnSp>
          <p:nvCxnSpPr>
            <p:cNvPr id="2117" name="AutoShape 7"/>
            <p:cNvCxnSpPr>
              <a:cxnSpLocks noChangeShapeType="1"/>
            </p:cNvCxnSpPr>
            <p:nvPr/>
          </p:nvCxnSpPr>
          <p:spPr bwMode="auto">
            <a:xfrm>
              <a:off x="1504950" y="4914901"/>
              <a:ext cx="2686050" cy="952500"/>
            </a:xfrm>
            <a:prstGeom prst="straightConnector1">
              <a:avLst/>
            </a:prstGeom>
            <a:noFill/>
            <a:ln w="9525">
              <a:solidFill>
                <a:srgbClr val="000000"/>
              </a:solidFill>
              <a:round/>
              <a:headEnd/>
              <a:tailEnd type="triangle" w="med" len="med"/>
            </a:ln>
          </p:spPr>
        </p:cxnSp>
        <p:cxnSp>
          <p:nvCxnSpPr>
            <p:cNvPr id="2118" name="AutoShape 6"/>
            <p:cNvCxnSpPr>
              <a:cxnSpLocks noChangeShapeType="1"/>
            </p:cNvCxnSpPr>
            <p:nvPr/>
          </p:nvCxnSpPr>
          <p:spPr bwMode="auto">
            <a:xfrm>
              <a:off x="2800350" y="4905376"/>
              <a:ext cx="1457325" cy="781050"/>
            </a:xfrm>
            <a:prstGeom prst="straightConnector1">
              <a:avLst/>
            </a:prstGeom>
            <a:noFill/>
            <a:ln w="9525">
              <a:solidFill>
                <a:srgbClr val="000000"/>
              </a:solidFill>
              <a:round/>
              <a:headEnd/>
              <a:tailEnd type="triangle" w="med" len="med"/>
            </a:ln>
          </p:spPr>
        </p:cxnSp>
        <p:cxnSp>
          <p:nvCxnSpPr>
            <p:cNvPr id="2119" name="AutoShape 3"/>
            <p:cNvCxnSpPr>
              <a:cxnSpLocks noChangeShapeType="1"/>
            </p:cNvCxnSpPr>
            <p:nvPr/>
          </p:nvCxnSpPr>
          <p:spPr bwMode="auto">
            <a:xfrm flipH="1">
              <a:off x="5048249" y="4912951"/>
              <a:ext cx="859155" cy="773474"/>
            </a:xfrm>
            <a:prstGeom prst="straightConnector1">
              <a:avLst/>
            </a:prstGeom>
            <a:noFill/>
            <a:ln w="9525">
              <a:solidFill>
                <a:srgbClr val="000000"/>
              </a:solidFill>
              <a:round/>
              <a:headEnd/>
              <a:tailEnd type="triangle" w="med" len="med"/>
            </a:ln>
          </p:spPr>
        </p:cxnSp>
        <p:cxnSp>
          <p:nvCxnSpPr>
            <p:cNvPr id="2120" name="AutoShape 2"/>
            <p:cNvCxnSpPr>
              <a:cxnSpLocks noChangeShapeType="1"/>
            </p:cNvCxnSpPr>
            <p:nvPr/>
          </p:nvCxnSpPr>
          <p:spPr bwMode="auto">
            <a:xfrm flipH="1">
              <a:off x="5285511" y="4925292"/>
              <a:ext cx="2194560" cy="914400"/>
            </a:xfrm>
            <a:prstGeom prst="straightConnector1">
              <a:avLst/>
            </a:prstGeom>
            <a:noFill/>
            <a:ln w="9525">
              <a:solidFill>
                <a:srgbClr val="000000"/>
              </a:solidFill>
              <a:round/>
              <a:headEnd/>
              <a:tailEnd type="triangle" w="med" len="med"/>
            </a:ln>
          </p:spPr>
        </p:cxnSp>
        <p:cxnSp>
          <p:nvCxnSpPr>
            <p:cNvPr id="2121" name="AutoShape 1"/>
            <p:cNvCxnSpPr>
              <a:cxnSpLocks noChangeShapeType="1"/>
            </p:cNvCxnSpPr>
            <p:nvPr/>
          </p:nvCxnSpPr>
          <p:spPr bwMode="auto">
            <a:xfrm flipH="1">
              <a:off x="5278584" y="4932219"/>
              <a:ext cx="3108960" cy="1097280"/>
            </a:xfrm>
            <a:prstGeom prst="straightConnector1">
              <a:avLst/>
            </a:prstGeom>
            <a:noFill/>
            <a:ln w="9525">
              <a:solidFill>
                <a:srgbClr val="000000"/>
              </a:solidFill>
              <a:round/>
              <a:headEnd/>
              <a:tailEnd type="triangle" w="med" len="med"/>
            </a:ln>
          </p:spPr>
        </p:cxnSp>
        <p:sp>
          <p:nvSpPr>
            <p:cNvPr id="2122" name="Rectangle 138"/>
            <p:cNvSpPr>
              <a:spLocks noChangeArrowheads="1"/>
            </p:cNvSpPr>
            <p:nvPr/>
          </p:nvSpPr>
          <p:spPr bwMode="auto">
            <a:xfrm>
              <a:off x="1098617" y="1208268"/>
              <a:ext cx="7740583" cy="420832"/>
            </a:xfrm>
            <a:prstGeom prst="rect">
              <a:avLst/>
            </a:prstGeom>
            <a:noFill/>
            <a:ln w="9525">
              <a:noFill/>
              <a:miter lim="800000"/>
              <a:headEnd/>
              <a:tailEnd/>
            </a:ln>
          </p:spPr>
          <p:txBody>
            <a:bodyPr wrap="none" anchor="ctr">
              <a:spAutoFit/>
            </a:bodyPr>
            <a:lstStyle/>
            <a:p>
              <a:endParaRPr lang="en-US">
                <a:cs typeface="Arial" charset="0"/>
              </a:endParaRPr>
            </a:p>
          </p:txBody>
        </p:sp>
        <p:cxnSp>
          <p:nvCxnSpPr>
            <p:cNvPr id="2123" name="AutoShape 86"/>
            <p:cNvCxnSpPr>
              <a:cxnSpLocks noChangeShapeType="1"/>
            </p:cNvCxnSpPr>
            <p:nvPr/>
          </p:nvCxnSpPr>
          <p:spPr bwMode="auto">
            <a:xfrm>
              <a:off x="1200150" y="1871013"/>
              <a:ext cx="0" cy="157812"/>
            </a:xfrm>
            <a:prstGeom prst="straightConnector1">
              <a:avLst/>
            </a:prstGeom>
            <a:noFill/>
            <a:ln w="9525">
              <a:solidFill>
                <a:srgbClr val="000000"/>
              </a:solidFill>
              <a:round/>
              <a:headEnd/>
              <a:tailEnd type="triangle" w="med" len="med"/>
            </a:ln>
          </p:spPr>
        </p:cxnSp>
        <p:cxnSp>
          <p:nvCxnSpPr>
            <p:cNvPr id="2124" name="AutoShape 74"/>
            <p:cNvCxnSpPr>
              <a:cxnSpLocks noChangeShapeType="1"/>
            </p:cNvCxnSpPr>
            <p:nvPr/>
          </p:nvCxnSpPr>
          <p:spPr bwMode="auto">
            <a:xfrm>
              <a:off x="2743200" y="2438400"/>
              <a:ext cx="0" cy="227951"/>
            </a:xfrm>
            <a:prstGeom prst="straightConnector1">
              <a:avLst/>
            </a:prstGeom>
            <a:noFill/>
            <a:ln w="9525">
              <a:solidFill>
                <a:srgbClr val="000000"/>
              </a:solidFill>
              <a:round/>
              <a:headEnd/>
              <a:tailEnd type="triangle" w="med" len="med"/>
            </a:ln>
          </p:spPr>
        </p:cxnSp>
        <p:cxnSp>
          <p:nvCxnSpPr>
            <p:cNvPr id="2125" name="AutoShape 74"/>
            <p:cNvCxnSpPr>
              <a:cxnSpLocks noChangeShapeType="1"/>
            </p:cNvCxnSpPr>
            <p:nvPr/>
          </p:nvCxnSpPr>
          <p:spPr bwMode="auto">
            <a:xfrm>
              <a:off x="1200150" y="2438400"/>
              <a:ext cx="0" cy="227951"/>
            </a:xfrm>
            <a:prstGeom prst="straightConnector1">
              <a:avLst/>
            </a:prstGeom>
            <a:noFill/>
            <a:ln w="9525">
              <a:solidFill>
                <a:srgbClr val="000000"/>
              </a:solidFill>
              <a:round/>
              <a:headEnd/>
              <a:tailEnd type="triangle" w="med" len="med"/>
            </a:ln>
          </p:spPr>
        </p:cxnSp>
        <p:sp>
          <p:nvSpPr>
            <p:cNvPr id="2126" name="Oval 68"/>
            <p:cNvSpPr>
              <a:spLocks noChangeArrowheads="1"/>
            </p:cNvSpPr>
            <p:nvPr/>
          </p:nvSpPr>
          <p:spPr bwMode="auto">
            <a:xfrm>
              <a:off x="2533649" y="2657475"/>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FS</a:t>
              </a:r>
              <a:endParaRPr lang="en-US" sz="900">
                <a:cs typeface="Arial" charset="0"/>
              </a:endParaRPr>
            </a:p>
          </p:txBody>
        </p:sp>
        <p:sp>
          <p:nvSpPr>
            <p:cNvPr id="2127" name="Oval 68"/>
            <p:cNvSpPr>
              <a:spLocks noChangeArrowheads="1"/>
            </p:cNvSpPr>
            <p:nvPr/>
          </p:nvSpPr>
          <p:spPr bwMode="auto">
            <a:xfrm>
              <a:off x="990599" y="2667000"/>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FS</a:t>
              </a:r>
              <a:endParaRPr lang="en-US" sz="900">
                <a:cs typeface="Arial" charset="0"/>
              </a:endParaRPr>
            </a:p>
          </p:txBody>
        </p:sp>
        <p:sp>
          <p:nvSpPr>
            <p:cNvPr id="2128" name="Oval 68"/>
            <p:cNvSpPr>
              <a:spLocks noChangeArrowheads="1"/>
            </p:cNvSpPr>
            <p:nvPr/>
          </p:nvSpPr>
          <p:spPr bwMode="auto">
            <a:xfrm>
              <a:off x="5427251" y="2657475"/>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FS</a:t>
              </a:r>
              <a:endParaRPr lang="en-US" sz="900">
                <a:cs typeface="Arial" charset="0"/>
              </a:endParaRPr>
            </a:p>
          </p:txBody>
        </p:sp>
        <p:cxnSp>
          <p:nvCxnSpPr>
            <p:cNvPr id="2129" name="AutoShape 74"/>
            <p:cNvCxnSpPr>
              <a:cxnSpLocks noChangeShapeType="1"/>
            </p:cNvCxnSpPr>
            <p:nvPr/>
          </p:nvCxnSpPr>
          <p:spPr bwMode="auto">
            <a:xfrm>
              <a:off x="5636802" y="2438400"/>
              <a:ext cx="0" cy="227951"/>
            </a:xfrm>
            <a:prstGeom prst="straightConnector1">
              <a:avLst/>
            </a:prstGeom>
            <a:noFill/>
            <a:ln w="9525">
              <a:solidFill>
                <a:srgbClr val="000000"/>
              </a:solidFill>
              <a:round/>
              <a:headEnd/>
              <a:tailEnd type="triangle" w="med" len="med"/>
            </a:ln>
          </p:spPr>
        </p:cxnSp>
        <p:sp>
          <p:nvSpPr>
            <p:cNvPr id="2130" name="Oval 68"/>
            <p:cNvSpPr>
              <a:spLocks noChangeArrowheads="1"/>
            </p:cNvSpPr>
            <p:nvPr/>
          </p:nvSpPr>
          <p:spPr bwMode="auto">
            <a:xfrm>
              <a:off x="7642545" y="2647950"/>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FS</a:t>
              </a:r>
              <a:endParaRPr lang="en-US" sz="900">
                <a:cs typeface="Arial" charset="0"/>
              </a:endParaRPr>
            </a:p>
          </p:txBody>
        </p:sp>
        <p:cxnSp>
          <p:nvCxnSpPr>
            <p:cNvPr id="2131" name="AutoShape 74"/>
            <p:cNvCxnSpPr>
              <a:cxnSpLocks noChangeShapeType="1"/>
            </p:cNvCxnSpPr>
            <p:nvPr/>
          </p:nvCxnSpPr>
          <p:spPr bwMode="auto">
            <a:xfrm>
              <a:off x="7848600" y="2438400"/>
              <a:ext cx="0" cy="227951"/>
            </a:xfrm>
            <a:prstGeom prst="straightConnector1">
              <a:avLst/>
            </a:prstGeom>
            <a:noFill/>
            <a:ln w="9525">
              <a:solidFill>
                <a:srgbClr val="000000"/>
              </a:solidFill>
              <a:round/>
              <a:headEnd/>
              <a:tailEnd type="triangle" w="med" len="med"/>
            </a:ln>
          </p:spPr>
        </p:cxnSp>
        <p:cxnSp>
          <p:nvCxnSpPr>
            <p:cNvPr id="2132" name="AutoShape 74"/>
            <p:cNvCxnSpPr>
              <a:cxnSpLocks noChangeShapeType="1"/>
            </p:cNvCxnSpPr>
            <p:nvPr/>
          </p:nvCxnSpPr>
          <p:spPr bwMode="auto">
            <a:xfrm>
              <a:off x="4019550" y="3010549"/>
              <a:ext cx="0" cy="227951"/>
            </a:xfrm>
            <a:prstGeom prst="straightConnector1">
              <a:avLst/>
            </a:prstGeom>
            <a:noFill/>
            <a:ln w="9525">
              <a:solidFill>
                <a:srgbClr val="000000"/>
              </a:solidFill>
              <a:round/>
              <a:headEnd/>
              <a:tailEnd type="triangle" w="med" len="med"/>
            </a:ln>
          </p:spPr>
        </p:cxnSp>
        <p:cxnSp>
          <p:nvCxnSpPr>
            <p:cNvPr id="2133" name="AutoShape 74"/>
            <p:cNvCxnSpPr>
              <a:cxnSpLocks noChangeShapeType="1"/>
            </p:cNvCxnSpPr>
            <p:nvPr/>
          </p:nvCxnSpPr>
          <p:spPr bwMode="auto">
            <a:xfrm>
              <a:off x="2743200" y="2991499"/>
              <a:ext cx="0" cy="227951"/>
            </a:xfrm>
            <a:prstGeom prst="straightConnector1">
              <a:avLst/>
            </a:prstGeom>
            <a:noFill/>
            <a:ln w="9525">
              <a:solidFill>
                <a:srgbClr val="000000"/>
              </a:solidFill>
              <a:round/>
              <a:headEnd/>
              <a:tailEnd type="triangle" w="med" len="med"/>
            </a:ln>
          </p:spPr>
        </p:cxnSp>
        <p:cxnSp>
          <p:nvCxnSpPr>
            <p:cNvPr id="2134" name="AutoShape 74"/>
            <p:cNvCxnSpPr>
              <a:cxnSpLocks noChangeShapeType="1"/>
            </p:cNvCxnSpPr>
            <p:nvPr/>
          </p:nvCxnSpPr>
          <p:spPr bwMode="auto">
            <a:xfrm>
              <a:off x="5648325" y="2991499"/>
              <a:ext cx="0" cy="227951"/>
            </a:xfrm>
            <a:prstGeom prst="straightConnector1">
              <a:avLst/>
            </a:prstGeom>
            <a:noFill/>
            <a:ln w="9525">
              <a:solidFill>
                <a:srgbClr val="000000"/>
              </a:solidFill>
              <a:round/>
              <a:headEnd/>
              <a:tailEnd type="triangle" w="med" len="med"/>
            </a:ln>
          </p:spPr>
        </p:cxnSp>
        <p:cxnSp>
          <p:nvCxnSpPr>
            <p:cNvPr id="2135" name="AutoShape 74"/>
            <p:cNvCxnSpPr>
              <a:cxnSpLocks noChangeShapeType="1"/>
            </p:cNvCxnSpPr>
            <p:nvPr/>
          </p:nvCxnSpPr>
          <p:spPr bwMode="auto">
            <a:xfrm>
              <a:off x="6389277" y="2447925"/>
              <a:ext cx="0" cy="227951"/>
            </a:xfrm>
            <a:prstGeom prst="straightConnector1">
              <a:avLst/>
            </a:prstGeom>
            <a:noFill/>
            <a:ln w="9525">
              <a:solidFill>
                <a:srgbClr val="000000"/>
              </a:solidFill>
              <a:round/>
              <a:headEnd/>
              <a:tailEnd type="triangle" w="med" len="med"/>
            </a:ln>
          </p:spPr>
        </p:cxnSp>
        <p:cxnSp>
          <p:nvCxnSpPr>
            <p:cNvPr id="2136" name="AutoShape 74"/>
            <p:cNvCxnSpPr>
              <a:cxnSpLocks noChangeShapeType="1"/>
            </p:cNvCxnSpPr>
            <p:nvPr/>
          </p:nvCxnSpPr>
          <p:spPr bwMode="auto">
            <a:xfrm>
              <a:off x="6400800" y="3001024"/>
              <a:ext cx="0" cy="227951"/>
            </a:xfrm>
            <a:prstGeom prst="straightConnector1">
              <a:avLst/>
            </a:prstGeom>
            <a:noFill/>
            <a:ln w="9525">
              <a:solidFill>
                <a:srgbClr val="000000"/>
              </a:solidFill>
              <a:round/>
              <a:headEnd/>
              <a:tailEnd type="triangle" w="med" len="med"/>
            </a:ln>
          </p:spPr>
        </p:cxnSp>
        <p:cxnSp>
          <p:nvCxnSpPr>
            <p:cNvPr id="2137" name="AutoShape 74"/>
            <p:cNvCxnSpPr>
              <a:cxnSpLocks noChangeShapeType="1"/>
            </p:cNvCxnSpPr>
            <p:nvPr/>
          </p:nvCxnSpPr>
          <p:spPr bwMode="auto">
            <a:xfrm>
              <a:off x="7848600" y="2991499"/>
              <a:ext cx="0" cy="227951"/>
            </a:xfrm>
            <a:prstGeom prst="straightConnector1">
              <a:avLst/>
            </a:prstGeom>
            <a:noFill/>
            <a:ln w="9525">
              <a:solidFill>
                <a:srgbClr val="000000"/>
              </a:solidFill>
              <a:round/>
              <a:headEnd/>
              <a:tailEnd type="triangle" w="med" len="med"/>
            </a:ln>
          </p:spPr>
        </p:cxnSp>
        <p:sp>
          <p:nvSpPr>
            <p:cNvPr id="2138" name="Oval 42"/>
            <p:cNvSpPr>
              <a:spLocks noChangeArrowheads="1"/>
            </p:cNvSpPr>
            <p:nvPr/>
          </p:nvSpPr>
          <p:spPr bwMode="auto">
            <a:xfrm>
              <a:off x="2556195" y="3903951"/>
              <a:ext cx="420624" cy="338328"/>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CS</a:t>
              </a:r>
              <a:endParaRPr lang="en-US" sz="900">
                <a:cs typeface="Arial" charset="0"/>
              </a:endParaRPr>
            </a:p>
          </p:txBody>
        </p:sp>
        <p:sp>
          <p:nvSpPr>
            <p:cNvPr id="2139" name="Oval 42"/>
            <p:cNvSpPr>
              <a:spLocks noChangeArrowheads="1"/>
            </p:cNvSpPr>
            <p:nvPr/>
          </p:nvSpPr>
          <p:spPr bwMode="auto">
            <a:xfrm>
              <a:off x="3803970" y="3905250"/>
              <a:ext cx="420624" cy="338328"/>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CS</a:t>
              </a:r>
              <a:endParaRPr lang="en-US" sz="900">
                <a:cs typeface="Arial" charset="0"/>
              </a:endParaRPr>
            </a:p>
          </p:txBody>
        </p:sp>
        <p:cxnSp>
          <p:nvCxnSpPr>
            <p:cNvPr id="2140" name="AutoShape 14"/>
            <p:cNvCxnSpPr>
              <a:cxnSpLocks noChangeShapeType="1"/>
            </p:cNvCxnSpPr>
            <p:nvPr/>
          </p:nvCxnSpPr>
          <p:spPr bwMode="auto">
            <a:xfrm>
              <a:off x="4019550" y="3619499"/>
              <a:ext cx="0" cy="274320"/>
            </a:xfrm>
            <a:prstGeom prst="straightConnector1">
              <a:avLst/>
            </a:prstGeom>
            <a:noFill/>
            <a:ln w="9525">
              <a:solidFill>
                <a:srgbClr val="000000"/>
              </a:solidFill>
              <a:round/>
              <a:headEnd/>
              <a:tailEnd type="triangle" w="med" len="med"/>
            </a:ln>
          </p:spPr>
        </p:cxnSp>
        <p:sp>
          <p:nvSpPr>
            <p:cNvPr id="2141" name="Oval 42"/>
            <p:cNvSpPr>
              <a:spLocks noChangeArrowheads="1"/>
            </p:cNvSpPr>
            <p:nvPr/>
          </p:nvSpPr>
          <p:spPr bwMode="auto">
            <a:xfrm>
              <a:off x="5604195" y="3913476"/>
              <a:ext cx="420624" cy="338328"/>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CS</a:t>
              </a:r>
              <a:endParaRPr lang="en-US" sz="900">
                <a:cs typeface="Arial" charset="0"/>
              </a:endParaRPr>
            </a:p>
          </p:txBody>
        </p:sp>
        <p:cxnSp>
          <p:nvCxnSpPr>
            <p:cNvPr id="2142" name="AutoShape 14"/>
            <p:cNvCxnSpPr>
              <a:cxnSpLocks noChangeShapeType="1"/>
            </p:cNvCxnSpPr>
            <p:nvPr/>
          </p:nvCxnSpPr>
          <p:spPr bwMode="auto">
            <a:xfrm>
              <a:off x="5810250" y="3600449"/>
              <a:ext cx="0" cy="320040"/>
            </a:xfrm>
            <a:prstGeom prst="straightConnector1">
              <a:avLst/>
            </a:prstGeom>
            <a:noFill/>
            <a:ln w="9525">
              <a:solidFill>
                <a:srgbClr val="000000"/>
              </a:solidFill>
              <a:round/>
              <a:headEnd/>
              <a:tailEnd type="triangle" w="med" len="med"/>
            </a:ln>
          </p:spPr>
        </p:cxnSp>
        <p:sp>
          <p:nvSpPr>
            <p:cNvPr id="2143" name="Oval 42"/>
            <p:cNvSpPr>
              <a:spLocks noChangeArrowheads="1"/>
            </p:cNvSpPr>
            <p:nvPr/>
          </p:nvSpPr>
          <p:spPr bwMode="auto">
            <a:xfrm>
              <a:off x="7677149" y="3923001"/>
              <a:ext cx="420624" cy="338328"/>
            </a:xfrm>
            <a:prstGeom prst="ellipse">
              <a:avLst/>
            </a:prstGeom>
            <a:solidFill>
              <a:srgbClr val="FFFFFF"/>
            </a:solidFill>
            <a:ln w="28575">
              <a:solidFill>
                <a:srgbClr val="000000"/>
              </a:solidFill>
              <a:round/>
              <a:headEnd/>
              <a:tailEnd/>
            </a:ln>
          </p:spPr>
          <p:txBody>
            <a:bodyPr/>
            <a:lstStyle/>
            <a:p>
              <a:pPr algn="ctr"/>
              <a:r>
                <a:rPr lang="en-US" sz="900" b="1">
                  <a:latin typeface="Calibri" pitchFamily="34" charset="0"/>
                  <a:cs typeface="Times New Roman" pitchFamily="18" charset="0"/>
                </a:rPr>
                <a:t>CS</a:t>
              </a:r>
              <a:endParaRPr lang="en-US" sz="900">
                <a:cs typeface="Arial" charset="0"/>
              </a:endParaRPr>
            </a:p>
          </p:txBody>
        </p:sp>
        <p:cxnSp>
          <p:nvCxnSpPr>
            <p:cNvPr id="2144" name="AutoShape 21"/>
            <p:cNvCxnSpPr>
              <a:cxnSpLocks noChangeShapeType="1"/>
            </p:cNvCxnSpPr>
            <p:nvPr/>
          </p:nvCxnSpPr>
          <p:spPr bwMode="auto">
            <a:xfrm>
              <a:off x="4038600" y="4257675"/>
              <a:ext cx="0" cy="261559"/>
            </a:xfrm>
            <a:prstGeom prst="straightConnector1">
              <a:avLst/>
            </a:prstGeom>
            <a:noFill/>
            <a:ln w="9525">
              <a:solidFill>
                <a:srgbClr val="000000"/>
              </a:solidFill>
              <a:round/>
              <a:headEnd/>
              <a:tailEnd type="triangle" w="med" len="med"/>
            </a:ln>
          </p:spPr>
        </p:cxnSp>
        <p:cxnSp>
          <p:nvCxnSpPr>
            <p:cNvPr id="2145" name="AutoShape 5"/>
            <p:cNvCxnSpPr>
              <a:cxnSpLocks noChangeShapeType="1"/>
            </p:cNvCxnSpPr>
            <p:nvPr/>
          </p:nvCxnSpPr>
          <p:spPr bwMode="auto">
            <a:xfrm>
              <a:off x="4781550" y="4914900"/>
              <a:ext cx="0" cy="777240"/>
            </a:xfrm>
            <a:prstGeom prst="straightConnector1">
              <a:avLst/>
            </a:prstGeom>
            <a:noFill/>
            <a:ln w="9525">
              <a:solidFill>
                <a:srgbClr val="000000"/>
              </a:solidFill>
              <a:round/>
              <a:headEnd/>
              <a:tailEnd type="triangle" w="med" len="med"/>
            </a:ln>
          </p:spPr>
        </p:cxnSp>
        <p:sp>
          <p:nvSpPr>
            <p:cNvPr id="2146" name="Oval 68"/>
            <p:cNvSpPr>
              <a:spLocks noChangeArrowheads="1"/>
            </p:cNvSpPr>
            <p:nvPr/>
          </p:nvSpPr>
          <p:spPr bwMode="auto">
            <a:xfrm>
              <a:off x="3798367" y="2653145"/>
              <a:ext cx="420624" cy="338328"/>
            </a:xfrm>
            <a:prstGeom prst="ellipse">
              <a:avLst/>
            </a:prstGeom>
            <a:solidFill>
              <a:srgbClr val="FFFFFF"/>
            </a:solidFill>
            <a:ln w="9525">
              <a:solidFill>
                <a:srgbClr val="000000"/>
              </a:solidFill>
              <a:round/>
              <a:headEnd/>
              <a:tailEnd/>
            </a:ln>
          </p:spPr>
          <p:txBody>
            <a:bodyPr/>
            <a:lstStyle/>
            <a:p>
              <a:pPr algn="ctr"/>
              <a:r>
                <a:rPr lang="en-US" sz="900" b="1">
                  <a:latin typeface="Calibri" pitchFamily="34" charset="0"/>
                  <a:cs typeface="Times New Roman" pitchFamily="18" charset="0"/>
                </a:rPr>
                <a:t>FS</a:t>
              </a:r>
              <a:endParaRPr lang="en-US" sz="900">
                <a:cs typeface="Arial" charset="0"/>
              </a:endParaRPr>
            </a:p>
          </p:txBody>
        </p:sp>
      </p:grpSp>
      <p:cxnSp>
        <p:nvCxnSpPr>
          <p:cNvPr id="2051" name="AutoShape 21"/>
          <p:cNvCxnSpPr>
            <a:cxnSpLocks noChangeShapeType="1"/>
            <a:endCxn id="2107" idx="1"/>
          </p:cNvCxnSpPr>
          <p:nvPr/>
        </p:nvCxnSpPr>
        <p:spPr bwMode="auto">
          <a:xfrm>
            <a:off x="4191000" y="4495800"/>
            <a:ext cx="314325" cy="231775"/>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2700" b="1" dirty="0" smtClean="0"/>
              <a:t>CONCLUSIONS</a:t>
            </a:r>
            <a:endParaRPr lang="en-US" sz="2700" b="1" dirty="0"/>
          </a:p>
        </p:txBody>
      </p:sp>
      <p:sp>
        <p:nvSpPr>
          <p:cNvPr id="3" name="Content Placeholder 2"/>
          <p:cNvSpPr>
            <a:spLocks noGrp="1"/>
          </p:cNvSpPr>
          <p:nvPr>
            <p:ph idx="1"/>
          </p:nvPr>
        </p:nvSpPr>
        <p:spPr>
          <a:xfrm>
            <a:off x="0" y="762001"/>
            <a:ext cx="9144000" cy="5638800"/>
          </a:xfrm>
        </p:spPr>
        <p:txBody>
          <a:bodyPr>
            <a:normAutofit fontScale="85000" lnSpcReduction="20000"/>
          </a:bodyPr>
          <a:lstStyle/>
          <a:p>
            <a:r>
              <a:rPr lang="en-US" sz="2400" b="1" dirty="0" smtClean="0"/>
              <a:t>India has surplus production of breeder as well as certified rice seeds.</a:t>
            </a:r>
          </a:p>
          <a:p>
            <a:r>
              <a:rPr lang="en-US" sz="2400" b="1" dirty="0" smtClean="0"/>
              <a:t>There is oversupply in some states and some are deficient</a:t>
            </a:r>
          </a:p>
          <a:p>
            <a:r>
              <a:rPr lang="en-US" sz="2400" b="1" dirty="0" smtClean="0"/>
              <a:t>SRR of rice doubled from 21% to 40% during 2005 to 2011</a:t>
            </a:r>
          </a:p>
          <a:p>
            <a:r>
              <a:rPr lang="en-US" sz="2400" b="1" dirty="0" smtClean="0"/>
              <a:t>SRR in some of the eastern Indian states of </a:t>
            </a:r>
            <a:r>
              <a:rPr lang="en-US" sz="2400" b="1" dirty="0" err="1" smtClean="0"/>
              <a:t>Odisha</a:t>
            </a:r>
            <a:r>
              <a:rPr lang="en-US" sz="2400" b="1" dirty="0" smtClean="0"/>
              <a:t>, Jharkhand and </a:t>
            </a:r>
            <a:r>
              <a:rPr lang="en-US" sz="2400" b="1" dirty="0" err="1" smtClean="0"/>
              <a:t>Chattisgarh</a:t>
            </a:r>
            <a:r>
              <a:rPr lang="en-US" sz="2400" b="1" dirty="0" smtClean="0"/>
              <a:t> is low as compared to the other major rice producing states though there is surplus availability. Timely availability of desired variety is a constraint.</a:t>
            </a:r>
          </a:p>
          <a:p>
            <a:r>
              <a:rPr lang="en-US" sz="2400" b="1" dirty="0" smtClean="0"/>
              <a:t>In the near future low SRR states will certainly try to increase SRR. So internal demand will increase. Still India has sufficient capacity to increase the production base </a:t>
            </a:r>
          </a:p>
          <a:p>
            <a:r>
              <a:rPr lang="en-US" sz="2400" b="1" dirty="0" smtClean="0"/>
              <a:t>Role of private seed entrepreneurs have increased significantly in production &amp; marketing of Certified seeds</a:t>
            </a:r>
          </a:p>
          <a:p>
            <a:r>
              <a:rPr lang="en-US" sz="2400" b="1" dirty="0" smtClean="0"/>
              <a:t>Area under rice seed production has increased significantly over the years and is stated to reach a higher front in the near future thereby increasing the  possibility of higher SRR as well as increased potential for export to </a:t>
            </a:r>
            <a:r>
              <a:rPr lang="en-US" sz="2400" b="1" dirty="0" err="1" smtClean="0"/>
              <a:t>neighbouring</a:t>
            </a:r>
            <a:r>
              <a:rPr lang="en-US" sz="2400" b="1" dirty="0" smtClean="0"/>
              <a:t> countries like Bangladesh, Nepal etc. </a:t>
            </a:r>
          </a:p>
          <a:p>
            <a:r>
              <a:rPr lang="en-US" sz="2400" b="1" dirty="0" smtClean="0"/>
              <a:t>The export potential of inbred rice seed will mainly concentrate on specific rice varieties.</a:t>
            </a:r>
          </a:p>
          <a:p>
            <a:r>
              <a:rPr lang="en-US" sz="2400" b="1" dirty="0" smtClean="0"/>
              <a:t>However, quality is a major concern. </a:t>
            </a:r>
          </a:p>
          <a:p>
            <a:r>
              <a:rPr lang="en-US" sz="2400" b="1" dirty="0" smtClean="0"/>
              <a:t>Other major challenges are IPR, quarantine,  sanitary and </a:t>
            </a:r>
            <a:r>
              <a:rPr lang="en-US" sz="2400" b="1" dirty="0" err="1" smtClean="0"/>
              <a:t>phytosanitary</a:t>
            </a:r>
            <a:r>
              <a:rPr lang="en-US" sz="2400" b="1" dirty="0" smtClean="0"/>
              <a:t> issues, harmonization of seed certification standards, infrastructure bottlenecks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Policy Options</a:t>
            </a:r>
            <a:endParaRPr lang="en-US" dirty="0"/>
          </a:p>
        </p:txBody>
      </p:sp>
      <p:sp>
        <p:nvSpPr>
          <p:cNvPr id="30721" name="Rectangle 1"/>
          <p:cNvSpPr>
            <a:spLocks noChangeArrowheads="1"/>
          </p:cNvSpPr>
          <p:nvPr/>
        </p:nvSpPr>
        <p:spPr bwMode="auto">
          <a:xfrm>
            <a:off x="0" y="721541"/>
            <a:ext cx="9144000" cy="614014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cs typeface="Arial" pitchFamily="34" charset="0"/>
              </a:rPr>
              <a:t>Policy to decide what type of seeds i.e., whether to export Breeder or Certified seeds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cs typeface="Arial" pitchFamily="34" charset="0"/>
              </a:rPr>
              <a:t>If Breeder seeds, who to export and pricing issues in export of BS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cs typeface="Arial" pitchFamily="34" charset="0"/>
              </a:rPr>
              <a:t>If Certified seeds, private sector or public sector?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cs typeface="Arial" pitchFamily="34" charset="0"/>
              </a:rPr>
              <a:t>If public sector, then SSC or NSC?</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ea typeface="Times New Roman" pitchFamily="18" charset="0"/>
                <a:cs typeface="Times New Roman" pitchFamily="18" charset="0"/>
              </a:rPr>
              <a:t>The State Seed Corporations along with the Certifying Agencies who are the controlling authority in production and certification of seeds are highly understaffed. Infrastructure facilities at their steps are too little and inadequate to produce and maintain quality standards of that enormous quantity of rice seeds.  Immediate measures need to be taken to increase the production</a:t>
            </a:r>
            <a:r>
              <a:rPr kumimoji="0" lang="en-US" sz="2400" b="1" i="0" u="none" strike="noStrike" cap="none" normalizeH="0" dirty="0" smtClean="0">
                <a:ln>
                  <a:noFill/>
                </a:ln>
                <a:solidFill>
                  <a:schemeClr val="tx1"/>
                </a:solidFill>
                <a:effectLst/>
                <a:ea typeface="Times New Roman" pitchFamily="18" charset="0"/>
                <a:cs typeface="Times New Roman" pitchFamily="18" charset="0"/>
              </a:rPr>
              <a:t> units under different seeds corporations as well as certification </a:t>
            </a:r>
            <a:r>
              <a:rPr kumimoji="0" lang="en-US" sz="2400" b="1" i="0" u="none" strike="noStrike" cap="none" normalizeH="0" dirty="0" err="1" smtClean="0">
                <a:ln>
                  <a:noFill/>
                </a:ln>
                <a:solidFill>
                  <a:schemeClr val="tx1"/>
                </a:solidFill>
                <a:effectLst/>
                <a:ea typeface="Times New Roman" pitchFamily="18" charset="0"/>
                <a:cs typeface="Times New Roman" pitchFamily="18" charset="0"/>
              </a:rPr>
              <a:t>centres</a:t>
            </a:r>
            <a:r>
              <a:rPr kumimoji="0" lang="en-US" sz="2400" b="1" i="0" u="none" strike="noStrike" cap="none" normalizeH="0" dirty="0" smtClean="0">
                <a:ln>
                  <a:noFill/>
                </a:ln>
                <a:solidFill>
                  <a:schemeClr val="tx1"/>
                </a:solidFill>
                <a:effectLst/>
                <a:ea typeface="Times New Roman" pitchFamily="18" charset="0"/>
                <a:cs typeface="Times New Roman" pitchFamily="18" charset="0"/>
              </a:rPr>
              <a:t> with sufficient staff.</a:t>
            </a:r>
            <a:endParaRPr kumimoji="0" lang="en-US" sz="24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err="1" smtClean="0">
                <a:ln>
                  <a:noFill/>
                </a:ln>
                <a:solidFill>
                  <a:schemeClr val="tx1"/>
                </a:solidFill>
                <a:effectLst/>
                <a:ea typeface="Times New Roman" pitchFamily="18" charset="0"/>
                <a:cs typeface="Times New Roman" pitchFamily="18" charset="0"/>
              </a:rPr>
              <a:t>Godown</a:t>
            </a:r>
            <a:r>
              <a:rPr kumimoji="0" lang="en-US" sz="2400" b="1" i="0" u="none" strike="noStrike" cap="none" normalizeH="0" baseline="0" dirty="0" smtClean="0">
                <a:ln>
                  <a:noFill/>
                </a:ln>
                <a:solidFill>
                  <a:schemeClr val="tx1"/>
                </a:solidFill>
                <a:effectLst/>
                <a:ea typeface="Times New Roman" pitchFamily="18" charset="0"/>
                <a:cs typeface="Times New Roman" pitchFamily="18" charset="0"/>
              </a:rPr>
              <a:t> facility to store paddy seeds is low. There is urgent need to increase the storage capacity to keep the seeds in sound condition.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1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IN" sz="3200" b="1" dirty="0" smtClean="0"/>
              <a:t>Policy options         (Cont.)</a:t>
            </a:r>
            <a:endParaRPr lang="en-IN" sz="3200" b="1" dirty="0"/>
          </a:p>
        </p:txBody>
      </p:sp>
      <p:sp>
        <p:nvSpPr>
          <p:cNvPr id="3" name="Content Placeholder 2"/>
          <p:cNvSpPr>
            <a:spLocks noGrp="1"/>
          </p:cNvSpPr>
          <p:nvPr>
            <p:ph idx="1"/>
          </p:nvPr>
        </p:nvSpPr>
        <p:spPr>
          <a:xfrm>
            <a:off x="228600" y="762000"/>
            <a:ext cx="8915400" cy="5364163"/>
          </a:xfrm>
        </p:spPr>
        <p:txBody>
          <a:bodyPr>
            <a:normAutofit fontScale="92500" lnSpcReduction="10000"/>
          </a:bodyPr>
          <a:lstStyle/>
          <a:p>
            <a:pPr marL="0" lvl="0" indent="0" eaLnBrk="0" fontAlgn="base" hangingPunct="0">
              <a:spcBef>
                <a:spcPct val="0"/>
              </a:spcBef>
              <a:spcAft>
                <a:spcPct val="0"/>
              </a:spcAft>
            </a:pPr>
            <a:r>
              <a:rPr lang="en-US" b="1" dirty="0" smtClean="0">
                <a:ea typeface="Times New Roman" pitchFamily="18" charset="0"/>
                <a:cs typeface="Times New Roman" pitchFamily="18" charset="0"/>
              </a:rPr>
              <a:t>Seed Testing Laboratories are quite inadequate to check the large quantities of seed lots being sent for testing. </a:t>
            </a:r>
          </a:p>
          <a:p>
            <a:pPr eaLnBrk="0" fontAlgn="base" hangingPunct="0">
              <a:spcBef>
                <a:spcPct val="0"/>
              </a:spcBef>
              <a:spcAft>
                <a:spcPct val="0"/>
              </a:spcAft>
            </a:pPr>
            <a:r>
              <a:rPr lang="en-US" b="1" dirty="0" smtClean="0">
                <a:solidFill>
                  <a:srgbClr val="000000"/>
                </a:solidFill>
                <a:ea typeface="Times New Roman" pitchFamily="18" charset="0"/>
                <a:cs typeface="Times New Roman" pitchFamily="18" charset="0"/>
              </a:rPr>
              <a:t>Technical Training: The seed industry stretches all the way from genetic research, through varietal development, bulking up, certification, registration, production and marketing. Many of these topics are highly technical, and it need well trained seed scientists and technologists. So training is an essential element for successful implementation of quality seed production, processing, storage and marketing</a:t>
            </a:r>
            <a:r>
              <a:rPr lang="en-US" sz="3600" b="1" dirty="0" smtClean="0">
                <a:solidFill>
                  <a:srgbClr val="000000"/>
                </a:solidFill>
                <a:ea typeface="Times New Roman" pitchFamily="18" charset="0"/>
                <a:cs typeface="Times New Roman" pitchFamily="18" charset="0"/>
              </a:rPr>
              <a:t>.</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Policy options         (Cont.)</a:t>
            </a:r>
            <a:endParaRPr lang="en-IN" sz="3200" dirty="0"/>
          </a:p>
        </p:txBody>
      </p:sp>
      <p:sp>
        <p:nvSpPr>
          <p:cNvPr id="3" name="Content Placeholder 2"/>
          <p:cNvSpPr>
            <a:spLocks noGrp="1"/>
          </p:cNvSpPr>
          <p:nvPr>
            <p:ph idx="1"/>
          </p:nvPr>
        </p:nvSpPr>
        <p:spPr>
          <a:xfrm>
            <a:off x="457200" y="1219200"/>
            <a:ext cx="8229600" cy="5638800"/>
          </a:xfrm>
        </p:spPr>
        <p:txBody>
          <a:bodyPr/>
          <a:lstStyle/>
          <a:p>
            <a:r>
              <a:rPr lang="en-IN" sz="3000" b="1" dirty="0" smtClean="0"/>
              <a:t>Demand estimation of varieties in the importing countries</a:t>
            </a:r>
          </a:p>
          <a:p>
            <a:r>
              <a:rPr lang="en-IN" sz="3000" b="1" dirty="0" smtClean="0"/>
              <a:t>Ensuring regular supply</a:t>
            </a:r>
          </a:p>
          <a:p>
            <a:r>
              <a:rPr lang="en-IN" sz="3000" b="1" dirty="0" smtClean="0"/>
              <a:t>Streamline the quarantine aspect by vigorous checking and testing at each stage of production, processing, grading, packaging etc</a:t>
            </a:r>
          </a:p>
          <a:p>
            <a:r>
              <a:rPr lang="en-IN" sz="3000" b="1" dirty="0" smtClean="0"/>
              <a:t>Ensure maintaining sanitary and </a:t>
            </a:r>
            <a:r>
              <a:rPr lang="en-IN" sz="3000" b="1" dirty="0" err="1" smtClean="0"/>
              <a:t>phytosanitary</a:t>
            </a:r>
            <a:r>
              <a:rPr lang="en-IN" sz="3000" b="1" dirty="0" smtClean="0"/>
              <a:t> requirements</a:t>
            </a:r>
          </a:p>
          <a:p>
            <a:r>
              <a:rPr lang="en-IN" sz="3000" b="1" dirty="0" smtClean="0"/>
              <a:t>Harmonizing of seed laws and regulations</a:t>
            </a:r>
            <a:endParaRPr lang="en-IN" sz="3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2590800"/>
          </a:xfrm>
        </p:spPr>
        <p:txBody>
          <a:bodyPr/>
          <a:lstStyle/>
          <a:p>
            <a:r>
              <a:rPr lang="en-US" sz="8000" dirty="0" smtClean="0">
                <a:solidFill>
                  <a:schemeClr val="accent2">
                    <a:lumMod val="50000"/>
                  </a:schemeClr>
                </a:solidFill>
                <a:latin typeface="Brush Script MT" pitchFamily="66" charset="0"/>
              </a:rPr>
              <a:t>Thank you</a:t>
            </a:r>
            <a:endParaRPr lang="en-US" sz="8000" dirty="0">
              <a:solidFill>
                <a:schemeClr val="accent2">
                  <a:lumMod val="50000"/>
                </a:schemeClr>
              </a:solidFill>
              <a:latin typeface="Brush Script M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Rice seed system in India</a:t>
            </a:r>
            <a:endParaRPr lang="en-US" b="1" dirty="0"/>
          </a:p>
        </p:txBody>
      </p:sp>
      <p:sp>
        <p:nvSpPr>
          <p:cNvPr id="3" name="Content Placeholder 2"/>
          <p:cNvSpPr>
            <a:spLocks noGrp="1"/>
          </p:cNvSpPr>
          <p:nvPr>
            <p:ph idx="1"/>
          </p:nvPr>
        </p:nvSpPr>
        <p:spPr/>
        <p:txBody>
          <a:bodyPr>
            <a:normAutofit/>
          </a:bodyPr>
          <a:lstStyle/>
          <a:p>
            <a:r>
              <a:rPr lang="en-US" dirty="0" smtClean="0"/>
              <a:t>Heavy involvement of public sector in R &amp;D, production and distribution of inbred seeds and to a limited scale in hybrid seeds</a:t>
            </a:r>
          </a:p>
          <a:p>
            <a:r>
              <a:rPr lang="en-US" dirty="0" smtClean="0"/>
              <a:t> Private sector mainly involved in limited scale R &amp; D mainly in hybrid and research seeds and their production and marketing. It is also engaged in production and marketing of publicly released notified inbred seeds.</a:t>
            </a:r>
            <a:endParaRPr lang="en-US" dirty="0"/>
          </a:p>
        </p:txBody>
      </p:sp>
    </p:spTree>
    <p:extLst>
      <p:ext uri="{BB962C8B-B14F-4D97-AF65-F5344CB8AC3E}">
        <p14:creationId xmlns:p14="http://schemas.microsoft.com/office/powerpoint/2010/main" val="18022546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5" descr="Seed_Supply_Chain"/>
          <p:cNvPicPr>
            <a:picLocks noChangeAspect="1" noChangeArrowheads="1"/>
          </p:cNvPicPr>
          <p:nvPr/>
        </p:nvPicPr>
        <p:blipFill>
          <a:blip r:embed="rId2" cstate="print"/>
          <a:srcRect/>
          <a:stretch>
            <a:fillRect/>
          </a:stretch>
        </p:blipFill>
        <p:spPr bwMode="auto">
          <a:xfrm>
            <a:off x="1116013" y="908050"/>
            <a:ext cx="6934200" cy="5351463"/>
          </a:xfrm>
          <a:prstGeom prst="rect">
            <a:avLst/>
          </a:prstGeom>
          <a:noFill/>
          <a:ln w="9525">
            <a:noFill/>
            <a:miter lim="800000"/>
            <a:headEnd/>
            <a:tailEnd/>
          </a:ln>
        </p:spPr>
      </p:pic>
      <p:sp>
        <p:nvSpPr>
          <p:cNvPr id="8196" name="Text Box 17"/>
          <p:cNvSpPr txBox="1">
            <a:spLocks noChangeArrowheads="1"/>
          </p:cNvSpPr>
          <p:nvPr/>
        </p:nvSpPr>
        <p:spPr bwMode="auto">
          <a:xfrm>
            <a:off x="0" y="228600"/>
            <a:ext cx="9139528" cy="400110"/>
          </a:xfrm>
          <a:prstGeom prst="rect">
            <a:avLst/>
          </a:prstGeom>
          <a:noFill/>
          <a:ln w="9525">
            <a:noFill/>
            <a:miter lim="800000"/>
            <a:headEnd/>
            <a:tailEnd/>
          </a:ln>
        </p:spPr>
        <p:txBody>
          <a:bodyPr wrap="square">
            <a:spAutoFit/>
          </a:bodyPr>
          <a:lstStyle/>
          <a:p>
            <a:pPr algn="ctr"/>
            <a:r>
              <a:rPr lang="en-US" sz="2000" b="1" dirty="0">
                <a:solidFill>
                  <a:schemeClr val="folHlink"/>
                </a:solidFill>
                <a:latin typeface="Bookman Old Style" pitchFamily="18" charset="0"/>
                <a:cs typeface="Times New Roman" pitchFamily="18" charset="0"/>
              </a:rPr>
              <a:t>Organized </a:t>
            </a:r>
            <a:r>
              <a:rPr lang="en-US" sz="2000" b="1" dirty="0" smtClean="0">
                <a:solidFill>
                  <a:schemeClr val="folHlink"/>
                </a:solidFill>
                <a:latin typeface="Bookman Old Style" pitchFamily="18" charset="0"/>
                <a:cs typeface="Times New Roman" pitchFamily="18" charset="0"/>
              </a:rPr>
              <a:t>Rice seed </a:t>
            </a:r>
            <a:r>
              <a:rPr lang="en-US" sz="2000" b="1" dirty="0">
                <a:solidFill>
                  <a:schemeClr val="folHlink"/>
                </a:solidFill>
                <a:latin typeface="Bookman Old Style" pitchFamily="18" charset="0"/>
                <a:cs typeface="Times New Roman" pitchFamily="18" charset="0"/>
              </a:rPr>
              <a:t>production and supply system in India</a:t>
            </a:r>
            <a:r>
              <a:rPr lang="en-US" sz="2000" b="1" dirty="0">
                <a:solidFill>
                  <a:schemeClr val="bg2"/>
                </a:solidFill>
                <a:latin typeface="Times New Roman" pitchFamily="18" charset="0"/>
              </a:rPr>
              <a:t> </a:t>
            </a:r>
          </a:p>
        </p:txBody>
      </p:sp>
      <p:sp>
        <p:nvSpPr>
          <p:cNvPr id="8197" name="Text Box 18"/>
          <p:cNvSpPr txBox="1">
            <a:spLocks noChangeArrowheads="1"/>
          </p:cNvSpPr>
          <p:nvPr/>
        </p:nvSpPr>
        <p:spPr bwMode="auto">
          <a:xfrm>
            <a:off x="4356100" y="6381750"/>
            <a:ext cx="3846513" cy="366713"/>
          </a:xfrm>
          <a:prstGeom prst="rect">
            <a:avLst/>
          </a:prstGeom>
          <a:solidFill>
            <a:schemeClr val="tx1"/>
          </a:solidFill>
          <a:ln w="9525">
            <a:noFill/>
            <a:miter lim="800000"/>
            <a:headEnd/>
            <a:tailEnd/>
          </a:ln>
        </p:spPr>
        <p:txBody>
          <a:bodyPr>
            <a:spAutoFit/>
          </a:bodyPr>
          <a:lstStyle/>
          <a:p>
            <a:pPr algn="ctr"/>
            <a:r>
              <a:rPr lang="en-US" b="1" dirty="0">
                <a:solidFill>
                  <a:schemeClr val="bg2"/>
                </a:solidFill>
                <a:latin typeface="Bookman Old Style" pitchFamily="18" charset="0"/>
                <a:cs typeface="Times New Roman" pitchFamily="18" charset="0"/>
              </a:rPr>
              <a:t>Source: </a:t>
            </a:r>
            <a:r>
              <a:rPr lang="en-US" b="1" i="1" dirty="0">
                <a:solidFill>
                  <a:schemeClr val="bg2"/>
                </a:solidFill>
                <a:latin typeface="Bookman Old Style" pitchFamily="18" charset="0"/>
                <a:cs typeface="Times New Roman" pitchFamily="18" charset="0"/>
              </a:rPr>
              <a:t>www.seednet.govt.in</a:t>
            </a:r>
            <a:r>
              <a:rPr lang="en-US" b="1" dirty="0">
                <a:solidFill>
                  <a:schemeClr val="bg2"/>
                </a:solidFill>
                <a:latin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Indent and requirement of breeder seeds of rice in India in quintal</a:t>
            </a:r>
            <a:endParaRPr lang="en-US" b="1" dirty="0"/>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b="1" dirty="0" smtClean="0"/>
                        <a:t>Year</a:t>
                      </a:r>
                      <a:endParaRPr lang="en-US" b="1" dirty="0"/>
                    </a:p>
                  </a:txBody>
                  <a:tcPr/>
                </a:tc>
                <a:tc>
                  <a:txBody>
                    <a:bodyPr/>
                    <a:lstStyle/>
                    <a:p>
                      <a:pPr algn="ctr"/>
                      <a:r>
                        <a:rPr lang="en-US" b="1" dirty="0" smtClean="0"/>
                        <a:t>Indent</a:t>
                      </a:r>
                      <a:endParaRPr lang="en-US" b="1" dirty="0"/>
                    </a:p>
                  </a:txBody>
                  <a:tcPr/>
                </a:tc>
                <a:tc>
                  <a:txBody>
                    <a:bodyPr/>
                    <a:lstStyle/>
                    <a:p>
                      <a:pPr algn="ctr"/>
                      <a:r>
                        <a:rPr lang="en-US" b="1" dirty="0" smtClean="0"/>
                        <a:t>Production</a:t>
                      </a:r>
                      <a:endParaRPr lang="en-US" b="1" dirty="0"/>
                    </a:p>
                  </a:txBody>
                  <a:tcPr/>
                </a:tc>
              </a:tr>
              <a:tr h="370840">
                <a:tc>
                  <a:txBody>
                    <a:bodyPr/>
                    <a:lstStyle/>
                    <a:p>
                      <a:pPr algn="ctr"/>
                      <a:r>
                        <a:rPr lang="en-US" b="1" dirty="0" smtClean="0"/>
                        <a:t>2001-02</a:t>
                      </a:r>
                      <a:endParaRPr lang="en-US" b="1" dirty="0"/>
                    </a:p>
                  </a:txBody>
                  <a:tcPr/>
                </a:tc>
                <a:tc>
                  <a:txBody>
                    <a:bodyPr/>
                    <a:lstStyle/>
                    <a:p>
                      <a:pPr algn="ctr"/>
                      <a:r>
                        <a:rPr lang="en-US" b="1" dirty="0" smtClean="0"/>
                        <a:t>863</a:t>
                      </a:r>
                      <a:endParaRPr lang="en-US" b="1" dirty="0"/>
                    </a:p>
                  </a:txBody>
                  <a:tcPr/>
                </a:tc>
                <a:tc>
                  <a:txBody>
                    <a:bodyPr/>
                    <a:lstStyle/>
                    <a:p>
                      <a:pPr algn="ctr"/>
                      <a:r>
                        <a:rPr lang="en-US" b="1" dirty="0" smtClean="0"/>
                        <a:t>1229</a:t>
                      </a:r>
                      <a:endParaRPr lang="en-US" b="1" dirty="0"/>
                    </a:p>
                  </a:txBody>
                  <a:tcPr/>
                </a:tc>
              </a:tr>
              <a:tr h="370840">
                <a:tc>
                  <a:txBody>
                    <a:bodyPr/>
                    <a:lstStyle/>
                    <a:p>
                      <a:pPr algn="ctr"/>
                      <a:r>
                        <a:rPr lang="en-US" b="1" dirty="0" smtClean="0"/>
                        <a:t>2002-03</a:t>
                      </a:r>
                      <a:endParaRPr lang="en-US" b="1" dirty="0"/>
                    </a:p>
                  </a:txBody>
                  <a:tcPr/>
                </a:tc>
                <a:tc>
                  <a:txBody>
                    <a:bodyPr/>
                    <a:lstStyle/>
                    <a:p>
                      <a:pPr algn="ctr"/>
                      <a:r>
                        <a:rPr lang="en-US" b="1" dirty="0" smtClean="0"/>
                        <a:t>931</a:t>
                      </a:r>
                      <a:endParaRPr lang="en-US" b="1" dirty="0"/>
                    </a:p>
                  </a:txBody>
                  <a:tcPr/>
                </a:tc>
                <a:tc>
                  <a:txBody>
                    <a:bodyPr/>
                    <a:lstStyle/>
                    <a:p>
                      <a:pPr algn="ctr"/>
                      <a:r>
                        <a:rPr lang="en-US" b="1" dirty="0" smtClean="0"/>
                        <a:t>1766</a:t>
                      </a:r>
                      <a:endParaRPr lang="en-US" b="1" dirty="0"/>
                    </a:p>
                  </a:txBody>
                  <a:tcPr/>
                </a:tc>
              </a:tr>
              <a:tr h="370840">
                <a:tc>
                  <a:txBody>
                    <a:bodyPr/>
                    <a:lstStyle/>
                    <a:p>
                      <a:pPr algn="ctr"/>
                      <a:r>
                        <a:rPr lang="en-US" b="1" dirty="0" smtClean="0"/>
                        <a:t>2003-04</a:t>
                      </a:r>
                      <a:endParaRPr lang="en-US" b="1" dirty="0"/>
                    </a:p>
                  </a:txBody>
                  <a:tcPr/>
                </a:tc>
                <a:tc>
                  <a:txBody>
                    <a:bodyPr/>
                    <a:lstStyle/>
                    <a:p>
                      <a:pPr algn="ctr"/>
                      <a:r>
                        <a:rPr lang="en-US" b="1" dirty="0" smtClean="0"/>
                        <a:t>867</a:t>
                      </a:r>
                      <a:endParaRPr lang="en-US" b="1" dirty="0"/>
                    </a:p>
                  </a:txBody>
                  <a:tcPr/>
                </a:tc>
                <a:tc>
                  <a:txBody>
                    <a:bodyPr/>
                    <a:lstStyle/>
                    <a:p>
                      <a:pPr algn="ctr"/>
                      <a:r>
                        <a:rPr lang="en-US" b="1" dirty="0" smtClean="0"/>
                        <a:t>1518</a:t>
                      </a:r>
                      <a:endParaRPr lang="en-US" b="1" dirty="0"/>
                    </a:p>
                  </a:txBody>
                  <a:tcPr/>
                </a:tc>
              </a:tr>
              <a:tr h="370840">
                <a:tc>
                  <a:txBody>
                    <a:bodyPr/>
                    <a:lstStyle/>
                    <a:p>
                      <a:pPr algn="ctr"/>
                      <a:r>
                        <a:rPr lang="en-US" b="1" dirty="0" smtClean="0"/>
                        <a:t>2004-05</a:t>
                      </a:r>
                      <a:endParaRPr lang="en-US" b="1" dirty="0"/>
                    </a:p>
                  </a:txBody>
                  <a:tcPr/>
                </a:tc>
                <a:tc>
                  <a:txBody>
                    <a:bodyPr/>
                    <a:lstStyle/>
                    <a:p>
                      <a:pPr algn="ctr"/>
                      <a:r>
                        <a:rPr lang="en-US" b="1" dirty="0" smtClean="0"/>
                        <a:t>1199</a:t>
                      </a:r>
                      <a:endParaRPr lang="en-US" b="1" dirty="0"/>
                    </a:p>
                  </a:txBody>
                  <a:tcPr/>
                </a:tc>
                <a:tc>
                  <a:txBody>
                    <a:bodyPr/>
                    <a:lstStyle/>
                    <a:p>
                      <a:pPr algn="ctr"/>
                      <a:r>
                        <a:rPr lang="en-US" b="1" dirty="0" smtClean="0"/>
                        <a:t>2572</a:t>
                      </a:r>
                      <a:endParaRPr lang="en-US" b="1" dirty="0"/>
                    </a:p>
                  </a:txBody>
                  <a:tcPr/>
                </a:tc>
              </a:tr>
              <a:tr h="370840">
                <a:tc>
                  <a:txBody>
                    <a:bodyPr/>
                    <a:lstStyle/>
                    <a:p>
                      <a:pPr algn="ctr"/>
                      <a:r>
                        <a:rPr lang="en-US" b="1" dirty="0" smtClean="0"/>
                        <a:t>2005-06</a:t>
                      </a:r>
                      <a:endParaRPr lang="en-US" b="1" dirty="0"/>
                    </a:p>
                  </a:txBody>
                  <a:tcPr/>
                </a:tc>
                <a:tc>
                  <a:txBody>
                    <a:bodyPr/>
                    <a:lstStyle/>
                    <a:p>
                      <a:pPr algn="ctr"/>
                      <a:r>
                        <a:rPr lang="en-US" b="1" dirty="0" smtClean="0"/>
                        <a:t>1575</a:t>
                      </a:r>
                      <a:endParaRPr lang="en-US" b="1" dirty="0"/>
                    </a:p>
                  </a:txBody>
                  <a:tcPr/>
                </a:tc>
                <a:tc>
                  <a:txBody>
                    <a:bodyPr/>
                    <a:lstStyle/>
                    <a:p>
                      <a:pPr algn="ctr"/>
                      <a:r>
                        <a:rPr lang="en-US" b="1" dirty="0" smtClean="0"/>
                        <a:t>2850</a:t>
                      </a:r>
                      <a:endParaRPr lang="en-US" b="1" dirty="0"/>
                    </a:p>
                  </a:txBody>
                  <a:tcPr/>
                </a:tc>
              </a:tr>
              <a:tr h="370840">
                <a:tc>
                  <a:txBody>
                    <a:bodyPr/>
                    <a:lstStyle/>
                    <a:p>
                      <a:pPr algn="ctr"/>
                      <a:r>
                        <a:rPr lang="en-US" b="1" dirty="0" smtClean="0"/>
                        <a:t>2006-07</a:t>
                      </a:r>
                      <a:endParaRPr lang="en-US" b="1" dirty="0"/>
                    </a:p>
                  </a:txBody>
                  <a:tcPr/>
                </a:tc>
                <a:tc>
                  <a:txBody>
                    <a:bodyPr/>
                    <a:lstStyle/>
                    <a:p>
                      <a:pPr algn="ctr"/>
                      <a:r>
                        <a:rPr lang="en-US" b="1" dirty="0" smtClean="0"/>
                        <a:t>2076</a:t>
                      </a:r>
                      <a:endParaRPr lang="en-US" b="1" dirty="0"/>
                    </a:p>
                  </a:txBody>
                  <a:tcPr/>
                </a:tc>
                <a:tc>
                  <a:txBody>
                    <a:bodyPr/>
                    <a:lstStyle/>
                    <a:p>
                      <a:pPr algn="ctr"/>
                      <a:r>
                        <a:rPr lang="en-US" b="1" dirty="0" smtClean="0"/>
                        <a:t>3405</a:t>
                      </a:r>
                      <a:endParaRPr lang="en-US" b="1" dirty="0"/>
                    </a:p>
                  </a:txBody>
                  <a:tcPr/>
                </a:tc>
              </a:tr>
              <a:tr h="370840">
                <a:tc>
                  <a:txBody>
                    <a:bodyPr/>
                    <a:lstStyle/>
                    <a:p>
                      <a:pPr algn="ctr"/>
                      <a:r>
                        <a:rPr lang="en-US" b="1" dirty="0" smtClean="0"/>
                        <a:t>2007-08</a:t>
                      </a:r>
                      <a:endParaRPr lang="en-US" b="1" dirty="0"/>
                    </a:p>
                  </a:txBody>
                  <a:tcPr/>
                </a:tc>
                <a:tc>
                  <a:txBody>
                    <a:bodyPr/>
                    <a:lstStyle/>
                    <a:p>
                      <a:pPr algn="ctr"/>
                      <a:r>
                        <a:rPr lang="en-US" b="1" dirty="0" smtClean="0"/>
                        <a:t>2491</a:t>
                      </a:r>
                      <a:endParaRPr lang="en-US" b="1" dirty="0"/>
                    </a:p>
                  </a:txBody>
                  <a:tcPr/>
                </a:tc>
                <a:tc>
                  <a:txBody>
                    <a:bodyPr/>
                    <a:lstStyle/>
                    <a:p>
                      <a:pPr algn="ctr"/>
                      <a:r>
                        <a:rPr lang="en-US" b="1" dirty="0" smtClean="0"/>
                        <a:t>3923</a:t>
                      </a:r>
                      <a:endParaRPr lang="en-US" b="1" dirty="0"/>
                    </a:p>
                  </a:txBody>
                  <a:tcPr/>
                </a:tc>
              </a:tr>
              <a:tr h="370840">
                <a:tc>
                  <a:txBody>
                    <a:bodyPr/>
                    <a:lstStyle/>
                    <a:p>
                      <a:pPr algn="ctr"/>
                      <a:r>
                        <a:rPr lang="en-US" b="1" dirty="0" smtClean="0"/>
                        <a:t>2008-09</a:t>
                      </a:r>
                      <a:endParaRPr lang="en-US" b="1" dirty="0"/>
                    </a:p>
                  </a:txBody>
                  <a:tcPr/>
                </a:tc>
                <a:tc>
                  <a:txBody>
                    <a:bodyPr/>
                    <a:lstStyle/>
                    <a:p>
                      <a:pPr algn="ctr"/>
                      <a:r>
                        <a:rPr lang="en-US" b="1" dirty="0" smtClean="0"/>
                        <a:t>3028</a:t>
                      </a:r>
                      <a:endParaRPr lang="en-US" b="1" dirty="0"/>
                    </a:p>
                  </a:txBody>
                  <a:tcPr/>
                </a:tc>
                <a:tc>
                  <a:txBody>
                    <a:bodyPr/>
                    <a:lstStyle/>
                    <a:p>
                      <a:pPr algn="ctr"/>
                      <a:r>
                        <a:rPr lang="en-US" b="1" dirty="0" smtClean="0"/>
                        <a:t>4333</a:t>
                      </a:r>
                      <a:endParaRPr lang="en-US" b="1" dirty="0"/>
                    </a:p>
                  </a:txBody>
                  <a:tcPr/>
                </a:tc>
              </a:tr>
              <a:tr h="370840">
                <a:tc>
                  <a:txBody>
                    <a:bodyPr/>
                    <a:lstStyle/>
                    <a:p>
                      <a:pPr algn="ctr"/>
                      <a:r>
                        <a:rPr lang="en-US" b="1" dirty="0" smtClean="0"/>
                        <a:t>2009-10</a:t>
                      </a:r>
                      <a:endParaRPr lang="en-US" b="1" dirty="0"/>
                    </a:p>
                  </a:txBody>
                  <a:tcPr/>
                </a:tc>
                <a:tc>
                  <a:txBody>
                    <a:bodyPr/>
                    <a:lstStyle/>
                    <a:p>
                      <a:pPr algn="ctr"/>
                      <a:r>
                        <a:rPr lang="en-US" b="1" dirty="0" smtClean="0"/>
                        <a:t>3880</a:t>
                      </a:r>
                      <a:endParaRPr lang="en-US" b="1" dirty="0"/>
                    </a:p>
                  </a:txBody>
                  <a:tcPr/>
                </a:tc>
                <a:tc>
                  <a:txBody>
                    <a:bodyPr/>
                    <a:lstStyle/>
                    <a:p>
                      <a:pPr algn="ctr"/>
                      <a:r>
                        <a:rPr lang="en-US" b="1" dirty="0" smtClean="0"/>
                        <a:t>5387</a:t>
                      </a:r>
                      <a:endParaRPr lang="en-US" b="1" dirty="0"/>
                    </a:p>
                  </a:txBody>
                  <a:tcPr/>
                </a:tc>
              </a:tr>
              <a:tr h="370840">
                <a:tc>
                  <a:txBody>
                    <a:bodyPr/>
                    <a:lstStyle/>
                    <a:p>
                      <a:pPr algn="ctr"/>
                      <a:r>
                        <a:rPr lang="en-US" b="1" dirty="0" smtClean="0"/>
                        <a:t>2010-11</a:t>
                      </a:r>
                      <a:endParaRPr lang="en-US" b="1" dirty="0"/>
                    </a:p>
                  </a:txBody>
                  <a:tcPr/>
                </a:tc>
                <a:tc>
                  <a:txBody>
                    <a:bodyPr/>
                    <a:lstStyle/>
                    <a:p>
                      <a:pPr algn="ctr"/>
                      <a:r>
                        <a:rPr lang="en-US" b="1" dirty="0" smtClean="0"/>
                        <a:t>4604</a:t>
                      </a:r>
                      <a:endParaRPr lang="en-US" b="1" dirty="0"/>
                    </a:p>
                  </a:txBody>
                  <a:tcPr/>
                </a:tc>
                <a:tc>
                  <a:txBody>
                    <a:bodyPr/>
                    <a:lstStyle/>
                    <a:p>
                      <a:pPr algn="ctr"/>
                      <a:r>
                        <a:rPr lang="en-US" b="1" dirty="0" smtClean="0"/>
                        <a:t>6095</a:t>
                      </a:r>
                      <a:endParaRPr lang="en-US" b="1" dirty="0"/>
                    </a:p>
                  </a:txBody>
                  <a:tcPr/>
                </a:tc>
              </a:tr>
              <a:tr h="370840">
                <a:tc>
                  <a:txBody>
                    <a:bodyPr/>
                    <a:lstStyle/>
                    <a:p>
                      <a:pPr algn="ctr"/>
                      <a:r>
                        <a:rPr lang="en-US" b="1" dirty="0" smtClean="0"/>
                        <a:t>2011-12</a:t>
                      </a:r>
                      <a:endParaRPr lang="en-US" b="1" dirty="0"/>
                    </a:p>
                  </a:txBody>
                  <a:tcPr/>
                </a:tc>
                <a:tc>
                  <a:txBody>
                    <a:bodyPr/>
                    <a:lstStyle/>
                    <a:p>
                      <a:pPr algn="ctr"/>
                      <a:r>
                        <a:rPr lang="en-US" b="1" dirty="0" smtClean="0"/>
                        <a:t>5772</a:t>
                      </a:r>
                      <a:endParaRPr lang="en-US" b="1" dirty="0"/>
                    </a:p>
                  </a:txBody>
                  <a:tcPr/>
                </a:tc>
                <a:tc>
                  <a:txBody>
                    <a:bodyPr/>
                    <a:lstStyle/>
                    <a:p>
                      <a:pPr algn="ctr"/>
                      <a:r>
                        <a:rPr lang="en-US" b="1" dirty="0" smtClean="0"/>
                        <a:t>6828</a:t>
                      </a:r>
                      <a:endParaRPr lang="en-US" b="1" dirty="0"/>
                    </a:p>
                  </a:txBody>
                  <a:tcPr/>
                </a:tc>
              </a:tr>
            </a:tbl>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Requirement and availability of Certified / Quality seeds of rice in India in </a:t>
            </a:r>
            <a:r>
              <a:rPr lang="en-US" sz="3200" b="1" dirty="0" err="1" smtClean="0"/>
              <a:t>lakh</a:t>
            </a:r>
            <a:r>
              <a:rPr lang="en-US" sz="3200" b="1" dirty="0" smtClean="0"/>
              <a:t> quintals</a:t>
            </a:r>
            <a:endParaRPr lang="en-US" sz="3200" b="1" dirty="0"/>
          </a:p>
        </p:txBody>
      </p:sp>
      <p:graphicFrame>
        <p:nvGraphicFramePr>
          <p:cNvPr id="5" name="Content Placeholder 4"/>
          <p:cNvGraphicFramePr>
            <a:graphicFrameLocks noGrp="1"/>
          </p:cNvGraphicFramePr>
          <p:nvPr>
            <p:ph idx="1"/>
          </p:nvPr>
        </p:nvGraphicFramePr>
        <p:xfrm>
          <a:off x="457200" y="1600200"/>
          <a:ext cx="8229600" cy="4953000"/>
        </p:xfrm>
        <a:graphic>
          <a:graphicData uri="http://schemas.openxmlformats.org/drawingml/2006/table">
            <a:tbl>
              <a:tblPr firstRow="1" bandRow="1">
                <a:tableStyleId>{5C22544A-7EE6-4342-B048-85BDC9FD1C3A}</a:tableStyleId>
              </a:tblPr>
              <a:tblGrid>
                <a:gridCol w="2057400"/>
                <a:gridCol w="2057400"/>
                <a:gridCol w="2057400"/>
                <a:gridCol w="2057400"/>
              </a:tblGrid>
              <a:tr h="412750">
                <a:tc>
                  <a:txBody>
                    <a:bodyPr/>
                    <a:lstStyle/>
                    <a:p>
                      <a:pPr algn="ctr"/>
                      <a:r>
                        <a:rPr lang="en-US" dirty="0" smtClean="0"/>
                        <a:t>Year</a:t>
                      </a:r>
                      <a:endParaRPr lang="en-US" dirty="0"/>
                    </a:p>
                  </a:txBody>
                  <a:tcPr/>
                </a:tc>
                <a:tc>
                  <a:txBody>
                    <a:bodyPr/>
                    <a:lstStyle/>
                    <a:p>
                      <a:pPr algn="ctr"/>
                      <a:r>
                        <a:rPr lang="en-US" dirty="0" smtClean="0"/>
                        <a:t>Requirement</a:t>
                      </a:r>
                      <a:endParaRPr lang="en-US" dirty="0"/>
                    </a:p>
                  </a:txBody>
                  <a:tcPr/>
                </a:tc>
                <a:tc>
                  <a:txBody>
                    <a:bodyPr/>
                    <a:lstStyle/>
                    <a:p>
                      <a:pPr algn="ctr"/>
                      <a:r>
                        <a:rPr lang="en-US" dirty="0" smtClean="0"/>
                        <a:t>Availability</a:t>
                      </a:r>
                      <a:endParaRPr lang="en-US" dirty="0"/>
                    </a:p>
                  </a:txBody>
                  <a:tcPr/>
                </a:tc>
                <a:tc>
                  <a:txBody>
                    <a:bodyPr/>
                    <a:lstStyle/>
                    <a:p>
                      <a:pPr algn="ctr"/>
                      <a:r>
                        <a:rPr lang="en-US" dirty="0" smtClean="0"/>
                        <a:t>Supplied</a:t>
                      </a:r>
                      <a:endParaRPr lang="en-US" dirty="0"/>
                    </a:p>
                  </a:txBody>
                  <a:tcPr/>
                </a:tc>
              </a:tr>
              <a:tr h="412750">
                <a:tc>
                  <a:txBody>
                    <a:bodyPr/>
                    <a:lstStyle/>
                    <a:p>
                      <a:pPr algn="ctr"/>
                      <a:r>
                        <a:rPr lang="en-US" dirty="0" smtClean="0"/>
                        <a:t>2000-01</a:t>
                      </a:r>
                      <a:endParaRPr lang="en-US" dirty="0"/>
                    </a:p>
                  </a:txBody>
                  <a:tcPr/>
                </a:tc>
                <a:tc>
                  <a:txBody>
                    <a:bodyPr/>
                    <a:lstStyle/>
                    <a:p>
                      <a:pPr algn="ctr"/>
                      <a:r>
                        <a:rPr lang="en-US" dirty="0" smtClean="0"/>
                        <a:t>27.07</a:t>
                      </a:r>
                      <a:endParaRPr lang="en-US" dirty="0"/>
                    </a:p>
                  </a:txBody>
                  <a:tcPr/>
                </a:tc>
                <a:tc>
                  <a:txBody>
                    <a:bodyPr/>
                    <a:lstStyle/>
                    <a:p>
                      <a:pPr algn="ctr"/>
                      <a:r>
                        <a:rPr lang="en-US" dirty="0" smtClean="0"/>
                        <a:t>31.26</a:t>
                      </a:r>
                      <a:endParaRPr lang="en-US" dirty="0"/>
                    </a:p>
                  </a:txBody>
                  <a:tcPr/>
                </a:tc>
                <a:tc>
                  <a:txBody>
                    <a:bodyPr/>
                    <a:lstStyle/>
                    <a:p>
                      <a:pPr algn="ctr"/>
                      <a:r>
                        <a:rPr lang="en-US" dirty="0" smtClean="0"/>
                        <a:t>N.A.</a:t>
                      </a:r>
                      <a:endParaRPr lang="en-US" dirty="0"/>
                    </a:p>
                  </a:txBody>
                  <a:tcPr/>
                </a:tc>
              </a:tr>
              <a:tr h="412750">
                <a:tc>
                  <a:txBody>
                    <a:bodyPr/>
                    <a:lstStyle/>
                    <a:p>
                      <a:pPr algn="ctr"/>
                      <a:r>
                        <a:rPr lang="en-US" dirty="0" smtClean="0"/>
                        <a:t>2005-06</a:t>
                      </a:r>
                      <a:endParaRPr lang="en-US" dirty="0"/>
                    </a:p>
                  </a:txBody>
                  <a:tcPr/>
                </a:tc>
                <a:tc>
                  <a:txBody>
                    <a:bodyPr/>
                    <a:lstStyle/>
                    <a:p>
                      <a:pPr algn="ctr"/>
                      <a:r>
                        <a:rPr lang="en-US" dirty="0" smtClean="0"/>
                        <a:t>N.A.</a:t>
                      </a:r>
                      <a:endParaRPr lang="en-US" dirty="0"/>
                    </a:p>
                  </a:txBody>
                  <a:tcPr/>
                </a:tc>
                <a:tc>
                  <a:txBody>
                    <a:bodyPr/>
                    <a:lstStyle/>
                    <a:p>
                      <a:pPr algn="ctr"/>
                      <a:r>
                        <a:rPr lang="en-US" dirty="0" smtClean="0"/>
                        <a:t>36.70</a:t>
                      </a:r>
                      <a:endParaRPr lang="en-US" dirty="0"/>
                    </a:p>
                  </a:txBody>
                  <a:tcPr/>
                </a:tc>
                <a:tc>
                  <a:txBody>
                    <a:bodyPr/>
                    <a:lstStyle/>
                    <a:p>
                      <a:pPr algn="ctr"/>
                      <a:r>
                        <a:rPr lang="en-US" dirty="0" smtClean="0"/>
                        <a:t>32.41</a:t>
                      </a:r>
                      <a:endParaRPr lang="en-US" dirty="0"/>
                    </a:p>
                  </a:txBody>
                  <a:tcPr/>
                </a:tc>
              </a:tr>
              <a:tr h="412750">
                <a:tc>
                  <a:txBody>
                    <a:bodyPr/>
                    <a:lstStyle/>
                    <a:p>
                      <a:pPr algn="ctr"/>
                      <a:r>
                        <a:rPr lang="en-US" dirty="0" smtClean="0"/>
                        <a:t>2006-07</a:t>
                      </a:r>
                      <a:endParaRPr lang="en-US" dirty="0"/>
                    </a:p>
                  </a:txBody>
                  <a:tcPr/>
                </a:tc>
                <a:tc>
                  <a:txBody>
                    <a:bodyPr/>
                    <a:lstStyle/>
                    <a:p>
                      <a:pPr algn="ctr"/>
                      <a:r>
                        <a:rPr lang="en-US" dirty="0" smtClean="0"/>
                        <a:t>N.A.</a:t>
                      </a:r>
                      <a:endParaRPr lang="en-US" dirty="0"/>
                    </a:p>
                  </a:txBody>
                  <a:tcPr/>
                </a:tc>
                <a:tc>
                  <a:txBody>
                    <a:bodyPr/>
                    <a:lstStyle/>
                    <a:p>
                      <a:pPr algn="ctr"/>
                      <a:r>
                        <a:rPr lang="en-US" dirty="0" smtClean="0"/>
                        <a:t>40.35</a:t>
                      </a:r>
                      <a:endParaRPr lang="en-US" dirty="0"/>
                    </a:p>
                  </a:txBody>
                  <a:tcPr/>
                </a:tc>
                <a:tc>
                  <a:txBody>
                    <a:bodyPr/>
                    <a:lstStyle/>
                    <a:p>
                      <a:pPr algn="ctr"/>
                      <a:r>
                        <a:rPr lang="en-US" dirty="0" smtClean="0"/>
                        <a:t>43.51</a:t>
                      </a:r>
                      <a:endParaRPr lang="en-US" dirty="0"/>
                    </a:p>
                  </a:txBody>
                  <a:tcPr/>
                </a:tc>
              </a:tr>
              <a:tr h="412750">
                <a:tc>
                  <a:txBody>
                    <a:bodyPr/>
                    <a:lstStyle/>
                    <a:p>
                      <a:pPr algn="ctr"/>
                      <a:r>
                        <a:rPr lang="en-US" dirty="0" smtClean="0"/>
                        <a:t>2007-08</a:t>
                      </a:r>
                      <a:endParaRPr lang="en-US" dirty="0"/>
                    </a:p>
                  </a:txBody>
                  <a:tcPr/>
                </a:tc>
                <a:tc>
                  <a:txBody>
                    <a:bodyPr/>
                    <a:lstStyle/>
                    <a:p>
                      <a:pPr algn="ctr"/>
                      <a:r>
                        <a:rPr lang="en-US" dirty="0" smtClean="0"/>
                        <a:t>N.A.</a:t>
                      </a:r>
                      <a:endParaRPr lang="en-US" dirty="0"/>
                    </a:p>
                  </a:txBody>
                  <a:tcPr/>
                </a:tc>
                <a:tc>
                  <a:txBody>
                    <a:bodyPr/>
                    <a:lstStyle/>
                    <a:p>
                      <a:pPr algn="ctr"/>
                      <a:r>
                        <a:rPr lang="en-US" dirty="0" smtClean="0"/>
                        <a:t>53.54</a:t>
                      </a:r>
                      <a:endParaRPr lang="en-US" dirty="0"/>
                    </a:p>
                  </a:txBody>
                  <a:tcPr/>
                </a:tc>
                <a:tc>
                  <a:txBody>
                    <a:bodyPr/>
                    <a:lstStyle/>
                    <a:p>
                      <a:pPr algn="ctr"/>
                      <a:r>
                        <a:rPr lang="en-US" dirty="0" smtClean="0"/>
                        <a:t>48.93</a:t>
                      </a:r>
                      <a:endParaRPr lang="en-US" dirty="0"/>
                    </a:p>
                  </a:txBody>
                  <a:tcPr/>
                </a:tc>
              </a:tr>
              <a:tr h="412750">
                <a:tc>
                  <a:txBody>
                    <a:bodyPr/>
                    <a:lstStyle/>
                    <a:p>
                      <a:pPr algn="ctr"/>
                      <a:r>
                        <a:rPr lang="en-US" dirty="0" smtClean="0"/>
                        <a:t>2008-09</a:t>
                      </a:r>
                      <a:endParaRPr lang="en-US" dirty="0"/>
                    </a:p>
                  </a:txBody>
                  <a:tcPr/>
                </a:tc>
                <a:tc>
                  <a:txBody>
                    <a:bodyPr/>
                    <a:lstStyle/>
                    <a:p>
                      <a:pPr algn="ctr"/>
                      <a:r>
                        <a:rPr lang="en-US" dirty="0" smtClean="0"/>
                        <a:t>N.A.</a:t>
                      </a:r>
                      <a:endParaRPr lang="en-US" dirty="0"/>
                    </a:p>
                  </a:txBody>
                  <a:tcPr/>
                </a:tc>
                <a:tc>
                  <a:txBody>
                    <a:bodyPr/>
                    <a:lstStyle/>
                    <a:p>
                      <a:pPr algn="ctr"/>
                      <a:r>
                        <a:rPr lang="en-US" dirty="0" smtClean="0"/>
                        <a:t>66.14</a:t>
                      </a:r>
                      <a:endParaRPr lang="en-US" dirty="0"/>
                    </a:p>
                  </a:txBody>
                  <a:tcPr/>
                </a:tc>
                <a:tc>
                  <a:txBody>
                    <a:bodyPr/>
                    <a:lstStyle/>
                    <a:p>
                      <a:pPr algn="ctr"/>
                      <a:r>
                        <a:rPr lang="en-US" dirty="0" smtClean="0"/>
                        <a:t>58.18</a:t>
                      </a:r>
                      <a:endParaRPr lang="en-US" dirty="0"/>
                    </a:p>
                  </a:txBody>
                  <a:tcPr/>
                </a:tc>
              </a:tr>
              <a:tr h="412750">
                <a:tc>
                  <a:txBody>
                    <a:bodyPr/>
                    <a:lstStyle/>
                    <a:p>
                      <a:pPr algn="ctr"/>
                      <a:r>
                        <a:rPr lang="en-US" dirty="0" smtClean="0"/>
                        <a:t>2009-10</a:t>
                      </a:r>
                      <a:endParaRPr lang="en-US" dirty="0"/>
                    </a:p>
                  </a:txBody>
                  <a:tcPr/>
                </a:tc>
                <a:tc>
                  <a:txBody>
                    <a:bodyPr/>
                    <a:lstStyle/>
                    <a:p>
                      <a:pPr algn="ctr"/>
                      <a:r>
                        <a:rPr lang="en-US" dirty="0" smtClean="0"/>
                        <a:t>65.65</a:t>
                      </a:r>
                      <a:endParaRPr lang="en-US" dirty="0"/>
                    </a:p>
                  </a:txBody>
                  <a:tcPr/>
                </a:tc>
                <a:tc>
                  <a:txBody>
                    <a:bodyPr/>
                    <a:lstStyle/>
                    <a:p>
                      <a:pPr algn="ctr"/>
                      <a:r>
                        <a:rPr lang="en-US" dirty="0" smtClean="0"/>
                        <a:t>73.41</a:t>
                      </a:r>
                      <a:endParaRPr lang="en-US" dirty="0"/>
                    </a:p>
                  </a:txBody>
                  <a:tcPr/>
                </a:tc>
                <a:tc>
                  <a:txBody>
                    <a:bodyPr/>
                    <a:lstStyle/>
                    <a:p>
                      <a:pPr algn="ctr"/>
                      <a:r>
                        <a:rPr lang="en-US" dirty="0" smtClean="0"/>
                        <a:t>60.95</a:t>
                      </a:r>
                      <a:endParaRPr lang="en-US" dirty="0"/>
                    </a:p>
                  </a:txBody>
                  <a:tcPr/>
                </a:tc>
              </a:tr>
              <a:tr h="412750">
                <a:tc>
                  <a:txBody>
                    <a:bodyPr/>
                    <a:lstStyle/>
                    <a:p>
                      <a:pPr algn="ctr"/>
                      <a:r>
                        <a:rPr lang="en-US" dirty="0" smtClean="0"/>
                        <a:t>2010-11</a:t>
                      </a:r>
                      <a:endParaRPr lang="en-US" dirty="0"/>
                    </a:p>
                  </a:txBody>
                  <a:tcPr/>
                </a:tc>
                <a:tc>
                  <a:txBody>
                    <a:bodyPr/>
                    <a:lstStyle/>
                    <a:p>
                      <a:pPr algn="ctr"/>
                      <a:r>
                        <a:rPr lang="en-US" dirty="0" smtClean="0"/>
                        <a:t>71.67</a:t>
                      </a:r>
                      <a:endParaRPr lang="en-US" dirty="0"/>
                    </a:p>
                  </a:txBody>
                  <a:tcPr/>
                </a:tc>
                <a:tc>
                  <a:txBody>
                    <a:bodyPr/>
                    <a:lstStyle/>
                    <a:p>
                      <a:pPr algn="ctr"/>
                      <a:r>
                        <a:rPr lang="en-US" dirty="0" smtClean="0"/>
                        <a:t>86.29</a:t>
                      </a:r>
                      <a:endParaRPr lang="en-US" dirty="0"/>
                    </a:p>
                  </a:txBody>
                  <a:tcPr/>
                </a:tc>
                <a:tc>
                  <a:txBody>
                    <a:bodyPr/>
                    <a:lstStyle/>
                    <a:p>
                      <a:pPr algn="ctr"/>
                      <a:r>
                        <a:rPr lang="en-US" dirty="0" smtClean="0"/>
                        <a:t>69.34</a:t>
                      </a:r>
                      <a:endParaRPr lang="en-US" dirty="0"/>
                    </a:p>
                  </a:txBody>
                  <a:tcPr/>
                </a:tc>
              </a:tr>
              <a:tr h="412750">
                <a:tc>
                  <a:txBody>
                    <a:bodyPr/>
                    <a:lstStyle/>
                    <a:p>
                      <a:pPr algn="ctr"/>
                      <a:r>
                        <a:rPr lang="en-US" dirty="0" smtClean="0"/>
                        <a:t>2011-12</a:t>
                      </a:r>
                      <a:endParaRPr lang="en-US" dirty="0"/>
                    </a:p>
                  </a:txBody>
                  <a:tcPr/>
                </a:tc>
                <a:tc>
                  <a:txBody>
                    <a:bodyPr/>
                    <a:lstStyle/>
                    <a:p>
                      <a:pPr algn="ctr"/>
                      <a:r>
                        <a:rPr lang="en-US" dirty="0" smtClean="0"/>
                        <a:t>82.56</a:t>
                      </a:r>
                      <a:endParaRPr lang="en-US" dirty="0"/>
                    </a:p>
                  </a:txBody>
                  <a:tcPr/>
                </a:tc>
                <a:tc>
                  <a:txBody>
                    <a:bodyPr/>
                    <a:lstStyle/>
                    <a:p>
                      <a:pPr algn="ctr"/>
                      <a:r>
                        <a:rPr lang="en-US" dirty="0" smtClean="0"/>
                        <a:t>91.60</a:t>
                      </a:r>
                      <a:endParaRPr lang="en-US" dirty="0"/>
                    </a:p>
                  </a:txBody>
                  <a:tcPr/>
                </a:tc>
                <a:tc>
                  <a:txBody>
                    <a:bodyPr/>
                    <a:lstStyle/>
                    <a:p>
                      <a:pPr algn="ctr"/>
                      <a:r>
                        <a:rPr lang="en-US" dirty="0" smtClean="0"/>
                        <a:t>74.41</a:t>
                      </a:r>
                      <a:endParaRPr lang="en-US" dirty="0"/>
                    </a:p>
                  </a:txBody>
                  <a:tcPr/>
                </a:tc>
              </a:tr>
              <a:tr h="412750">
                <a:tc>
                  <a:txBody>
                    <a:bodyPr/>
                    <a:lstStyle/>
                    <a:p>
                      <a:pPr algn="ctr"/>
                      <a:r>
                        <a:rPr lang="en-US" dirty="0" smtClean="0"/>
                        <a:t>2012-13</a:t>
                      </a:r>
                      <a:endParaRPr lang="en-US" dirty="0"/>
                    </a:p>
                  </a:txBody>
                  <a:tcPr/>
                </a:tc>
                <a:tc>
                  <a:txBody>
                    <a:bodyPr/>
                    <a:lstStyle/>
                    <a:p>
                      <a:pPr algn="ctr"/>
                      <a:r>
                        <a:rPr lang="en-US" dirty="0" smtClean="0"/>
                        <a:t>78.10</a:t>
                      </a:r>
                      <a:endParaRPr lang="en-US" dirty="0"/>
                    </a:p>
                  </a:txBody>
                  <a:tcPr/>
                </a:tc>
                <a:tc>
                  <a:txBody>
                    <a:bodyPr/>
                    <a:lstStyle/>
                    <a:p>
                      <a:pPr algn="ctr"/>
                      <a:r>
                        <a:rPr lang="en-US" dirty="0" smtClean="0"/>
                        <a:t>80.32</a:t>
                      </a:r>
                      <a:endParaRPr lang="en-US" dirty="0"/>
                    </a:p>
                  </a:txBody>
                  <a:tcPr/>
                </a:tc>
                <a:tc>
                  <a:txBody>
                    <a:bodyPr/>
                    <a:lstStyle/>
                    <a:p>
                      <a:pPr algn="ctr"/>
                      <a:r>
                        <a:rPr lang="en-US" dirty="0" smtClean="0"/>
                        <a:t>72.27</a:t>
                      </a:r>
                      <a:endParaRPr lang="en-US" dirty="0"/>
                    </a:p>
                  </a:txBody>
                  <a:tcPr/>
                </a:tc>
              </a:tr>
              <a:tr h="412750">
                <a:tc>
                  <a:txBody>
                    <a:bodyPr/>
                    <a:lstStyle/>
                    <a:p>
                      <a:pPr algn="ctr"/>
                      <a:r>
                        <a:rPr lang="en-US" dirty="0" smtClean="0"/>
                        <a:t>2013(</a:t>
                      </a:r>
                      <a:r>
                        <a:rPr lang="en-US" dirty="0" err="1" smtClean="0"/>
                        <a:t>Kharif</a:t>
                      </a:r>
                      <a:r>
                        <a:rPr lang="en-US" dirty="0" smtClean="0"/>
                        <a:t>)</a:t>
                      </a:r>
                      <a:endParaRPr lang="en-US" dirty="0"/>
                    </a:p>
                  </a:txBody>
                  <a:tcPr/>
                </a:tc>
                <a:tc>
                  <a:txBody>
                    <a:bodyPr/>
                    <a:lstStyle/>
                    <a:p>
                      <a:pPr algn="ctr"/>
                      <a:r>
                        <a:rPr lang="en-US" dirty="0" smtClean="0"/>
                        <a:t>62.54</a:t>
                      </a:r>
                      <a:endParaRPr lang="en-US" dirty="0"/>
                    </a:p>
                  </a:txBody>
                  <a:tcPr/>
                </a:tc>
                <a:tc>
                  <a:txBody>
                    <a:bodyPr/>
                    <a:lstStyle/>
                    <a:p>
                      <a:pPr algn="ctr"/>
                      <a:r>
                        <a:rPr lang="en-US" dirty="0" smtClean="0"/>
                        <a:t>69.23</a:t>
                      </a:r>
                      <a:endParaRPr lang="en-US" dirty="0"/>
                    </a:p>
                  </a:txBody>
                  <a:tcPr/>
                </a:tc>
                <a:tc>
                  <a:txBody>
                    <a:bodyPr/>
                    <a:lstStyle/>
                    <a:p>
                      <a:pPr algn="ctr"/>
                      <a:r>
                        <a:rPr lang="en-US" dirty="0" smtClean="0"/>
                        <a:t>N.A.</a:t>
                      </a:r>
                      <a:endParaRPr lang="en-US" dirty="0"/>
                    </a:p>
                  </a:txBody>
                  <a:tcPr/>
                </a:tc>
              </a:tr>
              <a:tr h="412750">
                <a:tc>
                  <a:txBody>
                    <a:bodyPr/>
                    <a:lstStyle/>
                    <a:p>
                      <a:pPr algn="ctr"/>
                      <a:r>
                        <a:rPr lang="en-US" dirty="0" smtClean="0"/>
                        <a:t>2014(</a:t>
                      </a:r>
                      <a:r>
                        <a:rPr lang="en-US" dirty="0" err="1" smtClean="0"/>
                        <a:t>Kharif</a:t>
                      </a:r>
                      <a:r>
                        <a:rPr lang="en-US" dirty="0" smtClean="0"/>
                        <a:t>)</a:t>
                      </a:r>
                      <a:endParaRPr lang="en-US" dirty="0"/>
                    </a:p>
                  </a:txBody>
                  <a:tcPr/>
                </a:tc>
                <a:tc>
                  <a:txBody>
                    <a:bodyPr/>
                    <a:lstStyle/>
                    <a:p>
                      <a:pPr algn="ctr"/>
                      <a:r>
                        <a:rPr lang="en-US" dirty="0" smtClean="0"/>
                        <a:t>64.73</a:t>
                      </a:r>
                      <a:endParaRPr lang="en-US" dirty="0"/>
                    </a:p>
                  </a:txBody>
                  <a:tcPr/>
                </a:tc>
                <a:tc>
                  <a:txBody>
                    <a:bodyPr/>
                    <a:lstStyle/>
                    <a:p>
                      <a:pPr algn="ctr"/>
                      <a:r>
                        <a:rPr lang="en-US" dirty="0" smtClean="0"/>
                        <a:t>72.53</a:t>
                      </a:r>
                      <a:endParaRPr lang="en-US" dirty="0"/>
                    </a:p>
                  </a:txBody>
                  <a:tcPr/>
                </a:tc>
                <a:tc>
                  <a:txBody>
                    <a:bodyPr/>
                    <a:lstStyle/>
                    <a:p>
                      <a:pPr algn="ctr"/>
                      <a:r>
                        <a:rPr lang="en-US" sz="2000" b="0" dirty="0" smtClean="0">
                          <a:latin typeface="Times New Roman" pitchFamily="18" charset="0"/>
                          <a:cs typeface="Times New Roman" pitchFamily="18" charset="0"/>
                        </a:rPr>
                        <a:t>N.A</a:t>
                      </a:r>
                      <a:r>
                        <a:rPr lang="en-US" dirty="0" smtClean="0"/>
                        <a:t>.</a:t>
                      </a:r>
                      <a:endParaRPr lang="en-US" dirty="0"/>
                    </a:p>
                  </a:txBody>
                  <a:tcP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dirty="0" smtClean="0"/>
              <a:t>State wise requirement &amp; availability of rice seed during </a:t>
            </a:r>
            <a:r>
              <a:rPr lang="en-US" sz="3200" b="1" dirty="0" err="1" smtClean="0"/>
              <a:t>Kharif</a:t>
            </a:r>
            <a:r>
              <a:rPr lang="en-US" sz="3200" b="1" dirty="0" smtClean="0"/>
              <a:t>, 2013 in quintals</a:t>
            </a:r>
            <a:endParaRPr lang="en-US" sz="3200" b="1" dirty="0"/>
          </a:p>
        </p:txBody>
      </p:sp>
      <p:graphicFrame>
        <p:nvGraphicFramePr>
          <p:cNvPr id="4" name="Content Placeholder 3"/>
          <p:cNvGraphicFramePr>
            <a:graphicFrameLocks noGrp="1"/>
          </p:cNvGraphicFramePr>
          <p:nvPr>
            <p:ph idx="1"/>
          </p:nvPr>
        </p:nvGraphicFramePr>
        <p:xfrm>
          <a:off x="0" y="1219200"/>
          <a:ext cx="9144000" cy="5516880"/>
        </p:xfrm>
        <a:graphic>
          <a:graphicData uri="http://schemas.openxmlformats.org/drawingml/2006/table">
            <a:tbl>
              <a:tblPr firstRow="1" bandRow="1">
                <a:tableStyleId>{5C22544A-7EE6-4342-B048-85BDC9FD1C3A}</a:tableStyleId>
              </a:tblPr>
              <a:tblGrid>
                <a:gridCol w="2286000"/>
                <a:gridCol w="2286000"/>
                <a:gridCol w="2286000"/>
                <a:gridCol w="2286000"/>
              </a:tblGrid>
              <a:tr h="350520">
                <a:tc>
                  <a:txBody>
                    <a:bodyPr/>
                    <a:lstStyle/>
                    <a:p>
                      <a:r>
                        <a:rPr lang="en-US" sz="2000" dirty="0" smtClean="0"/>
                        <a:t>State</a:t>
                      </a:r>
                      <a:endParaRPr lang="en-US" sz="2000" dirty="0"/>
                    </a:p>
                  </a:txBody>
                  <a:tcPr/>
                </a:tc>
                <a:tc>
                  <a:txBody>
                    <a:bodyPr/>
                    <a:lstStyle/>
                    <a:p>
                      <a:pPr algn="ctr"/>
                      <a:r>
                        <a:rPr lang="en-US" sz="2000" b="1" dirty="0" smtClean="0"/>
                        <a:t>Requirement</a:t>
                      </a:r>
                      <a:endParaRPr lang="en-US" sz="2000" b="1" dirty="0"/>
                    </a:p>
                  </a:txBody>
                  <a:tcPr/>
                </a:tc>
                <a:tc>
                  <a:txBody>
                    <a:bodyPr/>
                    <a:lstStyle/>
                    <a:p>
                      <a:pPr algn="ctr"/>
                      <a:r>
                        <a:rPr lang="en-US" sz="2000" b="1" dirty="0" smtClean="0"/>
                        <a:t>Availability</a:t>
                      </a:r>
                      <a:endParaRPr lang="en-US" sz="2000" b="1" dirty="0"/>
                    </a:p>
                  </a:txBody>
                  <a:tcPr/>
                </a:tc>
                <a:tc>
                  <a:txBody>
                    <a:bodyPr/>
                    <a:lstStyle/>
                    <a:p>
                      <a:pPr algn="ctr"/>
                      <a:r>
                        <a:rPr lang="en-US" sz="2000" b="1" dirty="0" smtClean="0"/>
                        <a:t>Surplus/Deficit</a:t>
                      </a:r>
                      <a:endParaRPr lang="en-US" sz="2000" b="1" dirty="0"/>
                    </a:p>
                  </a:txBody>
                  <a:tcPr/>
                </a:tc>
              </a:tr>
              <a:tr h="350520">
                <a:tc>
                  <a:txBody>
                    <a:bodyPr/>
                    <a:lstStyle/>
                    <a:p>
                      <a:r>
                        <a:rPr lang="en-US" b="1" dirty="0" smtClean="0"/>
                        <a:t>Andhra Pradesh</a:t>
                      </a:r>
                      <a:endParaRPr lang="en-US" b="1" dirty="0"/>
                    </a:p>
                  </a:txBody>
                  <a:tcPr/>
                </a:tc>
                <a:tc>
                  <a:txBody>
                    <a:bodyPr/>
                    <a:lstStyle/>
                    <a:p>
                      <a:pPr algn="ctr" fontAlgn="t"/>
                      <a:r>
                        <a:rPr lang="en-US" sz="1800" b="1" i="0" u="none" strike="noStrike" dirty="0">
                          <a:solidFill>
                            <a:srgbClr val="000000"/>
                          </a:solidFill>
                          <a:latin typeface="Arial"/>
                        </a:rPr>
                        <a:t>1171509</a:t>
                      </a:r>
                    </a:p>
                  </a:txBody>
                  <a:tcPr marL="9525" marR="9525" marT="9525" marB="0"/>
                </a:tc>
                <a:tc>
                  <a:txBody>
                    <a:bodyPr/>
                    <a:lstStyle/>
                    <a:p>
                      <a:pPr algn="ctr" fontAlgn="t"/>
                      <a:r>
                        <a:rPr lang="en-US" sz="1800" b="1" i="0" u="none" strike="noStrike">
                          <a:solidFill>
                            <a:srgbClr val="000000"/>
                          </a:solidFill>
                          <a:latin typeface="Arial"/>
                        </a:rPr>
                        <a:t>1261668</a:t>
                      </a:r>
                    </a:p>
                  </a:txBody>
                  <a:tcPr marL="9525" marR="9525" marT="9525" marB="0"/>
                </a:tc>
                <a:tc>
                  <a:txBody>
                    <a:bodyPr/>
                    <a:lstStyle/>
                    <a:p>
                      <a:pPr algn="ctr" fontAlgn="t"/>
                      <a:r>
                        <a:rPr lang="en-US" sz="1800" b="1" i="0" u="none" strike="noStrike" dirty="0">
                          <a:solidFill>
                            <a:srgbClr val="000000"/>
                          </a:solidFill>
                          <a:latin typeface="Arial"/>
                        </a:rPr>
                        <a:t>90159</a:t>
                      </a:r>
                    </a:p>
                  </a:txBody>
                  <a:tcPr marL="9525" marR="9525" marT="9525" marB="0"/>
                </a:tc>
              </a:tr>
              <a:tr h="350520">
                <a:tc>
                  <a:txBody>
                    <a:bodyPr/>
                    <a:lstStyle/>
                    <a:p>
                      <a:r>
                        <a:rPr lang="en-US" b="1" dirty="0" smtClean="0"/>
                        <a:t>Assam</a:t>
                      </a:r>
                      <a:endParaRPr lang="en-US" b="1" dirty="0"/>
                    </a:p>
                  </a:txBody>
                  <a:tcPr/>
                </a:tc>
                <a:tc>
                  <a:txBody>
                    <a:bodyPr/>
                    <a:lstStyle/>
                    <a:p>
                      <a:pPr algn="ctr" fontAlgn="t"/>
                      <a:r>
                        <a:rPr lang="en-US" sz="1800" b="1" i="0" u="none" strike="noStrike">
                          <a:solidFill>
                            <a:srgbClr val="000000"/>
                          </a:solidFill>
                          <a:latin typeface="Arial"/>
                        </a:rPr>
                        <a:t>563200</a:t>
                      </a:r>
                    </a:p>
                  </a:txBody>
                  <a:tcPr marL="9525" marR="9525" marT="9525" marB="0"/>
                </a:tc>
                <a:tc>
                  <a:txBody>
                    <a:bodyPr/>
                    <a:lstStyle/>
                    <a:p>
                      <a:pPr algn="ctr" fontAlgn="t"/>
                      <a:r>
                        <a:rPr lang="en-US" sz="1800" b="1" i="0" u="none" strike="noStrike">
                          <a:solidFill>
                            <a:srgbClr val="000000"/>
                          </a:solidFill>
                          <a:latin typeface="Arial"/>
                        </a:rPr>
                        <a:t>563200</a:t>
                      </a:r>
                    </a:p>
                  </a:txBody>
                  <a:tcPr marL="9525" marR="9525" marT="9525" marB="0"/>
                </a:tc>
                <a:tc>
                  <a:txBody>
                    <a:bodyPr/>
                    <a:lstStyle/>
                    <a:p>
                      <a:pPr algn="ctr" fontAlgn="t"/>
                      <a:r>
                        <a:rPr lang="en-US" sz="1800" b="1" i="0" u="none" strike="noStrike" dirty="0">
                          <a:solidFill>
                            <a:srgbClr val="000000"/>
                          </a:solidFill>
                          <a:latin typeface="Arial"/>
                        </a:rPr>
                        <a:t>0</a:t>
                      </a:r>
                    </a:p>
                  </a:txBody>
                  <a:tcPr marL="9525" marR="9525" marT="9525" marB="0"/>
                </a:tc>
              </a:tr>
              <a:tr h="350520">
                <a:tc>
                  <a:txBody>
                    <a:bodyPr/>
                    <a:lstStyle/>
                    <a:p>
                      <a:r>
                        <a:rPr lang="en-US" b="1" dirty="0" smtClean="0"/>
                        <a:t>Bihar</a:t>
                      </a:r>
                      <a:endParaRPr lang="en-US" b="1" dirty="0"/>
                    </a:p>
                  </a:txBody>
                  <a:tcPr/>
                </a:tc>
                <a:tc>
                  <a:txBody>
                    <a:bodyPr/>
                    <a:lstStyle/>
                    <a:p>
                      <a:pPr algn="ctr" fontAlgn="t"/>
                      <a:r>
                        <a:rPr lang="en-US" sz="1800" b="1" i="0" u="none" strike="noStrike">
                          <a:solidFill>
                            <a:srgbClr val="000000"/>
                          </a:solidFill>
                          <a:latin typeface="Arial"/>
                        </a:rPr>
                        <a:t>424400</a:t>
                      </a:r>
                    </a:p>
                  </a:txBody>
                  <a:tcPr marL="9525" marR="9525" marT="9525" marB="0"/>
                </a:tc>
                <a:tc>
                  <a:txBody>
                    <a:bodyPr/>
                    <a:lstStyle/>
                    <a:p>
                      <a:pPr algn="ctr" fontAlgn="t"/>
                      <a:r>
                        <a:rPr lang="en-US" sz="1800" b="1" i="0" u="none" strike="noStrike">
                          <a:solidFill>
                            <a:srgbClr val="000000"/>
                          </a:solidFill>
                          <a:latin typeface="Arial"/>
                        </a:rPr>
                        <a:t>482860</a:t>
                      </a:r>
                    </a:p>
                  </a:txBody>
                  <a:tcPr marL="9525" marR="9525" marT="9525" marB="0"/>
                </a:tc>
                <a:tc>
                  <a:txBody>
                    <a:bodyPr/>
                    <a:lstStyle/>
                    <a:p>
                      <a:pPr algn="ctr" fontAlgn="t"/>
                      <a:r>
                        <a:rPr lang="en-US" sz="1800" b="1" i="0" u="none" strike="noStrike" dirty="0">
                          <a:solidFill>
                            <a:srgbClr val="000000"/>
                          </a:solidFill>
                          <a:latin typeface="Arial"/>
                        </a:rPr>
                        <a:t>58460</a:t>
                      </a:r>
                    </a:p>
                  </a:txBody>
                  <a:tcPr marL="9525" marR="9525" marT="9525" marB="0"/>
                </a:tc>
              </a:tr>
              <a:tr h="350520">
                <a:tc>
                  <a:txBody>
                    <a:bodyPr/>
                    <a:lstStyle/>
                    <a:p>
                      <a:r>
                        <a:rPr lang="en-US" b="1" dirty="0" err="1" smtClean="0"/>
                        <a:t>Chattisgarh</a:t>
                      </a:r>
                      <a:endParaRPr lang="en-US" b="1" dirty="0"/>
                    </a:p>
                  </a:txBody>
                  <a:tcPr/>
                </a:tc>
                <a:tc>
                  <a:txBody>
                    <a:bodyPr/>
                    <a:lstStyle/>
                    <a:p>
                      <a:pPr algn="ctr" fontAlgn="t"/>
                      <a:r>
                        <a:rPr lang="en-US" sz="1800" b="1" i="0" u="none" strike="noStrike">
                          <a:solidFill>
                            <a:srgbClr val="000000"/>
                          </a:solidFill>
                          <a:latin typeface="Arial"/>
                        </a:rPr>
                        <a:t>600000</a:t>
                      </a:r>
                    </a:p>
                  </a:txBody>
                  <a:tcPr marL="9525" marR="9525" marT="9525" marB="0"/>
                </a:tc>
                <a:tc>
                  <a:txBody>
                    <a:bodyPr/>
                    <a:lstStyle/>
                    <a:p>
                      <a:pPr algn="ctr" fontAlgn="t"/>
                      <a:r>
                        <a:rPr lang="en-US" sz="1800" b="1" i="0" u="none" strike="noStrike">
                          <a:solidFill>
                            <a:srgbClr val="000000"/>
                          </a:solidFill>
                          <a:latin typeface="Arial"/>
                        </a:rPr>
                        <a:t>778794</a:t>
                      </a:r>
                    </a:p>
                  </a:txBody>
                  <a:tcPr marL="9525" marR="9525" marT="9525" marB="0"/>
                </a:tc>
                <a:tc>
                  <a:txBody>
                    <a:bodyPr/>
                    <a:lstStyle/>
                    <a:p>
                      <a:pPr algn="ctr" fontAlgn="t"/>
                      <a:r>
                        <a:rPr lang="en-US" sz="1800" b="1" i="0" u="none" strike="noStrike" dirty="0">
                          <a:solidFill>
                            <a:srgbClr val="000000"/>
                          </a:solidFill>
                          <a:latin typeface="Arial"/>
                        </a:rPr>
                        <a:t>178794</a:t>
                      </a:r>
                    </a:p>
                  </a:txBody>
                  <a:tcPr marL="9525" marR="9525" marT="9525" marB="0"/>
                </a:tc>
              </a:tr>
              <a:tr h="350520">
                <a:tc>
                  <a:txBody>
                    <a:bodyPr/>
                    <a:lstStyle/>
                    <a:p>
                      <a:r>
                        <a:rPr lang="en-US" b="1" dirty="0" smtClean="0"/>
                        <a:t>Haryana</a:t>
                      </a:r>
                      <a:endParaRPr lang="en-US" b="1" dirty="0"/>
                    </a:p>
                  </a:txBody>
                  <a:tcPr/>
                </a:tc>
                <a:tc>
                  <a:txBody>
                    <a:bodyPr/>
                    <a:lstStyle/>
                    <a:p>
                      <a:pPr algn="ctr" fontAlgn="t"/>
                      <a:r>
                        <a:rPr lang="en-US" sz="1800" b="1" i="0" u="none" strike="noStrike">
                          <a:solidFill>
                            <a:srgbClr val="000000"/>
                          </a:solidFill>
                          <a:latin typeface="Arial"/>
                        </a:rPr>
                        <a:t>67100</a:t>
                      </a:r>
                    </a:p>
                  </a:txBody>
                  <a:tcPr marL="9525" marR="9525" marT="9525" marB="0"/>
                </a:tc>
                <a:tc>
                  <a:txBody>
                    <a:bodyPr/>
                    <a:lstStyle/>
                    <a:p>
                      <a:pPr algn="ctr" fontAlgn="t"/>
                      <a:r>
                        <a:rPr lang="en-US" sz="1800" b="1" i="0" u="none" strike="noStrike">
                          <a:solidFill>
                            <a:srgbClr val="000000"/>
                          </a:solidFill>
                          <a:latin typeface="Arial"/>
                        </a:rPr>
                        <a:t>183163</a:t>
                      </a:r>
                    </a:p>
                  </a:txBody>
                  <a:tcPr marL="9525" marR="9525" marT="9525" marB="0"/>
                </a:tc>
                <a:tc>
                  <a:txBody>
                    <a:bodyPr/>
                    <a:lstStyle/>
                    <a:p>
                      <a:pPr algn="ctr" fontAlgn="t"/>
                      <a:r>
                        <a:rPr lang="en-US" sz="1800" b="1" i="0" u="none" strike="noStrike" dirty="0">
                          <a:solidFill>
                            <a:srgbClr val="000000"/>
                          </a:solidFill>
                          <a:latin typeface="Arial"/>
                        </a:rPr>
                        <a:t>116063</a:t>
                      </a:r>
                    </a:p>
                  </a:txBody>
                  <a:tcPr marL="9525" marR="9525" marT="9525" marB="0"/>
                </a:tc>
              </a:tr>
              <a:tr h="350520">
                <a:tc>
                  <a:txBody>
                    <a:bodyPr/>
                    <a:lstStyle/>
                    <a:p>
                      <a:r>
                        <a:rPr lang="en-US" b="1" dirty="0" smtClean="0"/>
                        <a:t>Jharkhand</a:t>
                      </a:r>
                      <a:endParaRPr lang="en-US" b="1" dirty="0"/>
                    </a:p>
                  </a:txBody>
                  <a:tcPr/>
                </a:tc>
                <a:tc>
                  <a:txBody>
                    <a:bodyPr/>
                    <a:lstStyle/>
                    <a:p>
                      <a:pPr algn="ctr" fontAlgn="t"/>
                      <a:r>
                        <a:rPr lang="en-US" sz="1800" b="1" i="0" u="none" strike="noStrike">
                          <a:solidFill>
                            <a:srgbClr val="000000"/>
                          </a:solidFill>
                          <a:latin typeface="Arial"/>
                        </a:rPr>
                        <a:t>167000</a:t>
                      </a:r>
                    </a:p>
                  </a:txBody>
                  <a:tcPr marL="9525" marR="9525" marT="9525" marB="0"/>
                </a:tc>
                <a:tc>
                  <a:txBody>
                    <a:bodyPr/>
                    <a:lstStyle/>
                    <a:p>
                      <a:pPr algn="ctr" fontAlgn="t"/>
                      <a:r>
                        <a:rPr lang="en-US" sz="1800" b="1" i="0" u="none" strike="noStrike">
                          <a:solidFill>
                            <a:srgbClr val="000000"/>
                          </a:solidFill>
                          <a:latin typeface="Arial"/>
                        </a:rPr>
                        <a:t>216354</a:t>
                      </a:r>
                    </a:p>
                  </a:txBody>
                  <a:tcPr marL="9525" marR="9525" marT="9525" marB="0"/>
                </a:tc>
                <a:tc>
                  <a:txBody>
                    <a:bodyPr/>
                    <a:lstStyle/>
                    <a:p>
                      <a:pPr algn="ctr" fontAlgn="t"/>
                      <a:r>
                        <a:rPr lang="en-US" sz="1800" b="1" i="0" u="none" strike="noStrike" dirty="0">
                          <a:solidFill>
                            <a:srgbClr val="000000"/>
                          </a:solidFill>
                          <a:latin typeface="Arial"/>
                        </a:rPr>
                        <a:t>49354</a:t>
                      </a:r>
                    </a:p>
                  </a:txBody>
                  <a:tcPr marL="9525" marR="9525" marT="9525" marB="0"/>
                </a:tc>
              </a:tr>
              <a:tr h="350520">
                <a:tc>
                  <a:txBody>
                    <a:bodyPr/>
                    <a:lstStyle/>
                    <a:p>
                      <a:r>
                        <a:rPr lang="en-US" b="1" dirty="0" smtClean="0"/>
                        <a:t>Karnataka</a:t>
                      </a:r>
                      <a:endParaRPr lang="en-US" b="1" dirty="0"/>
                    </a:p>
                  </a:txBody>
                  <a:tcPr/>
                </a:tc>
                <a:tc>
                  <a:txBody>
                    <a:bodyPr/>
                    <a:lstStyle/>
                    <a:p>
                      <a:pPr algn="ctr" fontAlgn="t"/>
                      <a:r>
                        <a:rPr lang="en-US" sz="1800" b="1" i="0" u="none" strike="noStrike">
                          <a:solidFill>
                            <a:srgbClr val="000000"/>
                          </a:solidFill>
                          <a:latin typeface="Arial"/>
                        </a:rPr>
                        <a:t>249473</a:t>
                      </a:r>
                    </a:p>
                  </a:txBody>
                  <a:tcPr marL="9525" marR="9525" marT="9525" marB="0"/>
                </a:tc>
                <a:tc>
                  <a:txBody>
                    <a:bodyPr/>
                    <a:lstStyle/>
                    <a:p>
                      <a:pPr algn="ctr" fontAlgn="t"/>
                      <a:r>
                        <a:rPr lang="en-US" sz="1800" b="1" i="0" u="none" strike="noStrike">
                          <a:solidFill>
                            <a:srgbClr val="000000"/>
                          </a:solidFill>
                          <a:latin typeface="Arial"/>
                        </a:rPr>
                        <a:t>292044</a:t>
                      </a:r>
                    </a:p>
                  </a:txBody>
                  <a:tcPr marL="9525" marR="9525" marT="9525" marB="0"/>
                </a:tc>
                <a:tc>
                  <a:txBody>
                    <a:bodyPr/>
                    <a:lstStyle/>
                    <a:p>
                      <a:pPr algn="ctr" fontAlgn="t"/>
                      <a:r>
                        <a:rPr lang="en-US" sz="1800" b="1" i="0" u="none" strike="noStrike" dirty="0">
                          <a:solidFill>
                            <a:srgbClr val="000000"/>
                          </a:solidFill>
                          <a:latin typeface="Arial"/>
                        </a:rPr>
                        <a:t>42571</a:t>
                      </a:r>
                    </a:p>
                  </a:txBody>
                  <a:tcPr marL="9525" marR="9525" marT="9525" marB="0"/>
                </a:tc>
              </a:tr>
              <a:tr h="350520">
                <a:tc>
                  <a:txBody>
                    <a:bodyPr/>
                    <a:lstStyle/>
                    <a:p>
                      <a:r>
                        <a:rPr lang="en-US" b="1" dirty="0" smtClean="0"/>
                        <a:t>Madhya Pradesh</a:t>
                      </a:r>
                      <a:endParaRPr lang="en-US" b="1" dirty="0"/>
                    </a:p>
                  </a:txBody>
                  <a:tcPr/>
                </a:tc>
                <a:tc>
                  <a:txBody>
                    <a:bodyPr/>
                    <a:lstStyle/>
                    <a:p>
                      <a:pPr algn="ctr" fontAlgn="t"/>
                      <a:r>
                        <a:rPr lang="en-US" sz="1800" b="1" i="0" u="none" strike="noStrike">
                          <a:solidFill>
                            <a:srgbClr val="000000"/>
                          </a:solidFill>
                          <a:latin typeface="Arial"/>
                        </a:rPr>
                        <a:t>194339</a:t>
                      </a:r>
                    </a:p>
                  </a:txBody>
                  <a:tcPr marL="9525" marR="9525" marT="9525" marB="0"/>
                </a:tc>
                <a:tc>
                  <a:txBody>
                    <a:bodyPr/>
                    <a:lstStyle/>
                    <a:p>
                      <a:pPr algn="ctr" fontAlgn="t"/>
                      <a:r>
                        <a:rPr lang="en-US" sz="1800" b="1" i="0" u="none" strike="noStrike">
                          <a:solidFill>
                            <a:srgbClr val="000000"/>
                          </a:solidFill>
                          <a:latin typeface="Arial"/>
                        </a:rPr>
                        <a:t>145895</a:t>
                      </a:r>
                    </a:p>
                  </a:txBody>
                  <a:tcPr marL="9525" marR="9525" marT="9525" marB="0"/>
                </a:tc>
                <a:tc>
                  <a:txBody>
                    <a:bodyPr/>
                    <a:lstStyle/>
                    <a:p>
                      <a:pPr algn="ctr" fontAlgn="t"/>
                      <a:r>
                        <a:rPr lang="en-US" sz="1800" b="1" i="0" u="none" strike="noStrike" dirty="0">
                          <a:solidFill>
                            <a:srgbClr val="000000"/>
                          </a:solidFill>
                          <a:latin typeface="Arial"/>
                        </a:rPr>
                        <a:t>-48444</a:t>
                      </a:r>
                    </a:p>
                  </a:txBody>
                  <a:tcPr marL="9525" marR="9525" marT="9525" marB="0"/>
                </a:tc>
              </a:tr>
              <a:tr h="350520">
                <a:tc>
                  <a:txBody>
                    <a:bodyPr/>
                    <a:lstStyle/>
                    <a:p>
                      <a:r>
                        <a:rPr lang="en-US" b="1" dirty="0" err="1" smtClean="0"/>
                        <a:t>Odisha</a:t>
                      </a:r>
                      <a:endParaRPr lang="en-US" b="1" dirty="0"/>
                    </a:p>
                  </a:txBody>
                  <a:tcPr/>
                </a:tc>
                <a:tc>
                  <a:txBody>
                    <a:bodyPr/>
                    <a:lstStyle/>
                    <a:p>
                      <a:pPr algn="ctr" fontAlgn="t"/>
                      <a:r>
                        <a:rPr lang="en-US" sz="1800" b="1" i="0" u="none" strike="noStrike">
                          <a:solidFill>
                            <a:srgbClr val="000000"/>
                          </a:solidFill>
                          <a:latin typeface="Arial"/>
                        </a:rPr>
                        <a:t>667876</a:t>
                      </a:r>
                    </a:p>
                  </a:txBody>
                  <a:tcPr marL="9525" marR="9525" marT="9525" marB="0"/>
                </a:tc>
                <a:tc>
                  <a:txBody>
                    <a:bodyPr/>
                    <a:lstStyle/>
                    <a:p>
                      <a:pPr algn="ctr" fontAlgn="t"/>
                      <a:r>
                        <a:rPr lang="en-US" sz="1800" b="1" i="0" u="none" strike="noStrike">
                          <a:solidFill>
                            <a:srgbClr val="000000"/>
                          </a:solidFill>
                          <a:latin typeface="Arial"/>
                        </a:rPr>
                        <a:t>681075</a:t>
                      </a:r>
                    </a:p>
                  </a:txBody>
                  <a:tcPr marL="9525" marR="9525" marT="9525" marB="0"/>
                </a:tc>
                <a:tc>
                  <a:txBody>
                    <a:bodyPr/>
                    <a:lstStyle/>
                    <a:p>
                      <a:pPr algn="ctr" fontAlgn="t"/>
                      <a:r>
                        <a:rPr lang="en-US" sz="1800" b="1" i="0" u="none" strike="noStrike" dirty="0">
                          <a:solidFill>
                            <a:srgbClr val="000000"/>
                          </a:solidFill>
                          <a:latin typeface="Arial"/>
                        </a:rPr>
                        <a:t>13199</a:t>
                      </a:r>
                    </a:p>
                  </a:txBody>
                  <a:tcPr marL="9525" marR="9525" marT="9525" marB="0"/>
                </a:tc>
              </a:tr>
              <a:tr h="350520">
                <a:tc>
                  <a:txBody>
                    <a:bodyPr/>
                    <a:lstStyle/>
                    <a:p>
                      <a:r>
                        <a:rPr lang="en-US" b="1" dirty="0" smtClean="0"/>
                        <a:t>Punjab</a:t>
                      </a:r>
                      <a:endParaRPr lang="en-US" b="1" dirty="0"/>
                    </a:p>
                  </a:txBody>
                  <a:tcPr/>
                </a:tc>
                <a:tc>
                  <a:txBody>
                    <a:bodyPr/>
                    <a:lstStyle/>
                    <a:p>
                      <a:pPr algn="ctr" fontAlgn="t"/>
                      <a:r>
                        <a:rPr lang="en-US" sz="1800" b="1" i="0" u="none" strike="noStrike">
                          <a:solidFill>
                            <a:srgbClr val="000000"/>
                          </a:solidFill>
                          <a:latin typeface="Arial"/>
                        </a:rPr>
                        <a:t>167400</a:t>
                      </a:r>
                    </a:p>
                  </a:txBody>
                  <a:tcPr marL="9525" marR="9525" marT="9525" marB="0"/>
                </a:tc>
                <a:tc>
                  <a:txBody>
                    <a:bodyPr/>
                    <a:lstStyle/>
                    <a:p>
                      <a:pPr algn="ctr" fontAlgn="t"/>
                      <a:r>
                        <a:rPr lang="en-US" sz="1800" b="1" i="0" u="none" strike="noStrike">
                          <a:solidFill>
                            <a:srgbClr val="000000"/>
                          </a:solidFill>
                          <a:latin typeface="Arial"/>
                        </a:rPr>
                        <a:t>211269</a:t>
                      </a:r>
                    </a:p>
                  </a:txBody>
                  <a:tcPr marL="9525" marR="9525" marT="9525" marB="0"/>
                </a:tc>
                <a:tc>
                  <a:txBody>
                    <a:bodyPr/>
                    <a:lstStyle/>
                    <a:p>
                      <a:pPr algn="ctr" fontAlgn="t"/>
                      <a:r>
                        <a:rPr lang="en-US" sz="1800" b="1" i="0" u="none" strike="noStrike" dirty="0">
                          <a:solidFill>
                            <a:srgbClr val="000000"/>
                          </a:solidFill>
                          <a:latin typeface="Arial"/>
                        </a:rPr>
                        <a:t>43869</a:t>
                      </a:r>
                    </a:p>
                  </a:txBody>
                  <a:tcPr marL="9525" marR="9525" marT="9525" marB="0"/>
                </a:tc>
              </a:tr>
              <a:tr h="350520">
                <a:tc>
                  <a:txBody>
                    <a:bodyPr/>
                    <a:lstStyle/>
                    <a:p>
                      <a:r>
                        <a:rPr lang="en-US" b="1" dirty="0" smtClean="0"/>
                        <a:t>Tamil Nadu</a:t>
                      </a:r>
                      <a:endParaRPr lang="en-US" b="1" dirty="0"/>
                    </a:p>
                  </a:txBody>
                  <a:tcPr/>
                </a:tc>
                <a:tc>
                  <a:txBody>
                    <a:bodyPr/>
                    <a:lstStyle/>
                    <a:p>
                      <a:pPr algn="ctr" fontAlgn="t"/>
                      <a:r>
                        <a:rPr lang="en-US" sz="1800" b="1" i="0" u="none" strike="noStrike">
                          <a:solidFill>
                            <a:srgbClr val="000000"/>
                          </a:solidFill>
                          <a:latin typeface="Arial"/>
                        </a:rPr>
                        <a:t>211500</a:t>
                      </a:r>
                    </a:p>
                  </a:txBody>
                  <a:tcPr marL="9525" marR="9525" marT="9525" marB="0"/>
                </a:tc>
                <a:tc>
                  <a:txBody>
                    <a:bodyPr/>
                    <a:lstStyle/>
                    <a:p>
                      <a:pPr algn="ctr" fontAlgn="t"/>
                      <a:r>
                        <a:rPr lang="en-US" sz="1800" b="1" i="0" u="none" strike="noStrike">
                          <a:solidFill>
                            <a:srgbClr val="000000"/>
                          </a:solidFill>
                          <a:latin typeface="Arial"/>
                        </a:rPr>
                        <a:t>211500</a:t>
                      </a:r>
                    </a:p>
                  </a:txBody>
                  <a:tcPr marL="9525" marR="9525" marT="9525" marB="0"/>
                </a:tc>
                <a:tc>
                  <a:txBody>
                    <a:bodyPr/>
                    <a:lstStyle/>
                    <a:p>
                      <a:pPr algn="ctr" fontAlgn="t"/>
                      <a:r>
                        <a:rPr lang="en-US" sz="1800" b="1" i="0" u="none" strike="noStrike" dirty="0">
                          <a:solidFill>
                            <a:srgbClr val="000000"/>
                          </a:solidFill>
                          <a:latin typeface="Arial"/>
                        </a:rPr>
                        <a:t>0</a:t>
                      </a:r>
                    </a:p>
                  </a:txBody>
                  <a:tcPr marL="9525" marR="9525" marT="9525" marB="0"/>
                </a:tc>
              </a:tr>
              <a:tr h="350520">
                <a:tc>
                  <a:txBody>
                    <a:bodyPr/>
                    <a:lstStyle/>
                    <a:p>
                      <a:r>
                        <a:rPr lang="en-US" b="1" dirty="0" smtClean="0"/>
                        <a:t>Uttar Pradesh</a:t>
                      </a:r>
                      <a:endParaRPr lang="en-US" b="1" dirty="0"/>
                    </a:p>
                  </a:txBody>
                  <a:tcPr/>
                </a:tc>
                <a:tc>
                  <a:txBody>
                    <a:bodyPr/>
                    <a:lstStyle/>
                    <a:p>
                      <a:pPr algn="ctr" fontAlgn="t"/>
                      <a:r>
                        <a:rPr lang="en-US" sz="1800" b="1" i="0" u="none" strike="noStrike">
                          <a:solidFill>
                            <a:srgbClr val="000000"/>
                          </a:solidFill>
                          <a:latin typeface="Arial"/>
                        </a:rPr>
                        <a:t>797000</a:t>
                      </a:r>
                    </a:p>
                  </a:txBody>
                  <a:tcPr marL="9525" marR="9525" marT="9525" marB="0"/>
                </a:tc>
                <a:tc>
                  <a:txBody>
                    <a:bodyPr/>
                    <a:lstStyle/>
                    <a:p>
                      <a:pPr algn="ctr" fontAlgn="t"/>
                      <a:r>
                        <a:rPr lang="en-US" sz="1800" b="1" i="0" u="none" strike="noStrike">
                          <a:solidFill>
                            <a:srgbClr val="000000"/>
                          </a:solidFill>
                          <a:latin typeface="Arial"/>
                        </a:rPr>
                        <a:t>609263</a:t>
                      </a:r>
                    </a:p>
                  </a:txBody>
                  <a:tcPr marL="9525" marR="9525" marT="9525" marB="0"/>
                </a:tc>
                <a:tc>
                  <a:txBody>
                    <a:bodyPr/>
                    <a:lstStyle/>
                    <a:p>
                      <a:pPr algn="ctr" fontAlgn="t"/>
                      <a:r>
                        <a:rPr lang="en-US" sz="1800" b="1" i="0" u="none" strike="noStrike" dirty="0">
                          <a:solidFill>
                            <a:srgbClr val="000000"/>
                          </a:solidFill>
                          <a:latin typeface="Arial"/>
                        </a:rPr>
                        <a:t>-187737</a:t>
                      </a:r>
                    </a:p>
                  </a:txBody>
                  <a:tcPr marL="9525" marR="9525" marT="9525" marB="0"/>
                </a:tc>
              </a:tr>
              <a:tr h="350520">
                <a:tc>
                  <a:txBody>
                    <a:bodyPr/>
                    <a:lstStyle/>
                    <a:p>
                      <a:r>
                        <a:rPr lang="en-US" b="1" dirty="0" smtClean="0"/>
                        <a:t>West Bengal</a:t>
                      </a:r>
                      <a:endParaRPr lang="en-US" b="1" dirty="0"/>
                    </a:p>
                  </a:txBody>
                  <a:tcPr/>
                </a:tc>
                <a:tc>
                  <a:txBody>
                    <a:bodyPr/>
                    <a:lstStyle/>
                    <a:p>
                      <a:pPr algn="ctr" fontAlgn="t"/>
                      <a:r>
                        <a:rPr lang="en-US" sz="1800" b="1" i="0" u="none" strike="noStrike">
                          <a:solidFill>
                            <a:srgbClr val="000000"/>
                          </a:solidFill>
                          <a:latin typeface="Arial"/>
                        </a:rPr>
                        <a:t>451500</a:t>
                      </a:r>
                    </a:p>
                  </a:txBody>
                  <a:tcPr marL="9525" marR="9525" marT="9525" marB="0"/>
                </a:tc>
                <a:tc>
                  <a:txBody>
                    <a:bodyPr/>
                    <a:lstStyle/>
                    <a:p>
                      <a:pPr algn="ctr" fontAlgn="t"/>
                      <a:r>
                        <a:rPr lang="en-US" sz="1800" b="1" i="0" u="none" strike="noStrike">
                          <a:solidFill>
                            <a:srgbClr val="000000"/>
                          </a:solidFill>
                          <a:latin typeface="Arial"/>
                        </a:rPr>
                        <a:t>756210</a:t>
                      </a:r>
                    </a:p>
                  </a:txBody>
                  <a:tcPr marL="9525" marR="9525" marT="9525" marB="0"/>
                </a:tc>
                <a:tc>
                  <a:txBody>
                    <a:bodyPr/>
                    <a:lstStyle/>
                    <a:p>
                      <a:pPr algn="ctr" fontAlgn="t"/>
                      <a:r>
                        <a:rPr lang="en-US" sz="1800" b="1" i="0" u="none" strike="noStrike" dirty="0">
                          <a:solidFill>
                            <a:srgbClr val="000000"/>
                          </a:solidFill>
                          <a:latin typeface="Arial"/>
                        </a:rPr>
                        <a:t>304710</a:t>
                      </a:r>
                    </a:p>
                  </a:txBody>
                  <a:tcPr marL="9525" marR="9525" marT="9525" marB="0"/>
                </a:tc>
              </a:tr>
              <a:tr h="350520">
                <a:tc>
                  <a:txBody>
                    <a:bodyPr/>
                    <a:lstStyle/>
                    <a:p>
                      <a:r>
                        <a:rPr lang="en-US" b="1" dirty="0" smtClean="0"/>
                        <a:t>India</a:t>
                      </a:r>
                      <a:endParaRPr lang="en-US" b="1" dirty="0"/>
                    </a:p>
                  </a:txBody>
                  <a:tcPr/>
                </a:tc>
                <a:tc>
                  <a:txBody>
                    <a:bodyPr/>
                    <a:lstStyle/>
                    <a:p>
                      <a:pPr algn="ctr" fontAlgn="t"/>
                      <a:r>
                        <a:rPr lang="en-US" sz="1800" b="1" i="0" u="none" strike="noStrike">
                          <a:solidFill>
                            <a:srgbClr val="000000"/>
                          </a:solidFill>
                          <a:latin typeface="ARIAL"/>
                        </a:rPr>
                        <a:t>6254264</a:t>
                      </a:r>
                    </a:p>
                  </a:txBody>
                  <a:tcPr marL="9525" marR="9525" marT="9525" marB="0"/>
                </a:tc>
                <a:tc>
                  <a:txBody>
                    <a:bodyPr/>
                    <a:lstStyle/>
                    <a:p>
                      <a:pPr algn="ctr" fontAlgn="t"/>
                      <a:r>
                        <a:rPr lang="en-US" sz="1800" b="1" i="0" u="none" strike="noStrike">
                          <a:solidFill>
                            <a:srgbClr val="000000"/>
                          </a:solidFill>
                          <a:latin typeface="ARIAL"/>
                        </a:rPr>
                        <a:t>6923320</a:t>
                      </a:r>
                    </a:p>
                  </a:txBody>
                  <a:tcPr marL="9525" marR="9525" marT="9525" marB="0"/>
                </a:tc>
                <a:tc>
                  <a:txBody>
                    <a:bodyPr/>
                    <a:lstStyle/>
                    <a:p>
                      <a:pPr algn="ctr" fontAlgn="t"/>
                      <a:r>
                        <a:rPr lang="en-US" sz="1800" b="1" i="0" u="none" strike="noStrike" dirty="0">
                          <a:solidFill>
                            <a:srgbClr val="000000"/>
                          </a:solidFill>
                          <a:latin typeface="ARIAL"/>
                        </a:rPr>
                        <a:t>669056</a:t>
                      </a:r>
                    </a:p>
                  </a:txBody>
                  <a:tcPr marL="9525" marR="9525" marT="9525" marB="0"/>
                </a:tc>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700" b="1" dirty="0" smtClean="0"/>
              <a:t>Ratio of Supply and Demand of Quality/Certified Seeds in major rice-growing states</a:t>
            </a:r>
            <a:endParaRPr lang="en-US" dirty="0"/>
          </a:p>
        </p:txBody>
      </p:sp>
      <p:graphicFrame>
        <p:nvGraphicFramePr>
          <p:cNvPr id="6" name="Chart 5"/>
          <p:cNvGraphicFramePr/>
          <p:nvPr/>
        </p:nvGraphicFramePr>
        <p:xfrm>
          <a:off x="914400" y="990600"/>
          <a:ext cx="7391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India’s exports in Rice Seeds(MT)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771872"/>
              </p:ext>
            </p:extLst>
          </p:nvPr>
        </p:nvGraphicFramePr>
        <p:xfrm>
          <a:off x="457200" y="914395"/>
          <a:ext cx="8001000" cy="5829855"/>
        </p:xfrm>
        <a:graphic>
          <a:graphicData uri="http://schemas.openxmlformats.org/drawingml/2006/table">
            <a:tbl>
              <a:tblPr firstRow="1" bandRow="1">
                <a:tableStyleId>{5C22544A-7EE6-4342-B048-85BDC9FD1C3A}</a:tableStyleId>
              </a:tblPr>
              <a:tblGrid>
                <a:gridCol w="1600200"/>
                <a:gridCol w="1600200"/>
                <a:gridCol w="1600200"/>
                <a:gridCol w="1600200"/>
                <a:gridCol w="1600200"/>
              </a:tblGrid>
              <a:tr h="424730">
                <a:tc>
                  <a:txBody>
                    <a:bodyPr/>
                    <a:lstStyle/>
                    <a:p>
                      <a:r>
                        <a:rPr lang="en-US" dirty="0" smtClean="0"/>
                        <a:t>Country/Year</a:t>
                      </a:r>
                      <a:endParaRPr lang="en-US" dirty="0"/>
                    </a:p>
                  </a:txBody>
                  <a:tcPr/>
                </a:tc>
                <a:tc>
                  <a:txBody>
                    <a:bodyPr/>
                    <a:lstStyle/>
                    <a:p>
                      <a:pPr algn="ctr"/>
                      <a:r>
                        <a:rPr lang="en-US" dirty="0" smtClean="0"/>
                        <a:t>2005</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2013</a:t>
                      </a:r>
                      <a:endParaRPr lang="en-US" dirty="0"/>
                    </a:p>
                  </a:txBody>
                  <a:tcPr/>
                </a:tc>
              </a:tr>
              <a:tr h="424730">
                <a:tc>
                  <a:txBody>
                    <a:bodyPr/>
                    <a:lstStyle/>
                    <a:p>
                      <a:r>
                        <a:rPr lang="en-US" b="1" dirty="0" smtClean="0"/>
                        <a:t>Vietnam</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3673</a:t>
                      </a:r>
                      <a:endParaRPr lang="en-US" b="1" dirty="0"/>
                    </a:p>
                  </a:txBody>
                  <a:tcPr/>
                </a:tc>
                <a:tc>
                  <a:txBody>
                    <a:bodyPr/>
                    <a:lstStyle/>
                    <a:p>
                      <a:pPr algn="ctr"/>
                      <a:r>
                        <a:rPr lang="en-US" b="1" dirty="0" smtClean="0"/>
                        <a:t>2118</a:t>
                      </a:r>
                      <a:endParaRPr lang="en-US" b="1" dirty="0"/>
                    </a:p>
                  </a:txBody>
                  <a:tcPr/>
                </a:tc>
                <a:tc>
                  <a:txBody>
                    <a:bodyPr/>
                    <a:lstStyle/>
                    <a:p>
                      <a:pPr algn="ctr"/>
                      <a:r>
                        <a:rPr lang="en-US" b="1" dirty="0" smtClean="0"/>
                        <a:t>155</a:t>
                      </a:r>
                      <a:endParaRPr lang="en-US" b="1" dirty="0"/>
                    </a:p>
                  </a:txBody>
                  <a:tcPr/>
                </a:tc>
              </a:tr>
              <a:tr h="424730">
                <a:tc>
                  <a:txBody>
                    <a:bodyPr/>
                    <a:lstStyle/>
                    <a:p>
                      <a:r>
                        <a:rPr lang="en-US" b="1" dirty="0" smtClean="0"/>
                        <a:t>Indonesia</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818</a:t>
                      </a:r>
                      <a:endParaRPr lang="en-US" b="1" dirty="0"/>
                    </a:p>
                  </a:txBody>
                  <a:tcPr/>
                </a:tc>
                <a:tc>
                  <a:txBody>
                    <a:bodyPr/>
                    <a:lstStyle/>
                    <a:p>
                      <a:pPr algn="ctr"/>
                      <a:r>
                        <a:rPr lang="en-US" b="1" dirty="0" smtClean="0"/>
                        <a:t>1617</a:t>
                      </a:r>
                      <a:endParaRPr lang="en-US" b="1" dirty="0"/>
                    </a:p>
                  </a:txBody>
                  <a:tcPr/>
                </a:tc>
                <a:tc>
                  <a:txBody>
                    <a:bodyPr/>
                    <a:lstStyle/>
                    <a:p>
                      <a:pPr algn="ctr"/>
                      <a:r>
                        <a:rPr lang="en-US" b="1" dirty="0" smtClean="0"/>
                        <a:t>371</a:t>
                      </a:r>
                      <a:endParaRPr lang="en-US" b="1" dirty="0"/>
                    </a:p>
                  </a:txBody>
                  <a:tcPr/>
                </a:tc>
              </a:tr>
              <a:tr h="424730">
                <a:tc>
                  <a:txBody>
                    <a:bodyPr/>
                    <a:lstStyle/>
                    <a:p>
                      <a:r>
                        <a:rPr lang="en-US" b="1" dirty="0" smtClean="0"/>
                        <a:t>Philippines</a:t>
                      </a:r>
                      <a:endParaRPr lang="en-US" b="1" dirty="0"/>
                    </a:p>
                  </a:txBody>
                  <a:tcPr/>
                </a:tc>
                <a:tc>
                  <a:txBody>
                    <a:bodyPr/>
                    <a:lstStyle/>
                    <a:p>
                      <a:pPr algn="ctr"/>
                      <a:r>
                        <a:rPr lang="en-US" b="1" dirty="0" smtClean="0"/>
                        <a:t>178</a:t>
                      </a:r>
                      <a:endParaRPr lang="en-US" b="1" dirty="0"/>
                    </a:p>
                  </a:txBody>
                  <a:tcPr/>
                </a:tc>
                <a:tc>
                  <a:txBody>
                    <a:bodyPr/>
                    <a:lstStyle/>
                    <a:p>
                      <a:pPr algn="ctr"/>
                      <a:r>
                        <a:rPr lang="en-US" b="1" dirty="0" smtClean="0"/>
                        <a:t>3743</a:t>
                      </a:r>
                      <a:endParaRPr lang="en-US" b="1" dirty="0"/>
                    </a:p>
                  </a:txBody>
                  <a:tcPr/>
                </a:tc>
                <a:tc>
                  <a:txBody>
                    <a:bodyPr/>
                    <a:lstStyle/>
                    <a:p>
                      <a:pPr algn="ctr"/>
                      <a:r>
                        <a:rPr lang="en-US" b="1" dirty="0" smtClean="0"/>
                        <a:t>1296</a:t>
                      </a:r>
                      <a:endParaRPr lang="en-US" b="1" dirty="0"/>
                    </a:p>
                  </a:txBody>
                  <a:tcPr/>
                </a:tc>
                <a:tc>
                  <a:txBody>
                    <a:bodyPr/>
                    <a:lstStyle/>
                    <a:p>
                      <a:pPr algn="ctr"/>
                      <a:r>
                        <a:rPr lang="en-US" b="1" dirty="0" smtClean="0"/>
                        <a:t>2476</a:t>
                      </a:r>
                      <a:endParaRPr lang="en-US" b="1" dirty="0"/>
                    </a:p>
                  </a:txBody>
                  <a:tcPr/>
                </a:tc>
              </a:tr>
              <a:tr h="424730">
                <a:tc>
                  <a:txBody>
                    <a:bodyPr/>
                    <a:lstStyle/>
                    <a:p>
                      <a:r>
                        <a:rPr lang="en-US" b="1" dirty="0" smtClean="0"/>
                        <a:t>Nepal</a:t>
                      </a:r>
                      <a:endParaRPr lang="en-US" b="1" dirty="0"/>
                    </a:p>
                  </a:txBody>
                  <a:tcPr/>
                </a:tc>
                <a:tc>
                  <a:txBody>
                    <a:bodyPr/>
                    <a:lstStyle/>
                    <a:p>
                      <a:pPr algn="ctr"/>
                      <a:r>
                        <a:rPr lang="en-US" b="1" dirty="0" smtClean="0"/>
                        <a:t>9518</a:t>
                      </a:r>
                      <a:endParaRPr lang="en-US" b="1" dirty="0"/>
                    </a:p>
                  </a:txBody>
                  <a:tcPr/>
                </a:tc>
                <a:tc>
                  <a:txBody>
                    <a:bodyPr/>
                    <a:lstStyle/>
                    <a:p>
                      <a:pPr algn="ctr"/>
                      <a:r>
                        <a:rPr lang="en-US" b="1" dirty="0" smtClean="0"/>
                        <a:t>2041</a:t>
                      </a:r>
                      <a:endParaRPr lang="en-US" b="1" dirty="0"/>
                    </a:p>
                  </a:txBody>
                  <a:tcPr/>
                </a:tc>
                <a:tc>
                  <a:txBody>
                    <a:bodyPr/>
                    <a:lstStyle/>
                    <a:p>
                      <a:pPr algn="ctr"/>
                      <a:r>
                        <a:rPr lang="en-US" b="1" dirty="0" smtClean="0"/>
                        <a:t>2569</a:t>
                      </a:r>
                      <a:endParaRPr lang="en-US" b="1" dirty="0"/>
                    </a:p>
                  </a:txBody>
                  <a:tcPr/>
                </a:tc>
                <a:tc>
                  <a:txBody>
                    <a:bodyPr/>
                    <a:lstStyle/>
                    <a:p>
                      <a:pPr algn="ctr"/>
                      <a:r>
                        <a:rPr lang="en-US" b="1" dirty="0" smtClean="0"/>
                        <a:t>1535</a:t>
                      </a:r>
                      <a:endParaRPr lang="en-US" b="1" dirty="0"/>
                    </a:p>
                  </a:txBody>
                  <a:tcPr/>
                </a:tc>
              </a:tr>
              <a:tr h="424730">
                <a:tc>
                  <a:txBody>
                    <a:bodyPr/>
                    <a:lstStyle/>
                    <a:p>
                      <a:r>
                        <a:rPr lang="en-US" b="1" dirty="0" smtClean="0"/>
                        <a:t>Bangladesh</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291</a:t>
                      </a:r>
                      <a:endParaRPr lang="en-US" b="1" dirty="0"/>
                    </a:p>
                  </a:txBody>
                  <a:tcPr/>
                </a:tc>
                <a:tc>
                  <a:txBody>
                    <a:bodyPr/>
                    <a:lstStyle/>
                    <a:p>
                      <a:pPr algn="ctr"/>
                      <a:r>
                        <a:rPr lang="en-US" b="1" dirty="0" smtClean="0"/>
                        <a:t>171</a:t>
                      </a:r>
                      <a:endParaRPr lang="en-US" b="1" dirty="0"/>
                    </a:p>
                  </a:txBody>
                  <a:tcPr/>
                </a:tc>
                <a:tc>
                  <a:txBody>
                    <a:bodyPr/>
                    <a:lstStyle/>
                    <a:p>
                      <a:pPr algn="ctr"/>
                      <a:r>
                        <a:rPr lang="en-US" b="1" dirty="0" smtClean="0"/>
                        <a:t>129</a:t>
                      </a:r>
                      <a:endParaRPr lang="en-US" b="1" dirty="0"/>
                    </a:p>
                  </a:txBody>
                  <a:tcPr/>
                </a:tc>
              </a:tr>
              <a:tr h="424730">
                <a:tc>
                  <a:txBody>
                    <a:bodyPr/>
                    <a:lstStyle/>
                    <a:p>
                      <a:r>
                        <a:rPr lang="en-US" b="1" dirty="0" smtClean="0"/>
                        <a:t>Ghana</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dirty="0" smtClean="0"/>
                        <a:t>2080</a:t>
                      </a:r>
                      <a:endParaRPr lang="en-US" b="1" dirty="0"/>
                    </a:p>
                  </a:txBody>
                  <a:tcPr/>
                </a:tc>
              </a:tr>
              <a:tr h="424730">
                <a:tc>
                  <a:txBody>
                    <a:bodyPr/>
                    <a:lstStyle/>
                    <a:p>
                      <a:r>
                        <a:rPr lang="en-US" b="1" dirty="0" smtClean="0"/>
                        <a:t>Benin</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dirty="0" smtClean="0"/>
                        <a:t>2193</a:t>
                      </a:r>
                      <a:endParaRPr lang="en-US" b="1" dirty="0"/>
                    </a:p>
                  </a:txBody>
                  <a:tcPr/>
                </a:tc>
              </a:tr>
              <a:tr h="424730">
                <a:tc>
                  <a:txBody>
                    <a:bodyPr/>
                    <a:lstStyle/>
                    <a:p>
                      <a:r>
                        <a:rPr lang="en-US" b="1" dirty="0" smtClean="0"/>
                        <a:t>Qatar</a:t>
                      </a:r>
                      <a:endParaRPr lang="en-US" b="1" dirty="0"/>
                    </a:p>
                  </a:txBody>
                  <a:tcPr/>
                </a:tc>
                <a:tc>
                  <a:txBody>
                    <a:bodyPr/>
                    <a:lstStyle/>
                    <a:p>
                      <a:pPr algn="ctr"/>
                      <a:r>
                        <a:rPr lang="en-US" b="1" dirty="0" smtClean="0"/>
                        <a:t>22</a:t>
                      </a:r>
                      <a:endParaRPr lang="en-US" b="1" dirty="0"/>
                    </a:p>
                  </a:txBody>
                  <a:tcPr/>
                </a:tc>
                <a:tc>
                  <a:txBody>
                    <a:bodyPr/>
                    <a:lstStyle/>
                    <a:p>
                      <a:pPr algn="ctr"/>
                      <a:r>
                        <a:rPr lang="en-US" b="1" dirty="0" smtClean="0"/>
                        <a:t>73</a:t>
                      </a:r>
                      <a:endParaRPr lang="en-US" b="1" dirty="0"/>
                    </a:p>
                  </a:txBody>
                  <a:tcPr/>
                </a:tc>
                <a:tc>
                  <a:txBody>
                    <a:bodyPr/>
                    <a:lstStyle/>
                    <a:p>
                      <a:pPr algn="ctr"/>
                      <a:r>
                        <a:rPr lang="en-US" b="1" dirty="0" smtClean="0"/>
                        <a:t>48</a:t>
                      </a:r>
                      <a:endParaRPr lang="en-US" b="1" dirty="0"/>
                    </a:p>
                  </a:txBody>
                  <a:tcPr/>
                </a:tc>
                <a:tc>
                  <a:txBody>
                    <a:bodyPr/>
                    <a:lstStyle/>
                    <a:p>
                      <a:pPr algn="ctr"/>
                      <a:r>
                        <a:rPr lang="en-US" b="1" dirty="0" smtClean="0"/>
                        <a:t>142</a:t>
                      </a:r>
                      <a:endParaRPr lang="en-US" b="1" dirty="0"/>
                    </a:p>
                  </a:txBody>
                  <a:tcPr/>
                </a:tc>
              </a:tr>
              <a:tr h="424730">
                <a:tc>
                  <a:txBody>
                    <a:bodyPr/>
                    <a:lstStyle/>
                    <a:p>
                      <a:r>
                        <a:rPr lang="en-US" b="1" dirty="0" smtClean="0"/>
                        <a:t>UAE</a:t>
                      </a:r>
                      <a:endParaRPr lang="en-US" b="1" dirty="0"/>
                    </a:p>
                  </a:txBody>
                  <a:tcPr/>
                </a:tc>
                <a:tc>
                  <a:txBody>
                    <a:bodyPr/>
                    <a:lstStyle/>
                    <a:p>
                      <a:pPr algn="ctr"/>
                      <a:r>
                        <a:rPr lang="en-US" b="1" dirty="0" smtClean="0"/>
                        <a:t>137</a:t>
                      </a:r>
                      <a:endParaRPr lang="en-US" b="1" dirty="0"/>
                    </a:p>
                  </a:txBody>
                  <a:tcPr/>
                </a:tc>
                <a:tc>
                  <a:txBody>
                    <a:bodyPr/>
                    <a:lstStyle/>
                    <a:p>
                      <a:pPr algn="ctr"/>
                      <a:r>
                        <a:rPr lang="en-US" b="1" dirty="0" smtClean="0"/>
                        <a:t>52</a:t>
                      </a:r>
                      <a:endParaRPr lang="en-US" b="1" dirty="0"/>
                    </a:p>
                  </a:txBody>
                  <a:tcPr/>
                </a:tc>
                <a:tc>
                  <a:txBody>
                    <a:bodyPr/>
                    <a:lstStyle/>
                    <a:p>
                      <a:pPr algn="ctr"/>
                      <a:r>
                        <a:rPr lang="en-US" b="1" dirty="0" smtClean="0"/>
                        <a:t>48</a:t>
                      </a:r>
                      <a:endParaRPr lang="en-US" b="1" dirty="0"/>
                    </a:p>
                  </a:txBody>
                  <a:tcPr/>
                </a:tc>
                <a:tc>
                  <a:txBody>
                    <a:bodyPr/>
                    <a:lstStyle/>
                    <a:p>
                      <a:pPr algn="ctr"/>
                      <a:r>
                        <a:rPr lang="en-US" b="1" dirty="0" smtClean="0"/>
                        <a:t>403</a:t>
                      </a:r>
                      <a:endParaRPr lang="en-US" b="1" dirty="0"/>
                    </a:p>
                  </a:txBody>
                  <a:tcPr/>
                </a:tc>
              </a:tr>
              <a:tr h="424730">
                <a:tc>
                  <a:txBody>
                    <a:bodyPr/>
                    <a:lstStyle/>
                    <a:p>
                      <a:r>
                        <a:rPr lang="en-US" b="1" dirty="0" smtClean="0"/>
                        <a:t>Total exports</a:t>
                      </a:r>
                      <a:endParaRPr lang="en-US" b="1" dirty="0"/>
                    </a:p>
                  </a:txBody>
                  <a:tcPr/>
                </a:tc>
                <a:tc>
                  <a:txBody>
                    <a:bodyPr/>
                    <a:lstStyle/>
                    <a:p>
                      <a:pPr algn="ctr"/>
                      <a:r>
                        <a:rPr lang="en-US" b="1" dirty="0" smtClean="0"/>
                        <a:t>10346</a:t>
                      </a:r>
                      <a:endParaRPr lang="en-US" b="1" dirty="0"/>
                    </a:p>
                  </a:txBody>
                  <a:tcPr/>
                </a:tc>
                <a:tc>
                  <a:txBody>
                    <a:bodyPr/>
                    <a:lstStyle/>
                    <a:p>
                      <a:pPr algn="ctr"/>
                      <a:r>
                        <a:rPr lang="en-US" b="1" dirty="0" smtClean="0"/>
                        <a:t>10912</a:t>
                      </a:r>
                      <a:endParaRPr lang="en-US" b="1" dirty="0"/>
                    </a:p>
                  </a:txBody>
                  <a:tcPr/>
                </a:tc>
                <a:tc>
                  <a:txBody>
                    <a:bodyPr/>
                    <a:lstStyle/>
                    <a:p>
                      <a:pPr algn="ctr"/>
                      <a:r>
                        <a:rPr lang="en-US" b="1" dirty="0" smtClean="0"/>
                        <a:t>9114</a:t>
                      </a:r>
                      <a:endParaRPr lang="en-US" b="1" dirty="0"/>
                    </a:p>
                  </a:txBody>
                  <a:tcPr/>
                </a:tc>
                <a:tc>
                  <a:txBody>
                    <a:bodyPr/>
                    <a:lstStyle/>
                    <a:p>
                      <a:pPr algn="ctr"/>
                      <a:r>
                        <a:rPr lang="en-US" b="1" dirty="0" smtClean="0"/>
                        <a:t>10210</a:t>
                      </a:r>
                      <a:endParaRPr lang="en-US" b="1" dirty="0"/>
                    </a:p>
                  </a:txBody>
                  <a:tcPr/>
                </a:tc>
              </a:tr>
              <a:tr h="424730">
                <a:tc gridSpan="5">
                  <a:txBody>
                    <a:bodyPr/>
                    <a:lstStyle/>
                    <a:p>
                      <a:r>
                        <a:rPr lang="en-US" b="1" dirty="0" smtClean="0"/>
                        <a:t>India exported rice seed to 25 countries during 2013</a:t>
                      </a:r>
                      <a:endParaRPr lang="en-US" b="1"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733095">
                <a:tc gridSpan="5">
                  <a:txBody>
                    <a:bodyPr/>
                    <a:lstStyle/>
                    <a:p>
                      <a:r>
                        <a:rPr lang="en-US" b="1" dirty="0" smtClean="0"/>
                        <a:t>Source: International Trade Centre, Trade Map database(2014)</a:t>
                      </a:r>
                      <a:endParaRPr lang="en-US" b="1"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2579</Words>
  <Application>Microsoft Office PowerPoint</Application>
  <PresentationFormat>On-screen Show (4:3)</PresentationFormat>
  <Paragraphs>723</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Rice seed chain in India: does exportable surplus of rice seeds exist?</vt:lpstr>
      <vt:lpstr>PowerPoint Presentation</vt:lpstr>
      <vt:lpstr>Rice seed system in India</vt:lpstr>
      <vt:lpstr>PowerPoint Presentation</vt:lpstr>
      <vt:lpstr>Indent and requirement of breeder seeds of rice in India in quintal</vt:lpstr>
      <vt:lpstr>Requirement and availability of Certified / Quality seeds of rice in India in lakh quintals</vt:lpstr>
      <vt:lpstr>State wise requirement &amp; availability of rice seed during Kharif, 2013 in quintals</vt:lpstr>
      <vt:lpstr>Ratio of Supply and Demand of Quality/Certified Seeds in major rice-growing states</vt:lpstr>
      <vt:lpstr>India’s exports in Rice Seeds(MT) </vt:lpstr>
      <vt:lpstr>Percentage share of private sector in supply of certified/quality seeds in India, 2013-14</vt:lpstr>
      <vt:lpstr>SRR</vt:lpstr>
      <vt:lpstr>State-wise SRR of rice in major rice-growing states</vt:lpstr>
      <vt:lpstr>The Case of Odisha</vt:lpstr>
      <vt:lpstr>Trend in area, production, yield and area under HYV rice in Odisha</vt:lpstr>
      <vt:lpstr>Seed Replacement Rate (SRR) of Rice in Odisha</vt:lpstr>
      <vt:lpstr>Area certified under rice seed production in Odisha</vt:lpstr>
      <vt:lpstr>Seed area registered during Kharif, 2013 by agency  in Odisha</vt:lpstr>
      <vt:lpstr>Percentage share of each seed source in certification of total quantity  of Foundation rice seeds in Odisha(Kharif)</vt:lpstr>
      <vt:lpstr>Percentage share of each seed source in certification of total quantity  of Certified rice seeds in Odisha(Kharif)</vt:lpstr>
      <vt:lpstr>Percentage share of each seed source in certification of total quantity  of rice seeds in Odisha(Kharif)</vt:lpstr>
      <vt:lpstr>Percentage share in total seed supply/sold by major varieties during kharif season</vt:lpstr>
      <vt:lpstr>PowerPoint Presentation</vt:lpstr>
      <vt:lpstr>Actors/Stakeholders in rice seed value chain in Odisha</vt:lpstr>
      <vt:lpstr>PowerPoint Presentation</vt:lpstr>
      <vt:lpstr>CONCLUSIONS</vt:lpstr>
      <vt:lpstr>Policy Options</vt:lpstr>
      <vt:lpstr>Policy options         (Cont.)</vt:lpstr>
      <vt:lpstr>Policy options         (Cont.)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Debdutt Behura, Orissa University of Agriculture and Technology, Bhubaneswar</dc:title>
  <dc:creator>sushil pandey</dc:creator>
  <cp:lastModifiedBy>webmaster</cp:lastModifiedBy>
  <cp:revision>219</cp:revision>
  <dcterms:created xsi:type="dcterms:W3CDTF">2006-08-16T00:00:00Z</dcterms:created>
  <dcterms:modified xsi:type="dcterms:W3CDTF">2014-11-11T10:46:33Z</dcterms:modified>
</cp:coreProperties>
</file>