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73" r:id="rId4"/>
    <p:sldId id="279" r:id="rId5"/>
    <p:sldId id="280" r:id="rId6"/>
    <p:sldId id="258" r:id="rId7"/>
    <p:sldId id="281" r:id="rId8"/>
    <p:sldId id="259" r:id="rId9"/>
    <p:sldId id="277" r:id="rId10"/>
    <p:sldId id="260" r:id="rId11"/>
    <p:sldId id="261" r:id="rId12"/>
    <p:sldId id="284" r:id="rId13"/>
    <p:sldId id="270" r:id="rId14"/>
    <p:sldId id="262" r:id="rId15"/>
    <p:sldId id="263" r:id="rId16"/>
    <p:sldId id="274" r:id="rId17"/>
    <p:sldId id="264" r:id="rId18"/>
    <p:sldId id="275" r:id="rId19"/>
    <p:sldId id="265" r:id="rId20"/>
    <p:sldId id="266" r:id="rId21"/>
    <p:sldId id="268" r:id="rId22"/>
    <p:sldId id="271" r:id="rId23"/>
    <p:sldId id="267" r:id="rId24"/>
    <p:sldId id="269" r:id="rId25"/>
    <p:sldId id="272" r:id="rId26"/>
    <p:sldId id="283" r:id="rId27"/>
  </p:sldIdLst>
  <p:sldSz cx="9144000" cy="6858000" type="screen4x3"/>
  <p:notesSz cx="6797675" cy="9926638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93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D1DE272E-8E20-4E0F-8201-7A58F51E8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3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66C7AA07-F408-4B8E-BB12-99B5FFF82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69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33D28A-B8AA-4B51-BD4F-62D3D64D6E0D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C2D799-5C50-4A54-BF9E-BC15976B809D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625094-6BA0-4796-ACBC-3D8603712CB2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26BAA0-E176-47DB-B361-A47E9BB24B42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9E5A51-7BDE-4BC4-8751-AF4A38233C59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9606A6-F4F6-4E87-9017-940C5465B391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CFB942-73E0-4797-9375-B395F3154BEF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BCBE09-C648-455F-845D-8F59582A4E34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43A3A5-77B4-418D-8322-0B4FEAAED35B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2837D2-88A2-4B30-918D-A194FF2B8482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F02DAE-A2FE-4506-8F3C-BF95DBEB5356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2B87E8-48B8-4F4C-85C6-E3D4F30A34E6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DBBC1C-E9BF-4882-A016-2D1D52A9A2A3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7251A2-3991-41F3-93FE-A67F9B89702F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4916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03A8-1054-4E38-A8A3-8279C5F93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8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A6B9D-87C6-4289-B82D-BC59D20C4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9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F7E5D-5913-4ADD-A058-145A13895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5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A06FA-FE2C-4BBB-9B11-021391EE6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9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338CB-F80F-4D5A-AD74-67C5FAD4B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7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9332A-C87B-4E9A-8A4C-55525C88E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6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33314-5C5C-48F3-A758-ADC9C4027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1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BE7D8-D680-48CC-9470-8A42EC00D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2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26721-35A0-4F05-AD4C-482C24772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3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03E5A-8C60-462D-BB90-9D7577379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8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531A8-9FB6-4A64-94C8-78BCF2098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8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61072E16-3598-4D0C-9BA7-7D27269A4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14400"/>
            <a:ext cx="6934200" cy="1295400"/>
          </a:xfrm>
        </p:spPr>
        <p:txBody>
          <a:bodyPr anchor="t"/>
          <a:lstStyle/>
          <a:p>
            <a:pPr eaLnBrk="1" hangingPunct="1"/>
            <a:r>
              <a:rPr lang="en-US" sz="2400" b="1" i="1" smtClean="0">
                <a:latin typeface="Verdana" pitchFamily="34" charset="0"/>
              </a:rPr>
              <a:t>A Presentation on</a:t>
            </a:r>
            <a:r>
              <a:rPr lang="en-US" sz="2400" b="1" smtClean="0">
                <a:latin typeface="Verdana" pitchFamily="34" charset="0"/>
              </a:rPr>
              <a:t/>
            </a:r>
            <a:br>
              <a:rPr lang="en-US" sz="2400" b="1" smtClean="0">
                <a:latin typeface="Verdana" pitchFamily="34" charset="0"/>
              </a:rPr>
            </a:br>
            <a:r>
              <a:rPr lang="en-US" sz="2400" b="1" smtClean="0">
                <a:latin typeface="Verdana" pitchFamily="34" charset="0"/>
              </a:rPr>
              <a:t>CUTS Centre for International Trade, Economics &amp; Environment</a:t>
            </a:r>
            <a:endParaRPr lang="en-US" sz="2400" b="1" i="1" smtClean="0">
              <a:latin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January 2013</a:t>
            </a:r>
          </a:p>
        </p:txBody>
      </p:sp>
      <p:pic>
        <p:nvPicPr>
          <p:cNvPr id="3076" name="Picture 6" descr="D:\scan\New CITEE logo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08288"/>
            <a:ext cx="27432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792" y="2650741"/>
            <a:ext cx="1962605" cy="654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658813"/>
            <a:ext cx="7772400" cy="658812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Goals of CUTS CITEE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662113"/>
            <a:ext cx="7848600" cy="4814887"/>
          </a:xfrm>
          <a:noFill/>
        </p:spPr>
        <p:txBody>
          <a:bodyPr/>
          <a:lstStyle/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Enable and empower representatives of the civil society and governments, from developing countries in particular, to articulate and advocate on relevant and contemporary issues of trade and development at appropriate </a:t>
            </a:r>
            <a:r>
              <a:rPr lang="en-GB" sz="1800" b="1" dirty="0" err="1" smtClean="0"/>
              <a:t>fora</a:t>
            </a:r>
            <a:endParaRPr lang="en-US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Create a questioning society through empowerment of civil society representatives to promote transparency and accountability in the system of trade governance </a:t>
            </a:r>
            <a:endParaRPr lang="en-US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Promote equity between and among the developed and developing countries through well-argued policy research and advocacy on emerging and relevant issues of trade and development</a:t>
            </a:r>
            <a:endParaRPr lang="en-US" sz="1800" b="1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dirty="0" smtClean="0"/>
          </a:p>
          <a:p>
            <a:pPr lvl="1" algn="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spect="1" noChangeArrowheads="1"/>
          </p:cNvSpPr>
          <p:nvPr>
            <p:ph type="title"/>
          </p:nvPr>
        </p:nvSpPr>
        <p:spPr>
          <a:xfrm>
            <a:off x="749300" y="731838"/>
            <a:ext cx="7772400" cy="563562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Applied/Action Research Objectives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651000"/>
            <a:ext cx="8153400" cy="4749800"/>
          </a:xfrm>
        </p:spPr>
        <p:txBody>
          <a:bodyPr/>
          <a:lstStyle/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Present an independent political economic viewpoint on trade and trade-related economic, social and environmental issues from the perspective of Southern countries</a:t>
            </a:r>
            <a:endParaRPr lang="en-US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Sensitise policy-makers about trade and development issues confronted by the people at the grassroots</a:t>
            </a:r>
            <a:endParaRPr lang="en-US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Empower civil society and government representatives to understand issues of priority for better welfare of Southern countries </a:t>
            </a:r>
            <a:endParaRPr lang="en-US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Juxtapose counterfactuals in debates on trade and trade-related developmental issues on a scientific basis</a:t>
            </a:r>
          </a:p>
          <a:p>
            <a:pPr>
              <a:buFont typeface="Wingdings" pitchFamily="2" charset="2"/>
              <a:buChar char="Ø"/>
            </a:pPr>
            <a:endParaRPr lang="en-GB" sz="1600" b="1" dirty="0" smtClean="0"/>
          </a:p>
          <a:p>
            <a:pPr lvl="2" algn="r" eaLnBrk="1" hangingPunct="1">
              <a:lnSpc>
                <a:spcPct val="90000"/>
              </a:lnSpc>
              <a:buClr>
                <a:srgbClr val="009900"/>
              </a:buClr>
              <a:buFont typeface="Wingdings" pitchFamily="2" charset="2"/>
              <a:buNone/>
            </a:pPr>
            <a:endParaRPr lang="en-US" sz="1600" b="1" dirty="0" smtClean="0"/>
          </a:p>
          <a:p>
            <a:pPr lvl="2" algn="r" eaLnBrk="1" hangingPunct="1">
              <a:lnSpc>
                <a:spcPct val="90000"/>
              </a:lnSpc>
              <a:buClr>
                <a:srgbClr val="009900"/>
              </a:buClr>
              <a:buFont typeface="Wingdings" pitchFamily="2" charset="2"/>
              <a:buNone/>
            </a:pPr>
            <a:endParaRPr lang="en-US" sz="16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 txBox="1">
            <a:spLocks noChangeAspect="1" noChangeArrowheads="1"/>
          </p:cNvSpPr>
          <p:nvPr/>
        </p:nvSpPr>
        <p:spPr bwMode="auto">
          <a:xfrm>
            <a:off x="749300" y="731838"/>
            <a:ext cx="77724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000" b="1">
                <a:solidFill>
                  <a:schemeClr val="tx2"/>
                </a:solidFill>
                <a:latin typeface="Verdana" pitchFamily="34" charset="0"/>
              </a:rPr>
              <a:t>Applied/Action Research Objectives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752600"/>
            <a:ext cx="7848600" cy="41242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l"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Strengthen the capacity of developing country representatives in international trade negotiations and implementation of trade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agreements</a:t>
            </a:r>
            <a:endParaRPr lang="en-GB" b="1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Clr>
                <a:srgbClr val="008000"/>
              </a:buClr>
              <a:buFont typeface="Wingdings" pitchFamily="2" charset="2"/>
              <a:buChar char="Ø"/>
              <a:defRPr/>
            </a:pPr>
            <a:endParaRPr lang="en-GB" b="1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Raise awareness in developed countries on trade and trade-related developmental issues for a  better understanding of the concerns of Southern countries 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Clr>
                <a:srgbClr val="008000"/>
              </a:buClr>
              <a:buFont typeface="Wingdings" pitchFamily="2" charset="2"/>
              <a:buChar char="Ø"/>
              <a:defRPr/>
            </a:pPr>
            <a:endParaRPr lang="en-GB" b="1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Assist representatives of inter-governmental/multilateral organisations to better understand trade and trade-related developmental issues from Southern perspectives</a:t>
            </a:r>
          </a:p>
          <a:p>
            <a:pPr marL="285750" indent="-285750" algn="l">
              <a:buFont typeface="Wingdings" pitchFamily="2" charset="2"/>
              <a:buChar char="Ø"/>
              <a:defRPr/>
            </a:pPr>
            <a:endParaRPr lang="en-GB" sz="1600" b="1" dirty="0"/>
          </a:p>
          <a:p>
            <a:pPr marL="285750" indent="-285750" algn="l">
              <a:buFont typeface="Wingdings" pitchFamily="2" charset="2"/>
              <a:buChar char="Ø"/>
              <a:defRPr/>
            </a:pPr>
            <a:endParaRPr lang="en-GB" sz="1600" b="1" dirty="0"/>
          </a:p>
          <a:p>
            <a:pPr marL="285750" indent="-285750" algn="l">
              <a:buFont typeface="Wingdings" pitchFamily="2" charset="2"/>
              <a:buChar char="Ø"/>
              <a:defRPr/>
            </a:pPr>
            <a:endParaRPr lang="en-GB" sz="1600" b="1" dirty="0"/>
          </a:p>
          <a:p>
            <a:pPr>
              <a:defRPr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8E126721-35A0-4F05-AD4C-482C24772CA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848600" cy="1143000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Advocacy, Networking &amp; Capacity Building Objectives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419600"/>
          </a:xfrm>
          <a:noFill/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b="1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b="1" smtClean="0"/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747713" y="16510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20000"/>
              </a:spcBef>
              <a:spcAft>
                <a:spcPts val="1200"/>
              </a:spcAft>
              <a:buClr>
                <a:srgbClr val="008000"/>
              </a:buClr>
              <a:buSzPct val="90000"/>
              <a:buFont typeface="Wingdings" pitchFamily="2" charset="2"/>
              <a:buChar char="Ø"/>
            </a:pPr>
            <a:r>
              <a:rPr lang="en-GB" b="1" dirty="0"/>
              <a:t>Convert policy research outputs to policy outcomes through evidence-based </a:t>
            </a:r>
            <a:r>
              <a:rPr lang="en-GB" b="1" dirty="0" smtClean="0"/>
              <a:t>advocacy</a:t>
            </a:r>
            <a:endParaRPr lang="en-GB" b="1" dirty="0"/>
          </a:p>
          <a:p>
            <a:pPr algn="l">
              <a:spcBef>
                <a:spcPct val="20000"/>
              </a:spcBef>
              <a:spcAft>
                <a:spcPts val="1200"/>
              </a:spcAft>
              <a:buClr>
                <a:srgbClr val="008000"/>
              </a:buClr>
              <a:buSzPct val="90000"/>
              <a:buFont typeface="Wingdings" pitchFamily="2" charset="2"/>
              <a:buChar char="Ø"/>
            </a:pPr>
            <a:r>
              <a:rPr lang="en-GB" b="1" dirty="0"/>
              <a:t>In partnership with research institutions and civil society organisations conduct action research on trade and trade-related economic, social and environmental issues, especially highlighting </a:t>
            </a:r>
            <a:r>
              <a:rPr lang="en-GB" b="1" dirty="0" smtClean="0"/>
              <a:t>their Southern perspectives</a:t>
            </a:r>
            <a:endParaRPr lang="en-GB" b="1" dirty="0"/>
          </a:p>
          <a:p>
            <a:pPr algn="l">
              <a:spcBef>
                <a:spcPct val="20000"/>
              </a:spcBef>
              <a:spcAft>
                <a:spcPts val="1200"/>
              </a:spcAft>
              <a:buClr>
                <a:srgbClr val="008000"/>
              </a:buClr>
              <a:buSzPct val="90000"/>
              <a:buFont typeface="Wingdings" pitchFamily="2" charset="2"/>
              <a:buChar char="Ø"/>
            </a:pPr>
            <a:r>
              <a:rPr lang="en-GB" b="1" dirty="0"/>
              <a:t>Exchange on regular basis information on programmes, activities and projects of mutual interest with a view to ensuring coordination, complementarity and mutually supportive </a:t>
            </a:r>
            <a:r>
              <a:rPr lang="en-GB" b="1" dirty="0" smtClean="0"/>
              <a:t>cooperation and, </a:t>
            </a:r>
            <a:r>
              <a:rPr lang="en-GB" b="1" dirty="0"/>
              <a:t>where appropriate, joint </a:t>
            </a:r>
            <a:r>
              <a:rPr lang="en-GB" b="1" dirty="0" smtClean="0"/>
              <a:t>action</a:t>
            </a:r>
            <a:endParaRPr lang="en-GB" b="1" dirty="0"/>
          </a:p>
          <a:p>
            <a:pPr algn="l">
              <a:spcBef>
                <a:spcPct val="20000"/>
              </a:spcBef>
              <a:spcAft>
                <a:spcPts val="1200"/>
              </a:spcAft>
              <a:buClr>
                <a:srgbClr val="008000"/>
              </a:buClr>
              <a:buSzPct val="90000"/>
              <a:buFont typeface="Wingdings" pitchFamily="2" charset="2"/>
              <a:buChar char="Ø"/>
            </a:pPr>
            <a:r>
              <a:rPr lang="en-GB" b="1" dirty="0"/>
              <a:t>Cooperate and coordinate with like-minded organisations in conducting training and exchange programmes to enhance capacities and understanding of relevant actors on trade and trade-related developmental </a:t>
            </a:r>
            <a:r>
              <a:rPr lang="en-GB" b="1" dirty="0" smtClean="0"/>
              <a:t>issues</a:t>
            </a:r>
            <a:endParaRPr lang="en-US" sz="1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63" y="685800"/>
            <a:ext cx="7772400" cy="633413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Strengths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43063"/>
            <a:ext cx="7931150" cy="4986337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Equal emphasis on ‘content’ as well as ‘process’ aspects of research, advocacy, networking and capacity building </a:t>
            </a:r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Timely delivery of quality outputs – a large number of research and advocacy outputs have been published and appreciated by a wide range of stakeholders</a:t>
            </a:r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Niche areas where a vacuum exists are identified and acted upon on a dynamic basis</a:t>
            </a:r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Wide networking and effective outreach: more than 60 network partners all over the world and targeted outreach to diverse stakeholders through two electronic platforms – CUTS Trade Forum and CUTS South Asia E-Group </a:t>
            </a:r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Targeted communication with trade policy-makers, trade negotiators and other stakeholder groups through publications and advocacy/networking efforts</a:t>
            </a:r>
            <a:endParaRPr lang="en-US" sz="16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608013"/>
            <a:ext cx="7772400" cy="715962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Limitations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635125"/>
            <a:ext cx="8001000" cy="4841875"/>
          </a:xfrm>
        </p:spPr>
        <p:txBody>
          <a:bodyPr/>
          <a:lstStyle/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Limited access to core support from development cooperation partners </a:t>
            </a:r>
            <a:endParaRPr lang="en-US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Organisational assessment by external agencies</a:t>
            </a:r>
            <a:endParaRPr lang="en-US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Evidence-based advocacy to achieve more and better policy outcomes</a:t>
            </a:r>
            <a:endParaRPr lang="en-US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Recruitment and retaining of good quality staff</a:t>
            </a:r>
            <a:endParaRPr lang="en-US" sz="1800" b="1" dirty="0" smtClean="0"/>
          </a:p>
          <a:p>
            <a:pPr algn="r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US" sz="1800" b="1" dirty="0" smtClean="0"/>
          </a:p>
          <a:p>
            <a:pPr algn="r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US" sz="1600" b="1" dirty="0" smtClean="0"/>
          </a:p>
          <a:p>
            <a:pPr algn="r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US" sz="1600" b="1" dirty="0" smtClean="0"/>
          </a:p>
          <a:p>
            <a:pPr algn="r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US" sz="16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Opportunities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29200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Expected emphasis on new and emerging issues coming under the ambit of multilateral/bilateral trade negotiations</a:t>
            </a:r>
            <a:endParaRPr lang="en-US" sz="1800" b="1" dirty="0" smtClean="0"/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Enhanced scope of work on regional economic cooperation/integration in South and South East Asia and in Eastern and Southern Africa, and India’s deeper engagement with preferential trade agreements</a:t>
            </a:r>
            <a:endParaRPr lang="en-US" sz="1800" b="1" dirty="0" smtClean="0"/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Increasing recognition of the role of trade in addressing developmental concerns such as linkages between trade, climate change and food security; trade, debt and finance; trade and technology transfer</a:t>
            </a:r>
            <a:endParaRPr lang="en-US" sz="1800" b="1" dirty="0" smtClean="0"/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Increasing role of emerging economies in global economic governance – South-South cooperation, South-North cooperation, Trilateral Development Cooperation</a:t>
            </a:r>
            <a:endParaRPr lang="en-US" sz="1800" b="1" dirty="0" smtClean="0"/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Scope to develop a multi-disciplinary human resource base located in different places</a:t>
            </a:r>
            <a:endParaRPr lang="en-US" sz="16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63" y="608013"/>
            <a:ext cx="7772400" cy="715962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Threats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1668463"/>
            <a:ext cx="7932737" cy="4572000"/>
          </a:xfrm>
        </p:spPr>
        <p:txBody>
          <a:bodyPr/>
          <a:lstStyle/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/>
              <a:t>Irregularities in  continued support from development cooperation partners</a:t>
            </a:r>
            <a:endParaRPr lang="en-US" sz="1800" b="1" dirty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Effectiveness </a:t>
            </a:r>
            <a:r>
              <a:rPr lang="en-GB" sz="1800" b="1" dirty="0"/>
              <a:t>of policy advocacy efforts – co-option by stakeholder groups</a:t>
            </a:r>
            <a:endParaRPr lang="en-US" sz="1800" b="1" dirty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Continuation </a:t>
            </a:r>
            <a:r>
              <a:rPr lang="en-GB" sz="1800" b="1" dirty="0"/>
              <a:t>of senior level project managers</a:t>
            </a:r>
            <a:endParaRPr lang="en-US" sz="1800" b="1" dirty="0" smtClean="0"/>
          </a:p>
          <a:p>
            <a:pPr marL="339725" indent="-3397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b="1" dirty="0"/>
          </a:p>
          <a:p>
            <a:pPr marL="339725" indent="-3397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b="1" dirty="0" smtClean="0"/>
          </a:p>
          <a:p>
            <a:pPr marL="339725" indent="-3397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b="1" dirty="0" smtClean="0"/>
          </a:p>
          <a:p>
            <a:pPr marL="339725" indent="-3397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b="1" dirty="0"/>
          </a:p>
          <a:p>
            <a:pPr marL="339725" indent="-3397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b="1" dirty="0" smtClean="0"/>
          </a:p>
          <a:p>
            <a:pPr marL="339725" indent="-3397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b="1" dirty="0"/>
          </a:p>
          <a:p>
            <a:pPr marL="339725" indent="-3397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b="1" dirty="0" smtClean="0"/>
          </a:p>
          <a:p>
            <a:pPr marL="339725" indent="-3397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b="1" dirty="0"/>
          </a:p>
          <a:p>
            <a:pPr marL="339725" indent="-339725" algn="r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sz="1600" b="1" dirty="0" smtClean="0"/>
          </a:p>
          <a:p>
            <a:pPr marL="339725" indent="-339725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Milestones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29200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To become a core partner of development cooperation organisations in each programme area  </a:t>
            </a:r>
            <a:endParaRPr lang="en-US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Recognition at national, regional and international level: </a:t>
            </a:r>
            <a:endParaRPr lang="en-US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q"/>
            </a:pPr>
            <a:r>
              <a:rPr lang="en-GB" sz="1800" b="1" dirty="0" smtClean="0"/>
              <a:t>representation at governmental, inter-governmental and non-governmental bodies</a:t>
            </a:r>
            <a:endParaRPr lang="en-US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q"/>
            </a:pPr>
            <a:r>
              <a:rPr lang="en-GB" sz="1800" b="1" dirty="0" smtClean="0"/>
              <a:t>presentation of outputs and  results at major conferences</a:t>
            </a:r>
            <a:endParaRPr lang="en-US" sz="1800" b="1" dirty="0" smtClean="0"/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q"/>
            </a:pPr>
            <a:r>
              <a:rPr lang="en-GB" sz="1800" b="1" dirty="0" smtClean="0"/>
              <a:t>to be approached by reputed organisations for partnership on specific projects  </a:t>
            </a:r>
            <a:endParaRPr lang="en-US" sz="1800" b="1" dirty="0" smtClean="0"/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Bridging macro-micro gaps in trade policy-making: to have at least 100 civil society organisations from South and South East Asia and Eastern and Southern Africa within its network and linking them with trade policy-makers and other stakeholders</a:t>
            </a:r>
            <a:endParaRPr lang="en-US" sz="1800" b="1" dirty="0" smtClean="0"/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Implement at least 10 major, multi-year, multi-stakeholder, multi-country projects in next five years</a:t>
            </a:r>
            <a:endParaRPr lang="en-US" sz="16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609600"/>
            <a:ext cx="7772400" cy="708025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Future Programme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153400" cy="4876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b="1" i="1" u="sng" dirty="0" smtClean="0"/>
              <a:t>WTO Issues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US" sz="1800" b="1" dirty="0" smtClean="0"/>
              <a:t>New </a:t>
            </a:r>
            <a:r>
              <a:rPr lang="en-US" sz="1800" b="1" dirty="0"/>
              <a:t>and emerging issues in multilateral trade </a:t>
            </a:r>
            <a:r>
              <a:rPr lang="en-US" sz="1800" b="1" dirty="0" smtClean="0"/>
              <a:t>negotiations; </a:t>
            </a:r>
            <a:r>
              <a:rPr lang="en-US" sz="1800" b="1" dirty="0"/>
              <a:t>d</a:t>
            </a:r>
            <a:r>
              <a:rPr lang="en-US" sz="1800" b="1" dirty="0" smtClean="0"/>
              <a:t>evelopment </a:t>
            </a:r>
            <a:r>
              <a:rPr lang="en-US" sz="1800" b="1" dirty="0"/>
              <a:t>dimensions of the Doha Round of agreements </a:t>
            </a:r>
            <a:r>
              <a:rPr lang="en-US" sz="1800" b="1" dirty="0" smtClean="0"/>
              <a:t>to </a:t>
            </a:r>
            <a:r>
              <a:rPr lang="en-US" sz="1800" b="1" dirty="0"/>
              <a:t>understand their implications in developing and least developed </a:t>
            </a:r>
            <a:r>
              <a:rPr lang="en-US" sz="1800" b="1" dirty="0" smtClean="0"/>
              <a:t>countries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800" b="1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800" b="1" i="1" u="sng" dirty="0" smtClean="0"/>
              <a:t>Regional Economic Cooperation</a:t>
            </a:r>
          </a:p>
          <a:p>
            <a:pPr>
              <a:buFont typeface="Wingdings" pitchFamily="2" charset="2"/>
              <a:buChar char="Ø"/>
              <a:defRPr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Preferential </a:t>
            </a:r>
            <a:r>
              <a:rPr lang="en-GB" sz="1800" b="1" dirty="0"/>
              <a:t>trade agreements negotiated/implemented by India and regional economic cooperation/integration in South and South East Asia and Eastern </a:t>
            </a:r>
            <a:r>
              <a:rPr lang="en-GB" sz="1800" b="1" dirty="0" smtClean="0"/>
              <a:t>and </a:t>
            </a:r>
            <a:r>
              <a:rPr lang="en-GB" sz="1800" b="1" dirty="0"/>
              <a:t>Southern </a:t>
            </a:r>
            <a:r>
              <a:rPr lang="en-GB" sz="1800" b="1" dirty="0" smtClean="0"/>
              <a:t>Africa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sz="16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sz="1600" dirty="0"/>
          </a:p>
          <a:p>
            <a:pPr marL="0" indent="0" algn="r">
              <a:buFont typeface="Wingdings" pitchFamily="2" charset="2"/>
              <a:buNone/>
              <a:defRPr/>
            </a:pPr>
            <a:endParaRPr lang="en-US" sz="1600" b="1" dirty="0" smtClean="0"/>
          </a:p>
        </p:txBody>
      </p:sp>
      <p:sp>
        <p:nvSpPr>
          <p:cNvPr id="21508" name="Text Box 15"/>
          <p:cNvSpPr txBox="1">
            <a:spLocks noChangeArrowheads="1"/>
          </p:cNvSpPr>
          <p:nvPr/>
        </p:nvSpPr>
        <p:spPr bwMode="auto">
          <a:xfrm>
            <a:off x="457200" y="44958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1509" name="Text Box 16"/>
          <p:cNvSpPr txBox="1">
            <a:spLocks noChangeArrowheads="1"/>
          </p:cNvSpPr>
          <p:nvPr/>
        </p:nvSpPr>
        <p:spPr bwMode="auto">
          <a:xfrm>
            <a:off x="1905000" y="31765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/>
              <a:t>  </a:t>
            </a:r>
            <a:endParaRPr lang="en-US" sz="1600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Content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600200"/>
            <a:ext cx="77851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A Brief History of CUTS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An Overview of CUTS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A Brief History of CUTS </a:t>
            </a:r>
            <a:r>
              <a:rPr lang="en-US" sz="1800" b="1" dirty="0" err="1" smtClean="0"/>
              <a:t>CITEE</a:t>
            </a:r>
            <a:endParaRPr lang="en-US" sz="1800" b="1" dirty="0" smtClean="0"/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Some Major Achievements of CUTS </a:t>
            </a:r>
            <a:r>
              <a:rPr lang="en-US" sz="1800" b="1" dirty="0" err="1" smtClean="0"/>
              <a:t>CITEE</a:t>
            </a:r>
            <a:endParaRPr lang="en-US" sz="1800" b="1" dirty="0" smtClean="0"/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Vision &amp; Mission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Goals 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Objectives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SLOT Analysis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Milestones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Future </a:t>
            </a:r>
            <a:r>
              <a:rPr lang="en-US" sz="1800" b="1" dirty="0" err="1" smtClean="0"/>
              <a:t>Programme</a:t>
            </a:r>
            <a:endParaRPr lang="en-US" sz="1800" b="1" dirty="0" smtClean="0"/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Future Strategy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Human Resource Development/Management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Financial Resources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US" sz="1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>
              <a:latin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533400"/>
            <a:ext cx="7772400" cy="784225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Future Programme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649413"/>
            <a:ext cx="7939087" cy="4979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i="1" u="sng" dirty="0" smtClean="0"/>
              <a:t>Developmental Issues</a:t>
            </a:r>
            <a:endParaRPr lang="en-US" sz="1800" b="1" dirty="0" smtClean="0"/>
          </a:p>
          <a:p>
            <a:pPr eaLnBrk="1" hangingPunct="1"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US" sz="1800" b="1" dirty="0" smtClean="0"/>
              <a:t>Specific </a:t>
            </a:r>
            <a:r>
              <a:rPr lang="en-US" sz="1800" b="1" dirty="0"/>
              <a:t>aspects of development such as linkages between trade, climate change </a:t>
            </a:r>
            <a:r>
              <a:rPr lang="en-US" sz="1800" b="1" dirty="0" smtClean="0"/>
              <a:t>and food </a:t>
            </a:r>
            <a:r>
              <a:rPr lang="en-US" sz="1800" b="1" dirty="0"/>
              <a:t>security, </a:t>
            </a:r>
            <a:r>
              <a:rPr lang="en-US" sz="1800" b="1" dirty="0" smtClean="0"/>
              <a:t>trade, debt and finance, trade and technology transfer, trade-related </a:t>
            </a:r>
            <a:r>
              <a:rPr lang="en-US" sz="1800" b="1" dirty="0"/>
              <a:t>aspects of gender, environmental and other socio-economic indicators, trade and other public policy objectives such as trade adjustment </a:t>
            </a:r>
            <a:r>
              <a:rPr lang="en-US" sz="1800" b="1" dirty="0" err="1"/>
              <a:t>programmes</a:t>
            </a:r>
            <a:r>
              <a:rPr lang="en-US" sz="1800" b="1" dirty="0"/>
              <a:t>, inclusive trade policy-making for balancing producer and consumer interests</a:t>
            </a:r>
            <a:endParaRPr lang="en-US" sz="1800" b="1" dirty="0" smtClean="0"/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i="1" u="sng" dirty="0" smtClean="0"/>
              <a:t>Cross-Cutting Issues including Capacity Building</a:t>
            </a:r>
            <a:r>
              <a:rPr lang="en-US" sz="1800" b="1" u="sng" dirty="0" smtClean="0"/>
              <a:t> </a:t>
            </a:r>
            <a:endParaRPr lang="en-GB" sz="1800" b="1" dirty="0" smtClean="0"/>
          </a:p>
          <a:p>
            <a:pPr eaLnBrk="1" hangingPunct="1"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Enhancing </a:t>
            </a:r>
            <a:r>
              <a:rPr lang="en-GB" sz="1800" b="1" dirty="0"/>
              <a:t>the capacity of consumer and other groups in South and South East Asia and in Eastern and Southern Africa to better understand developmental implications of trade and trade-related issues, and </a:t>
            </a:r>
            <a:r>
              <a:rPr lang="en-GB" sz="1800" b="1" dirty="0" smtClean="0"/>
              <a:t>enhancing </a:t>
            </a:r>
            <a:r>
              <a:rPr lang="en-GB" sz="1800" b="1" dirty="0"/>
              <a:t>the capacity of government officials and other relevant stakeholders on intricacies of commercial and economic diplomacy</a:t>
            </a:r>
            <a:endParaRPr lang="en-US" sz="1800" b="1" dirty="0" smtClean="0"/>
          </a:p>
          <a:p>
            <a:pPr lvl="1" algn="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sz="16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533400"/>
            <a:ext cx="7772400" cy="784225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Future Strategy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1635125"/>
            <a:ext cx="8077200" cy="5070475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Focused activities </a:t>
            </a:r>
            <a:r>
              <a:rPr lang="en-GB" sz="1800" b="1" dirty="0"/>
              <a:t>in South and South East Asia and in Eastern and Southern </a:t>
            </a:r>
            <a:r>
              <a:rPr lang="en-GB" sz="1800" b="1" dirty="0" smtClean="0"/>
              <a:t>Africa in </a:t>
            </a:r>
            <a:r>
              <a:rPr lang="en-GB" sz="1800" b="1" dirty="0"/>
              <a:t>partnership with overseas centres of CUTS </a:t>
            </a:r>
            <a:r>
              <a:rPr lang="en-GB" sz="1800" b="1" dirty="0" smtClean="0"/>
              <a:t>International </a:t>
            </a:r>
            <a:endParaRPr lang="en-US" sz="1800" b="1" dirty="0"/>
          </a:p>
          <a:p>
            <a:pPr>
              <a:spcAft>
                <a:spcPts val="600"/>
              </a:spcAft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Identification </a:t>
            </a:r>
            <a:r>
              <a:rPr lang="en-GB" sz="1800" b="1" dirty="0"/>
              <a:t>of new areas on trade and development issues where a vacuum exists </a:t>
            </a:r>
            <a:r>
              <a:rPr lang="en-GB" sz="1800" b="1" dirty="0" smtClean="0"/>
              <a:t>by </a:t>
            </a:r>
            <a:r>
              <a:rPr lang="en-GB" sz="1800" b="1" dirty="0"/>
              <a:t>analysing their Political, Economic, Social and Technological </a:t>
            </a:r>
            <a:r>
              <a:rPr lang="en-GB" sz="1800" b="1" dirty="0" smtClean="0"/>
              <a:t>implications</a:t>
            </a:r>
            <a:endParaRPr lang="en-US" sz="1800" b="1" dirty="0" smtClean="0"/>
          </a:p>
          <a:p>
            <a:pPr>
              <a:spcAft>
                <a:spcPts val="600"/>
              </a:spcAft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More emphasis on network- and fieldwork-based action research so as to collect and analyse ground level evidence on trade and trade-related developmental issues </a:t>
            </a:r>
            <a:r>
              <a:rPr lang="en-GB" sz="1800" b="1" dirty="0"/>
              <a:t> </a:t>
            </a:r>
            <a:endParaRPr lang="en-US" sz="1800" b="1" dirty="0"/>
          </a:p>
          <a:p>
            <a:pPr>
              <a:spcAft>
                <a:spcPts val="0"/>
              </a:spcAft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/>
              <a:t>Evidence-based advocacy targeting policy and practice changes – </a:t>
            </a:r>
            <a:r>
              <a:rPr lang="en-GB" sz="1800" b="1" dirty="0" smtClean="0"/>
              <a:t>political-economic analyses of subject- </a:t>
            </a:r>
            <a:r>
              <a:rPr lang="en-GB" sz="1800" b="1" dirty="0"/>
              <a:t>and issue-specific policy environment </a:t>
            </a:r>
            <a:r>
              <a:rPr lang="en-GB" sz="1800" b="1" dirty="0" smtClean="0"/>
              <a:t>to </a:t>
            </a:r>
            <a:r>
              <a:rPr lang="en-GB" sz="1800" b="1" dirty="0"/>
              <a:t>identify policy gaps and policy tasks and advocate for how policies are to be treated in </a:t>
            </a:r>
            <a:r>
              <a:rPr lang="en-GB" sz="1800" b="1" dirty="0" smtClean="0"/>
              <a:t>future by strengthening the process </a:t>
            </a:r>
            <a:r>
              <a:rPr lang="en-GB" sz="1800" b="1" dirty="0"/>
              <a:t>of doing stakeholder and institutional </a:t>
            </a:r>
            <a:r>
              <a:rPr lang="en-GB" sz="1800" b="1" dirty="0" smtClean="0"/>
              <a:t>mapping</a:t>
            </a:r>
            <a:endParaRPr lang="en-US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US" sz="1800" dirty="0" smtClean="0">
              <a:latin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Future Strategy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29200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/>
              <a:t>Dynamic outreach to multiple stakeholder groups by organising discussions and debates on emerging and contemporary issues on trade and development – the subscriber base of CUTS Trade Forum and CUTS South Asia </a:t>
            </a:r>
            <a:r>
              <a:rPr lang="en-GB" sz="1800" b="1" dirty="0" smtClean="0"/>
              <a:t>E-Group </a:t>
            </a:r>
            <a:endParaRPr lang="en-US" sz="1800" b="1" dirty="0"/>
          </a:p>
          <a:p>
            <a:pPr>
              <a:spcAft>
                <a:spcPts val="600"/>
              </a:spcAft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Reconstitution of the International </a:t>
            </a:r>
            <a:r>
              <a:rPr lang="en-GB" sz="1800" b="1" dirty="0"/>
              <a:t>Advisory Board </a:t>
            </a:r>
            <a:r>
              <a:rPr lang="en-GB" sz="1800" b="1" dirty="0" smtClean="0"/>
              <a:t>with more </a:t>
            </a:r>
            <a:r>
              <a:rPr lang="en-GB" sz="1800" b="1" dirty="0"/>
              <a:t>emphasis </a:t>
            </a:r>
            <a:r>
              <a:rPr lang="en-GB" sz="1800" b="1" dirty="0" smtClean="0"/>
              <a:t>on </a:t>
            </a:r>
            <a:r>
              <a:rPr lang="en-GB" sz="1800" b="1" dirty="0"/>
              <a:t>dynamically engaging them with the Centre’s </a:t>
            </a:r>
            <a:r>
              <a:rPr lang="en-GB" sz="1800" b="1" dirty="0" smtClean="0"/>
              <a:t>activities</a:t>
            </a:r>
            <a:endParaRPr lang="en-US" sz="1800" b="1" dirty="0"/>
          </a:p>
          <a:p>
            <a:pPr>
              <a:spcAft>
                <a:spcPts val="600"/>
              </a:spcAft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/>
              <a:t>Organisational assessment – at least one assessment </a:t>
            </a:r>
            <a:r>
              <a:rPr lang="en-GB" sz="1800" b="1" dirty="0" smtClean="0"/>
              <a:t>during </a:t>
            </a:r>
            <a:r>
              <a:rPr lang="en-GB" sz="1800" b="1" dirty="0"/>
              <a:t>the next five years and </a:t>
            </a:r>
            <a:r>
              <a:rPr lang="en-GB" sz="1800" b="1" dirty="0" smtClean="0"/>
              <a:t>in-house annual appraisal</a:t>
            </a:r>
            <a:r>
              <a:rPr lang="en-GB" sz="1800" dirty="0"/>
              <a:t> </a:t>
            </a:r>
            <a:endParaRPr lang="en-GB" sz="1800" b="1" dirty="0" smtClean="0"/>
          </a:p>
          <a:p>
            <a:pPr>
              <a:spcAft>
                <a:spcPts val="0"/>
              </a:spcAft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Project </a:t>
            </a:r>
            <a:r>
              <a:rPr lang="en-GB" sz="1800" b="1" dirty="0"/>
              <a:t>assessment – development cooperation partners </a:t>
            </a:r>
            <a:r>
              <a:rPr lang="en-GB" sz="1800" b="1" dirty="0" smtClean="0"/>
              <a:t>to </a:t>
            </a:r>
            <a:r>
              <a:rPr lang="en-GB" sz="1800" b="1" dirty="0"/>
              <a:t>assess all major, long-term projects in respect to their Relevance, Effectiveness, Efficiency, Impact, and Sustainability, and in terms of their Value for </a:t>
            </a:r>
            <a:r>
              <a:rPr lang="en-GB" sz="1800" b="1" dirty="0" smtClean="0"/>
              <a:t>Money					 </a:t>
            </a:r>
          </a:p>
          <a:p>
            <a:pPr marL="0" indent="0" algn="r">
              <a:buFont typeface="Wingdings" pitchFamily="2" charset="2"/>
              <a:buNone/>
              <a:defRPr/>
            </a:pPr>
            <a:r>
              <a:rPr lang="en-GB" sz="1800" b="1" dirty="0" smtClean="0"/>
              <a:t>						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63" y="506413"/>
            <a:ext cx="7772400" cy="811212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Future Strategy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363" y="1600200"/>
            <a:ext cx="7945437" cy="4495800"/>
          </a:xfrm>
        </p:spPr>
        <p:txBody>
          <a:bodyPr/>
          <a:lstStyle/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/>
              <a:t>More emphasis </a:t>
            </a:r>
            <a:r>
              <a:rPr lang="en-GB" sz="1800" b="1" dirty="0" smtClean="0"/>
              <a:t>on </a:t>
            </a:r>
            <a:r>
              <a:rPr lang="en-GB" sz="1800" b="1" dirty="0"/>
              <a:t>human resource development/management through in-house capacity building, especially on policy advocacy and networking and by team-building and retaining good quality staff, particularly at the managerial level, through monetary and non-monetary </a:t>
            </a:r>
            <a:r>
              <a:rPr lang="en-GB" sz="1800" b="1" dirty="0" smtClean="0"/>
              <a:t>incentives </a:t>
            </a:r>
            <a:endParaRPr lang="en-US" sz="1800" b="1" dirty="0"/>
          </a:p>
          <a:p>
            <a:pPr>
              <a:buFont typeface="Wingdings" pitchFamily="2" charset="2"/>
              <a:buChar char="Ø"/>
              <a:defRPr/>
            </a:pPr>
            <a:endParaRPr lang="en-US" sz="1800" b="1" dirty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/>
              <a:t>Efforts </a:t>
            </a:r>
            <a:r>
              <a:rPr lang="en-GB" sz="1800" b="1" dirty="0" smtClean="0"/>
              <a:t>to receive regular </a:t>
            </a:r>
            <a:r>
              <a:rPr lang="en-GB" sz="1800" b="1" dirty="0"/>
              <a:t>and long-term support from development cooperation partners including programme area wise core </a:t>
            </a:r>
            <a:r>
              <a:rPr lang="en-GB" sz="1800" b="1" dirty="0" smtClean="0"/>
              <a:t>support</a:t>
            </a:r>
            <a:endParaRPr lang="en-US" sz="1800" b="1" dirty="0" smtClean="0"/>
          </a:p>
          <a:p>
            <a:pPr algn="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algn="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1600" b="1" dirty="0" smtClean="0"/>
          </a:p>
          <a:p>
            <a:pPr algn="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1600" b="1" dirty="0"/>
          </a:p>
          <a:p>
            <a:pPr algn="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1600" b="1" dirty="0" smtClean="0"/>
          </a:p>
          <a:p>
            <a:pPr algn="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1600" b="1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63" y="685800"/>
            <a:ext cx="7772400" cy="631825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Human Resource Development/Management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635125"/>
            <a:ext cx="7862887" cy="4918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1800" b="1" i="1" u="sng" dirty="0" smtClean="0"/>
              <a:t>Objectives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Accomplish </a:t>
            </a:r>
            <a:r>
              <a:rPr lang="en-GB" sz="1800" b="1" dirty="0"/>
              <a:t>delegation of work in a scientific manner and on the basis of motivating human resources to act as agents of change</a:t>
            </a:r>
            <a:endParaRPr lang="en-US" sz="1800" b="1" dirty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Build </a:t>
            </a:r>
            <a:r>
              <a:rPr lang="en-GB" sz="1800" b="1" dirty="0"/>
              <a:t>capacity through internal and external training</a:t>
            </a:r>
            <a:endParaRPr lang="en-US" sz="1800" b="1" dirty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Focus </a:t>
            </a:r>
            <a:r>
              <a:rPr lang="en-GB" sz="1800" b="1" dirty="0"/>
              <a:t>on team building and retention of good quality staff, particularly at managerial level</a:t>
            </a:r>
            <a:endParaRPr lang="en-US" sz="1800" b="1" dirty="0"/>
          </a:p>
          <a:p>
            <a:pPr marL="0" indent="0">
              <a:buFont typeface="Wingdings" pitchFamily="2" charset="2"/>
              <a:buNone/>
              <a:defRPr/>
            </a:pPr>
            <a:endParaRPr lang="en-GB" sz="1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sz="1800" b="1" dirty="0" smtClean="0"/>
              <a:t>At present, the composition </a:t>
            </a:r>
            <a:r>
              <a:rPr lang="en-GB" sz="1800" b="1" dirty="0"/>
              <a:t>of human resource capacity is as follows:</a:t>
            </a:r>
            <a:endParaRPr lang="en-US" sz="1800" b="1" dirty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Senior: </a:t>
            </a:r>
            <a:r>
              <a:rPr lang="en-GB" sz="1800" b="1" dirty="0"/>
              <a:t>5</a:t>
            </a:r>
            <a:endParaRPr lang="en-US" sz="1800" b="1" dirty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/>
              <a:t>Middle: 6</a:t>
            </a:r>
            <a:endParaRPr lang="en-US" sz="1800" b="1" dirty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/>
              <a:t>Junior: 5</a:t>
            </a:r>
            <a:endParaRPr lang="en-US" sz="1800" b="1" dirty="0"/>
          </a:p>
          <a:p>
            <a:pPr algn="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sz="16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dirty="0" smtClean="0">
                <a:latin typeface="Verdana" pitchFamily="34" charset="0"/>
              </a:rPr>
              <a:t>Human Resource Development/Management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More emphasis on programme area wise team-building and their development, and gender and other dimensions of diversity in human resources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A separate team for policy advocacy, networking and outreach, and capacity building 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P</a:t>
            </a:r>
            <a:r>
              <a:rPr lang="en-US" sz="1800" b="1" dirty="0" err="1" smtClean="0"/>
              <a:t>rogramme</a:t>
            </a:r>
            <a:r>
              <a:rPr lang="en-US" sz="1800" b="1" dirty="0" smtClean="0"/>
              <a:t> area wise consolidation of human resources and future staff composition:</a:t>
            </a:r>
          </a:p>
          <a:p>
            <a:pPr>
              <a:buClr>
                <a:srgbClr val="008000"/>
              </a:buClr>
              <a:buFont typeface="Wingdings" pitchFamily="2" charset="2"/>
              <a:buChar char="q"/>
            </a:pPr>
            <a:r>
              <a:rPr lang="en-US" sz="1800" b="1" dirty="0" smtClean="0"/>
              <a:t>WTO Issues: 3 (Senior: 1, Middle: 1, Junior: 1)</a:t>
            </a:r>
          </a:p>
          <a:p>
            <a:pPr>
              <a:buClr>
                <a:srgbClr val="008000"/>
              </a:buClr>
              <a:buFont typeface="Wingdings" pitchFamily="2" charset="2"/>
              <a:buChar char="q"/>
            </a:pPr>
            <a:r>
              <a:rPr lang="en-US" sz="1800" b="1" dirty="0" smtClean="0"/>
              <a:t>Regional Economic Cooperation: 25 (Senior: 6, Middle: 9, Junior: 10)</a:t>
            </a:r>
          </a:p>
          <a:p>
            <a:pPr>
              <a:buClr>
                <a:srgbClr val="008000"/>
              </a:buClr>
              <a:buFont typeface="Wingdings" pitchFamily="2" charset="2"/>
              <a:buChar char="q"/>
            </a:pPr>
            <a:r>
              <a:rPr lang="en-US" sz="1800" b="1" dirty="0" smtClean="0"/>
              <a:t>Developmental Issues: 20 (Senior: 5, Middle: 7, Junior: 8)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GB" sz="1600" b="1" dirty="0" smtClean="0"/>
          </a:p>
          <a:p>
            <a:pPr algn="r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GB" sz="16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 txBox="1"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sz="2000" b="1">
              <a:solidFill>
                <a:schemeClr val="tx2"/>
              </a:solidFill>
              <a:latin typeface="Verdana" pitchFamily="34" charset="0"/>
            </a:endParaRPr>
          </a:p>
          <a:p>
            <a:pPr algn="l" eaLnBrk="1" hangingPunct="1"/>
            <a:endParaRPr lang="en-US" sz="2000" b="1">
              <a:solidFill>
                <a:schemeClr val="tx2"/>
              </a:solidFill>
              <a:latin typeface="Verdana" pitchFamily="34" charset="0"/>
            </a:endParaRPr>
          </a:p>
          <a:p>
            <a:pPr algn="l" eaLnBrk="1" hangingPunct="1"/>
            <a:r>
              <a:rPr lang="en-US" sz="2000" b="1">
                <a:solidFill>
                  <a:schemeClr val="tx2"/>
                </a:solidFill>
                <a:latin typeface="Verdana" pitchFamily="34" charset="0"/>
              </a:rPr>
              <a:t>Financial Resources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133600"/>
            <a:ext cx="7402286" cy="4089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7468" y="3302237"/>
            <a:ext cx="369332" cy="1752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b="1" dirty="0" smtClean="0"/>
              <a:t>Turnover (</a:t>
            </a:r>
            <a:r>
              <a:rPr lang="en-US" sz="1200" b="1" dirty="0" err="1" smtClean="0"/>
              <a:t>Rs</a:t>
            </a:r>
            <a:r>
              <a:rPr lang="en-US" sz="1200" b="1" dirty="0" smtClean="0"/>
              <a:t>. Million)</a:t>
            </a:r>
            <a:endParaRPr lang="en-IN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8E126721-35A0-4F05-AD4C-482C24772CA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A Brief History of CUTS</a:t>
            </a:r>
          </a:p>
        </p:txBody>
      </p:sp>
      <p:sp>
        <p:nvSpPr>
          <p:cNvPr id="5123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endParaRPr lang="en-US" sz="1600" b="1" dirty="0" smtClean="0"/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In 1983, CUTS began its journey with a  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None/>
            </a:pPr>
            <a:r>
              <a:rPr lang="en-US" sz="1800" b="1" dirty="0" smtClean="0"/>
              <a:t>	rural development communication  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None/>
            </a:pPr>
            <a:r>
              <a:rPr lang="en-US" sz="1800" b="1" dirty="0" smtClean="0"/>
              <a:t>	initiative – a wall newspaper 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None/>
            </a:pPr>
            <a:r>
              <a:rPr lang="en-US" sz="1800" b="1" i="1" dirty="0"/>
              <a:t> </a:t>
            </a:r>
            <a:r>
              <a:rPr lang="en-US" sz="1800" b="1" i="1" dirty="0" smtClean="0"/>
              <a:t>    Gram </a:t>
            </a:r>
            <a:r>
              <a:rPr lang="en-US" sz="1800" b="1" i="1" dirty="0" err="1" smtClean="0"/>
              <a:t>Gadar</a:t>
            </a:r>
            <a:r>
              <a:rPr lang="en-US" sz="1800" b="1" dirty="0" smtClean="0"/>
              <a:t> </a:t>
            </a:r>
            <a:r>
              <a:rPr lang="en-US" sz="1800" b="1" dirty="0"/>
              <a:t>(</a:t>
            </a:r>
            <a:r>
              <a:rPr lang="en-US" sz="1800" b="1" dirty="0" smtClean="0"/>
              <a:t>Village Revolution</a:t>
            </a:r>
            <a:r>
              <a:rPr lang="en-US" sz="1800" b="1" dirty="0" smtClean="0"/>
              <a:t>)</a:t>
            </a:r>
            <a:endParaRPr lang="en-US" sz="1800" b="1" dirty="0" smtClean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 dirty="0" smtClean="0"/>
              <a:t>	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Wingdings" pitchFamily="2" charset="2"/>
              <a:buChar char="Ø"/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Wingdings" pitchFamily="2" charset="2"/>
              <a:buChar char="Ø"/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Wingdings" pitchFamily="2" charset="2"/>
              <a:buChar char="Ø"/>
            </a:pPr>
            <a:r>
              <a:rPr lang="en-US" sz="1800" b="1" dirty="0" smtClean="0"/>
              <a:t>A non-profit, non-governmental </a:t>
            </a:r>
            <a:r>
              <a:rPr lang="en-US" sz="1800" b="1" dirty="0" err="1" smtClean="0"/>
              <a:t>organisation</a:t>
            </a:r>
            <a:r>
              <a:rPr lang="en-US" sz="1800" b="1" dirty="0" smtClean="0"/>
              <a:t> with its headquarters in Jaipur, India, resource </a:t>
            </a:r>
            <a:r>
              <a:rPr lang="en-US" sz="1800" b="1" dirty="0" err="1" smtClean="0"/>
              <a:t>centres</a:t>
            </a:r>
            <a:r>
              <a:rPr lang="en-US" sz="1800" b="1" dirty="0" smtClean="0"/>
              <a:t> in Calcutta, </a:t>
            </a:r>
            <a:r>
              <a:rPr lang="en-US" sz="1800" b="1" dirty="0" err="1" smtClean="0"/>
              <a:t>Chittorgarh</a:t>
            </a:r>
            <a:r>
              <a:rPr lang="en-US" sz="1800" b="1" dirty="0" smtClean="0"/>
              <a:t> and New Delhi in India and four overseas </a:t>
            </a:r>
            <a:r>
              <a:rPr lang="en-US" sz="1800" b="1" dirty="0" err="1" smtClean="0"/>
              <a:t>centres</a:t>
            </a:r>
            <a:r>
              <a:rPr lang="en-US" sz="1800" b="1" dirty="0" smtClean="0"/>
              <a:t>: Geneva (Switzerland), Hanoi (Vietnam), Nairobi (Kenya) and Lusaka (Zambia)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Wingdings" pitchFamily="2" charset="2"/>
              <a:buChar char="Ø"/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Wingdings" pitchFamily="2" charset="2"/>
              <a:buChar char="Ø"/>
            </a:pPr>
            <a:r>
              <a:rPr lang="en-US" sz="1800" b="1" dirty="0" smtClean="0"/>
              <a:t>Evolved from litigation work on consumer protection to </a:t>
            </a:r>
            <a:r>
              <a:rPr lang="en-GB" sz="1800" b="1" dirty="0" smtClean="0"/>
              <a:t>an internationally reputed policy action- and think-tank on inter-related areas of Governance, Trade &amp; Development and Regulation</a:t>
            </a:r>
            <a:endParaRPr lang="en-US" sz="1800" b="1" dirty="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/>
          </a:p>
          <a:p>
            <a:pPr eaLnBrk="1" hangingPunct="1">
              <a:lnSpc>
                <a:spcPct val="90000"/>
              </a:lnSpc>
            </a:pPr>
            <a:endParaRPr lang="en-US" sz="1600" b="1" dirty="0" smtClean="0"/>
          </a:p>
        </p:txBody>
      </p:sp>
      <p:sp>
        <p:nvSpPr>
          <p:cNvPr id="5124" name="Text Box 3076"/>
          <p:cNvSpPr txBox="1">
            <a:spLocks noChangeArrowheads="1"/>
          </p:cNvSpPr>
          <p:nvPr/>
        </p:nvSpPr>
        <p:spPr bwMode="auto">
          <a:xfrm>
            <a:off x="7010400" y="32004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5125" name="Picture 3078" descr="C:\My Documents\My Pictures\2007-02 (Feb)\G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752600"/>
            <a:ext cx="2514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dirty="0" smtClean="0">
                <a:latin typeface="Verdana" pitchFamily="34" charset="0"/>
              </a:rPr>
              <a:t>An Overview of CUTS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1600200"/>
            <a:ext cx="7186612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  <a:defRPr/>
            </a:pPr>
            <a:r>
              <a:rPr lang="en-US" sz="1700" b="1" dirty="0" smtClean="0"/>
              <a:t>CUTS Centre for Competition, Investment &amp; Economic </a:t>
            </a:r>
            <a:br>
              <a:rPr lang="en-US" sz="1700" b="1" dirty="0" smtClean="0"/>
            </a:br>
            <a:r>
              <a:rPr lang="en-US" sz="1700" b="1" dirty="0" smtClean="0"/>
              <a:t>Regulation: </a:t>
            </a:r>
            <a:r>
              <a:rPr lang="en-US" sz="1700" b="1" i="1" dirty="0" smtClean="0"/>
              <a:t>To be a Centre of excellence on regulatory issues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None/>
              <a:defRPr/>
            </a:pPr>
            <a:r>
              <a:rPr lang="en-US" sz="1700" b="1" dirty="0" smtClean="0"/>
              <a:t> 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  <a:defRPr/>
            </a:pPr>
            <a:r>
              <a:rPr lang="en-US" sz="1700" b="1" dirty="0" smtClean="0"/>
              <a:t>CUTS Centre for Consumer Action, Research &amp; Training: </a:t>
            </a:r>
          </a:p>
          <a:p>
            <a:pPr marL="0" indent="0"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None/>
              <a:defRPr/>
            </a:pPr>
            <a:r>
              <a:rPr lang="en-US" sz="1700" b="1" i="1" dirty="0" smtClean="0"/>
              <a:t>     To enable people, in particular women, to achieve their rights to </a:t>
            </a:r>
            <a:br>
              <a:rPr lang="en-US" sz="1700" b="1" i="1" dirty="0" smtClean="0"/>
            </a:br>
            <a:r>
              <a:rPr lang="en-US" sz="1700" b="1" i="1" dirty="0" smtClean="0"/>
              <a:t>     basic needs and sustainable development through a strong </a:t>
            </a:r>
            <a:br>
              <a:rPr lang="en-US" sz="1700" b="1" i="1" dirty="0" smtClean="0"/>
            </a:br>
            <a:r>
              <a:rPr lang="en-US" sz="1700" b="1" i="1" dirty="0" smtClean="0"/>
              <a:t>     consumer movement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  <a:defRPr/>
            </a:pPr>
            <a:endParaRPr lang="en-US" sz="1700" b="1" dirty="0" smtClean="0"/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  <a:defRPr/>
            </a:pPr>
            <a:r>
              <a:rPr lang="en-US" sz="1700" b="1" dirty="0" smtClean="0"/>
              <a:t>CUTS Centre for Human Development: </a:t>
            </a:r>
            <a:r>
              <a:rPr lang="en-US" sz="1700" b="1" i="1" dirty="0" smtClean="0"/>
              <a:t>To be an innovative Centre for strategic interventions to raise the living </a:t>
            </a:r>
            <a:br>
              <a:rPr lang="en-US" sz="1700" b="1" i="1" dirty="0" smtClean="0"/>
            </a:br>
            <a:r>
              <a:rPr lang="en-US" sz="1700" b="1" i="1" dirty="0" smtClean="0"/>
              <a:t>standards of people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  <a:defRPr/>
            </a:pPr>
            <a:endParaRPr lang="en-US" sz="1700" b="1" dirty="0" smtClean="0"/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  <a:defRPr/>
            </a:pPr>
            <a:r>
              <a:rPr lang="en-US" sz="1700" b="1" dirty="0" smtClean="0"/>
              <a:t>CUTS Safety Watch: </a:t>
            </a:r>
            <a:r>
              <a:rPr lang="en-US" sz="1700" b="1" i="1" dirty="0" smtClean="0"/>
              <a:t>To achieve for the citizens the right to be </a:t>
            </a:r>
            <a:br>
              <a:rPr lang="en-US" sz="1700" b="1" i="1" dirty="0" smtClean="0"/>
            </a:br>
            <a:r>
              <a:rPr lang="en-US" sz="1700" b="1" i="1" dirty="0" smtClean="0"/>
              <a:t>protected against unsafe goods, services and environment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  <a:defRPr/>
            </a:pPr>
            <a:endParaRPr lang="en-US" sz="1700" b="1" dirty="0" smtClean="0"/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  <a:defRPr/>
            </a:pPr>
            <a:r>
              <a:rPr lang="en-US" sz="1700" b="1" dirty="0" smtClean="0"/>
              <a:t>CUTS Institute for Regulation &amp; Competition: </a:t>
            </a:r>
            <a:r>
              <a:rPr lang="en-US" sz="1700" b="1" i="1" dirty="0" smtClean="0"/>
              <a:t>Enhancing </a:t>
            </a:r>
            <a:br>
              <a:rPr lang="en-US" sz="1700" b="1" i="1" dirty="0" smtClean="0"/>
            </a:br>
            <a:r>
              <a:rPr lang="en-US" sz="1700" b="1" i="1" dirty="0" smtClean="0"/>
              <a:t>Knowledge, Strengthening Capacity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400" b="1" dirty="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400" b="1" dirty="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400" b="1" dirty="0" smtClean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140242"/>
              </p:ext>
            </p:extLst>
          </p:nvPr>
        </p:nvGraphicFramePr>
        <p:xfrm>
          <a:off x="8115300" y="1676400"/>
          <a:ext cx="7143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CorelDRAW" r:id="rId3" imgW="914400" imgH="914400" progId="CorelDRAW.Graphic.11">
                  <p:embed/>
                </p:oleObj>
              </mc:Choice>
              <mc:Fallback>
                <p:oleObj name="CorelDRAW" r:id="rId3" imgW="914400" imgH="914400" progId="CorelDRAW.Graphic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1676400"/>
                        <a:ext cx="7143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Picture 5" descr="D:\scan\CART-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2" y="2475357"/>
            <a:ext cx="838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D:\scan\chd.t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2" y="3615193"/>
            <a:ext cx="623887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C:\WINDOWS\Desktop\logo\CIRC-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301" y="5695724"/>
            <a:ext cx="92868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D:\scan\safety watch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2" y="4800601"/>
            <a:ext cx="685800" cy="683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An Overview of CUTS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006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900" b="1" dirty="0">
                <a:ea typeface="+mn-ea"/>
                <a:cs typeface="+mn-cs"/>
              </a:rPr>
              <a:t>Transparency and accountability – Value for People and </a:t>
            </a:r>
            <a:r>
              <a:rPr lang="en-US" sz="1900" b="1" dirty="0" smtClean="0">
                <a:ea typeface="+mn-ea"/>
                <a:cs typeface="+mn-cs"/>
              </a:rPr>
              <a:t>Value </a:t>
            </a:r>
            <a:r>
              <a:rPr lang="en-US" sz="1900" b="1" dirty="0">
                <a:ea typeface="+mn-ea"/>
                <a:cs typeface="+mn-cs"/>
              </a:rPr>
              <a:t>for Money</a:t>
            </a:r>
          </a:p>
          <a:p>
            <a:pPr eaLnBrk="1" hangingPunct="1">
              <a:spcAft>
                <a:spcPts val="1200"/>
              </a:spcAft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900" b="1" dirty="0" smtClean="0">
                <a:ea typeface="+mn-ea"/>
                <a:cs typeface="+mn-cs"/>
              </a:rPr>
              <a:t>Marrying </a:t>
            </a:r>
            <a:r>
              <a:rPr lang="en-US" sz="1900" b="1" dirty="0">
                <a:ea typeface="+mn-ea"/>
                <a:cs typeface="+mn-cs"/>
              </a:rPr>
              <a:t>the cold of research with the hot of advocacy by extensive networking</a:t>
            </a:r>
          </a:p>
          <a:p>
            <a:pPr eaLnBrk="1" hangingPunct="1">
              <a:spcAft>
                <a:spcPts val="1200"/>
              </a:spcAft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900" b="1" dirty="0" err="1" smtClean="0">
                <a:ea typeface="+mn-ea"/>
                <a:cs typeface="+mn-cs"/>
              </a:rPr>
              <a:t>Emphasising</a:t>
            </a:r>
            <a:r>
              <a:rPr lang="en-US" sz="1900" b="1" dirty="0" smtClean="0">
                <a:ea typeface="+mn-ea"/>
                <a:cs typeface="+mn-cs"/>
              </a:rPr>
              <a:t> </a:t>
            </a:r>
            <a:r>
              <a:rPr lang="en-US" sz="1900" b="1" dirty="0">
                <a:ea typeface="+mn-ea"/>
                <a:cs typeface="+mn-cs"/>
              </a:rPr>
              <a:t>on outcomes and not just outputs</a:t>
            </a:r>
          </a:p>
          <a:p>
            <a:pPr eaLnBrk="1" hangingPunct="1">
              <a:spcAft>
                <a:spcPts val="1200"/>
              </a:spcAft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900" b="1" dirty="0" smtClean="0">
                <a:ea typeface="+mn-ea"/>
                <a:cs typeface="+mn-cs"/>
              </a:rPr>
              <a:t>Fostering </a:t>
            </a:r>
            <a:r>
              <a:rPr lang="en-US" sz="1900" b="1" dirty="0">
                <a:ea typeface="+mn-ea"/>
                <a:cs typeface="+mn-cs"/>
              </a:rPr>
              <a:t>partnership for development: </a:t>
            </a:r>
            <a:r>
              <a:rPr lang="en-US" sz="1900" b="1" dirty="0" smtClean="0">
                <a:ea typeface="+mn-ea"/>
                <a:cs typeface="+mn-cs"/>
              </a:rPr>
              <a:t>network-based </a:t>
            </a:r>
            <a:r>
              <a:rPr lang="en-US" sz="1900" b="1" dirty="0">
                <a:ea typeface="+mn-ea"/>
                <a:cs typeface="+mn-cs"/>
              </a:rPr>
              <a:t>policy research and advocacy in more than 30 </a:t>
            </a:r>
            <a:r>
              <a:rPr lang="en-US" sz="1900" b="1" dirty="0" smtClean="0">
                <a:ea typeface="+mn-ea"/>
                <a:cs typeface="+mn-cs"/>
              </a:rPr>
              <a:t>countries in </a:t>
            </a:r>
            <a:r>
              <a:rPr lang="en-US" sz="1900" b="1" dirty="0">
                <a:ea typeface="+mn-ea"/>
                <a:cs typeface="+mn-cs"/>
              </a:rPr>
              <a:t>Asia and Africa, and in Geneva</a:t>
            </a:r>
          </a:p>
          <a:p>
            <a:pPr eaLnBrk="1" hangingPunct="1">
              <a:spcAft>
                <a:spcPts val="1200"/>
              </a:spcAft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900" b="1" dirty="0" smtClean="0">
                <a:ea typeface="+mn-ea"/>
                <a:cs typeface="+mn-cs"/>
              </a:rPr>
              <a:t>Linking </a:t>
            </a:r>
            <a:r>
              <a:rPr lang="en-US" sz="1900" b="1" dirty="0">
                <a:ea typeface="+mn-ea"/>
                <a:cs typeface="+mn-cs"/>
              </a:rPr>
              <a:t>grassroots with </a:t>
            </a:r>
            <a:r>
              <a:rPr lang="en-US" sz="1900" b="1" dirty="0" smtClean="0">
                <a:ea typeface="+mn-ea"/>
                <a:cs typeface="+mn-cs"/>
              </a:rPr>
              <a:t>policy-makers </a:t>
            </a:r>
            <a:r>
              <a:rPr lang="en-US" sz="1900" b="1" dirty="0">
                <a:ea typeface="+mn-ea"/>
                <a:cs typeface="+mn-cs"/>
              </a:rPr>
              <a:t>and vice-versa</a:t>
            </a:r>
          </a:p>
          <a:p>
            <a:pPr eaLnBrk="1" hangingPunct="1">
              <a:spcAft>
                <a:spcPts val="1200"/>
              </a:spcAft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900" b="1" dirty="0" smtClean="0">
                <a:ea typeface="+mn-ea"/>
                <a:cs typeface="+mn-cs"/>
              </a:rPr>
              <a:t>A </a:t>
            </a:r>
            <a:r>
              <a:rPr lang="en-US" sz="1900" b="1" dirty="0">
                <a:ea typeface="+mn-ea"/>
                <a:cs typeface="+mn-cs"/>
              </a:rPr>
              <a:t>centrist approach </a:t>
            </a:r>
            <a:r>
              <a:rPr lang="en-US" sz="1900" b="1" dirty="0" smtClean="0">
                <a:ea typeface="+mn-ea"/>
                <a:cs typeface="+mn-cs"/>
              </a:rPr>
              <a:t>and </a:t>
            </a:r>
            <a:r>
              <a:rPr lang="en-US" sz="1900" b="1" dirty="0">
                <a:ea typeface="+mn-ea"/>
                <a:cs typeface="+mn-cs"/>
              </a:rPr>
              <a:t>advocating for “</a:t>
            </a:r>
            <a:r>
              <a:rPr lang="en-US" sz="1900" b="1" dirty="0" err="1">
                <a:ea typeface="+mn-ea"/>
                <a:cs typeface="+mn-cs"/>
              </a:rPr>
              <a:t>Liberalisation</a:t>
            </a:r>
            <a:r>
              <a:rPr lang="en-US" sz="1900" b="1" dirty="0">
                <a:ea typeface="+mn-ea"/>
                <a:cs typeface="+mn-cs"/>
              </a:rPr>
              <a:t> Yes but with Safety Nets”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A Brief History of CUTS CITEE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00735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1993: Involvement with trade and regulatory </a:t>
            </a:r>
            <a:br>
              <a:rPr lang="en-US" sz="1800" b="1" dirty="0" smtClean="0"/>
            </a:br>
            <a:r>
              <a:rPr lang="en-US" sz="1800" b="1" dirty="0" smtClean="0"/>
              <a:t>issues since early 90s when the Uruguay </a:t>
            </a:r>
            <a:br>
              <a:rPr lang="en-US" sz="1800" b="1" dirty="0" smtClean="0"/>
            </a:br>
            <a:r>
              <a:rPr lang="en-US" sz="1800" b="1" dirty="0" smtClean="0"/>
              <a:t>Round was at its peak – published a booklet </a:t>
            </a:r>
            <a:br>
              <a:rPr lang="en-US" sz="1800" b="1" dirty="0" smtClean="0"/>
            </a:br>
            <a:r>
              <a:rPr lang="en-US" sz="1800" b="1" dirty="0" smtClean="0"/>
              <a:t>titled “All About GATT – a consumers’ </a:t>
            </a:r>
            <a:br>
              <a:rPr lang="en-US" sz="1800" b="1" dirty="0" smtClean="0"/>
            </a:br>
            <a:r>
              <a:rPr lang="en-US" sz="1800" b="1" dirty="0" smtClean="0"/>
              <a:t>perspective”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None/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1994: Compelling reason – not many consumer groups and other civil society </a:t>
            </a:r>
            <a:r>
              <a:rPr lang="en-US" sz="1800" b="1" dirty="0" err="1" smtClean="0"/>
              <a:t>organisations</a:t>
            </a:r>
            <a:r>
              <a:rPr lang="en-US" sz="1800" b="1" dirty="0" smtClean="0"/>
              <a:t> from the South were engaged in the UR debate – </a:t>
            </a:r>
            <a:r>
              <a:rPr lang="en-US" sz="1800" b="1" dirty="0" smtClean="0"/>
              <a:t>Co-</a:t>
            </a:r>
            <a:r>
              <a:rPr lang="en-US" sz="1800" b="1" dirty="0" err="1"/>
              <a:t>c</a:t>
            </a:r>
            <a:r>
              <a:rPr lang="en-US" sz="1800" b="1" dirty="0" err="1" smtClean="0"/>
              <a:t>onvenor</a:t>
            </a:r>
            <a:r>
              <a:rPr lang="en-US" sz="1800" b="1" dirty="0" smtClean="0"/>
              <a:t> </a:t>
            </a:r>
            <a:r>
              <a:rPr lang="en-US" sz="1800" b="1" dirty="0" smtClean="0"/>
              <a:t>of Consumer International’s Global Policy and Campaigns Committee on Economic Issues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1995: Launched a civil society network: South Asia </a:t>
            </a:r>
            <a:br>
              <a:rPr lang="en-US" sz="1800" b="1" dirty="0" smtClean="0"/>
            </a:br>
            <a:r>
              <a:rPr lang="en-US" sz="1800" b="1" dirty="0" smtClean="0"/>
              <a:t>Watch on Trade, Economics </a:t>
            </a:r>
            <a:r>
              <a:rPr lang="en-US" sz="1800" b="1" dirty="0" smtClean="0"/>
              <a:t>&amp; Environment </a:t>
            </a:r>
            <a:r>
              <a:rPr lang="en-US" sz="1800" b="1" dirty="0" smtClean="0"/>
              <a:t>– </a:t>
            </a:r>
            <a:br>
              <a:rPr lang="en-US" sz="1800" b="1" dirty="0" smtClean="0"/>
            </a:br>
            <a:r>
              <a:rPr lang="en-US" sz="1800" b="1" dirty="0" smtClean="0"/>
              <a:t>a demand-driven initiative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endParaRPr lang="en-US" sz="1800" b="1" dirty="0" smtClean="0"/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dirty="0" smtClean="0"/>
              <a:t>One of the five founding members of Geneva-based</a:t>
            </a: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SzTx/>
              <a:buFont typeface="Wingdings" pitchFamily="2" charset="2"/>
              <a:buNone/>
            </a:pPr>
            <a:r>
              <a:rPr lang="en-US" sz="1800" b="1" dirty="0" smtClean="0"/>
              <a:t>	International Centre for Trade and Sustainable Develo</a:t>
            </a:r>
            <a:r>
              <a:rPr lang="en-US" sz="1600" b="1" dirty="0" smtClean="0"/>
              <a:t>pment</a:t>
            </a:r>
          </a:p>
          <a:p>
            <a:pPr lvl="1" algn="r" eaLnBrk="1" hangingPunct="1">
              <a:lnSpc>
                <a:spcPct val="90000"/>
              </a:lnSpc>
              <a:buClr>
                <a:srgbClr val="009900"/>
              </a:buClr>
              <a:buFont typeface="Wingdings" pitchFamily="2" charset="2"/>
              <a:buNone/>
            </a:pPr>
            <a:endParaRPr lang="en-US" sz="1600" b="1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1600" dirty="0" smtClean="0"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smtClean="0"/>
              <a:t> </a:t>
            </a:r>
          </a:p>
        </p:txBody>
      </p:sp>
      <p:pic>
        <p:nvPicPr>
          <p:cNvPr id="8196" name="Picture 4" descr="C:\My Documents\My Pictures\2007-02 (Feb)\all about gat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3" t="19005" r="12146" b="4977"/>
          <a:stretch>
            <a:fillRect/>
          </a:stretch>
        </p:blipFill>
        <p:spPr bwMode="auto">
          <a:xfrm>
            <a:off x="6371999" y="1676400"/>
            <a:ext cx="2438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5" descr="D:\Delhi\ictsd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697537"/>
            <a:ext cx="10382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99" y="4724400"/>
            <a:ext cx="1524001" cy="343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 Brief History of CUTS CITEE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b="1" i="1" u="sng" dirty="0" smtClean="0"/>
              <a:t>1995-99</a:t>
            </a: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Emerging </a:t>
            </a:r>
            <a:r>
              <a:rPr lang="en-GB" sz="1800" b="1" dirty="0"/>
              <a:t>international trade regime under the aegis of the World Trade Organisation and bilateral/regional free trade agreements</a:t>
            </a:r>
            <a:endParaRPr lang="en-US" sz="1800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800" b="1" i="1" u="sng" dirty="0" smtClean="0"/>
              <a:t>2000-05</a:t>
            </a:r>
            <a:endParaRPr lang="en-US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US" sz="1800" b="1" dirty="0" smtClean="0"/>
              <a:t>Developmental aspects of multilateral/bilateral/regional trade negotiations and their implementation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800" b="1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800" b="1" i="1" u="sng" dirty="0" smtClean="0"/>
              <a:t>2006-12</a:t>
            </a:r>
            <a:endParaRPr lang="en-GB" sz="1800" b="1" dirty="0" smtClean="0"/>
          </a:p>
          <a:p>
            <a:pPr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n-GB" sz="1800" b="1" dirty="0" smtClean="0"/>
              <a:t>Regional </a:t>
            </a:r>
            <a:r>
              <a:rPr lang="en-GB" sz="1800" b="1" dirty="0"/>
              <a:t>economic </a:t>
            </a:r>
            <a:r>
              <a:rPr lang="en-GB" sz="1800" b="1" dirty="0" smtClean="0"/>
              <a:t>cooperation, linkages </a:t>
            </a:r>
            <a:r>
              <a:rPr lang="en-GB" sz="1800" b="1" dirty="0"/>
              <a:t>between trade, development and </a:t>
            </a:r>
            <a:r>
              <a:rPr lang="en-GB" sz="1800" b="1" dirty="0" smtClean="0"/>
              <a:t>poverty and trade, climate change and food security, and larger </a:t>
            </a:r>
            <a:r>
              <a:rPr lang="en-GB" sz="1800" b="1" dirty="0"/>
              <a:t>issues of development </a:t>
            </a:r>
            <a:r>
              <a:rPr lang="en-GB" sz="1800" b="1" dirty="0" smtClean="0"/>
              <a:t>cooperation – South-South Cooperation (BRICS), South-North Cooperation (G-20), Trilateral Development Cooperation</a:t>
            </a:r>
          </a:p>
          <a:p>
            <a:pPr>
              <a:buFont typeface="Wingdings" pitchFamily="2" charset="2"/>
              <a:buChar char="Ø"/>
              <a:defRPr/>
            </a:pPr>
            <a:endParaRPr lang="en-GB" sz="1600" b="1" dirty="0"/>
          </a:p>
          <a:p>
            <a:pPr marL="0" indent="0" algn="r">
              <a:buFont typeface="Wingdings" pitchFamily="2" charset="2"/>
              <a:buNone/>
              <a:defRPr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dirty="0" smtClean="0">
                <a:latin typeface="Verdana" pitchFamily="34" charset="0"/>
              </a:rPr>
              <a:t>Some Major Achievements of CUTS </a:t>
            </a:r>
            <a:r>
              <a:rPr lang="en-US" sz="2000" b="1" dirty="0" err="1" smtClean="0">
                <a:latin typeface="Verdana" pitchFamily="34" charset="0"/>
              </a:rPr>
              <a:t>CITEE</a:t>
            </a:r>
            <a:endParaRPr lang="en-US" sz="2000" b="1" dirty="0" smtClean="0">
              <a:latin typeface="Verdan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1600200"/>
            <a:ext cx="8229600" cy="4876800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Working closely with several governments in Asia and Africa and in Geneva on trade and trade-related developmental issues</a:t>
            </a:r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Developed a vibrant network of civil society organisations and other stakeholders working on trade and development issues</a:t>
            </a:r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Served on various trade and trade-related committees of the Government of India and represented at the WTO Director-General’s Informal NGO Advisory Body and Stakeholders Panel on the Future of Trade</a:t>
            </a:r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Accredited to many inter-governmental and multilateral bodies such as WTO, </a:t>
            </a:r>
            <a:r>
              <a:rPr lang="en-GB" sz="1800" b="1" dirty="0" err="1" smtClean="0"/>
              <a:t>UNCTAD</a:t>
            </a:r>
            <a:r>
              <a:rPr lang="en-GB" sz="1800" b="1" dirty="0" smtClean="0"/>
              <a:t>, </a:t>
            </a:r>
            <a:r>
              <a:rPr lang="en-GB" sz="1800" b="1" dirty="0" err="1" smtClean="0"/>
              <a:t>UNESCAP</a:t>
            </a:r>
            <a:r>
              <a:rPr lang="en-GB" sz="1800" b="1" dirty="0" smtClean="0"/>
              <a:t>, </a:t>
            </a:r>
            <a:r>
              <a:rPr lang="en-GB" sz="1800" b="1" dirty="0" err="1" smtClean="0"/>
              <a:t>UNDP</a:t>
            </a:r>
            <a:r>
              <a:rPr lang="en-GB" sz="1800" b="1" dirty="0" smtClean="0"/>
              <a:t>, </a:t>
            </a:r>
            <a:r>
              <a:rPr lang="en-GB" sz="1800" b="1" dirty="0" err="1" smtClean="0"/>
              <a:t>UNEP</a:t>
            </a:r>
            <a:endParaRPr lang="en-GB" sz="1800" b="1" dirty="0" smtClean="0"/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pitchFamily="2" charset="2"/>
              <a:buChar char="Ø"/>
            </a:pPr>
            <a:r>
              <a:rPr lang="en-GB" sz="1800" b="1" dirty="0" smtClean="0"/>
              <a:t>Received regular support from development cooperation partners and inter-governmental/multilateral bodies working on trade and development issues</a:t>
            </a:r>
            <a:endParaRPr lang="en-US" sz="16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latin typeface="Verdana" pitchFamily="34" charset="0"/>
              </a:rPr>
              <a:t>Vision &amp; Mission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u="sng" dirty="0" smtClean="0"/>
              <a:t>CUTS’ Vision</a:t>
            </a: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US" sz="1800" b="1" i="1" dirty="0" smtClean="0"/>
          </a:p>
          <a:p>
            <a:pPr lvl="1" eaLnBrk="1" hangingPunct="1">
              <a:lnSpc>
                <a:spcPct val="80000"/>
              </a:lnSpc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i="1" dirty="0" smtClean="0"/>
              <a:t>Consumer sovereignty in the framework of </a:t>
            </a:r>
          </a:p>
          <a:p>
            <a:pPr lvl="1" eaLnBrk="1" hangingPunct="1">
              <a:lnSpc>
                <a:spcPct val="80000"/>
              </a:lnSpc>
              <a:buClr>
                <a:srgbClr val="008000"/>
              </a:buClr>
              <a:buSzTx/>
              <a:buFont typeface="Wingdings" pitchFamily="2" charset="2"/>
              <a:buNone/>
            </a:pPr>
            <a:r>
              <a:rPr lang="en-US" sz="1800" b="1" i="1" dirty="0" smtClean="0"/>
              <a:t>	social justice and economic equality, within </a:t>
            </a:r>
            <a:br>
              <a:rPr lang="en-US" sz="1800" b="1" i="1" dirty="0" smtClean="0"/>
            </a:br>
            <a:r>
              <a:rPr lang="en-US" sz="1800" b="1" i="1" dirty="0" smtClean="0"/>
              <a:t>and across borders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u="sng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u="sng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u="sng" dirty="0" smtClean="0"/>
              <a:t>CUTS </a:t>
            </a:r>
            <a:r>
              <a:rPr lang="en-US" sz="1800" b="1" u="sng" dirty="0" err="1" smtClean="0"/>
              <a:t>CITEE’s</a:t>
            </a:r>
            <a:r>
              <a:rPr lang="en-US" sz="1800" b="1" u="sng" dirty="0" smtClean="0"/>
              <a:t> Mission</a:t>
            </a:r>
          </a:p>
          <a:p>
            <a:pPr lvl="1" eaLnBrk="1" hangingPunct="1">
              <a:buClr>
                <a:schemeClr val="accent2"/>
              </a:buClr>
              <a:buFont typeface="Wingdings" pitchFamily="2" charset="2"/>
              <a:buNone/>
            </a:pPr>
            <a:endParaRPr lang="en-US" sz="1800" b="1" i="1" dirty="0" smtClean="0"/>
          </a:p>
          <a:p>
            <a:pPr lvl="1" eaLnBrk="1" hangingPunct="1">
              <a:buClr>
                <a:srgbClr val="008000"/>
              </a:buClr>
              <a:buSzTx/>
              <a:buFont typeface="Wingdings" pitchFamily="2" charset="2"/>
              <a:buChar char="Ø"/>
            </a:pPr>
            <a:r>
              <a:rPr lang="en-US" sz="1800" b="1" i="1" dirty="0" smtClean="0"/>
              <a:t>Pursuing economic equity and social justice </a:t>
            </a:r>
          </a:p>
          <a:p>
            <a:pPr lvl="1" eaLnBrk="1" hangingPunct="1">
              <a:buClr>
                <a:srgbClr val="008000"/>
              </a:buClr>
              <a:buSzTx/>
              <a:buFont typeface="Wingdings" pitchFamily="2" charset="2"/>
              <a:buNone/>
            </a:pPr>
            <a:r>
              <a:rPr lang="en-US" sz="1800" b="1" i="1" dirty="0" smtClean="0"/>
              <a:t>	within and across borders by persuading </a:t>
            </a:r>
          </a:p>
          <a:p>
            <a:pPr lvl="1" eaLnBrk="1" hangingPunct="1">
              <a:buClr>
                <a:srgbClr val="008000"/>
              </a:buClr>
              <a:buSzTx/>
              <a:buFont typeface="Wingdings" pitchFamily="2" charset="2"/>
              <a:buNone/>
            </a:pPr>
            <a:r>
              <a:rPr lang="en-US" sz="1800" b="1" i="1" dirty="0" smtClean="0"/>
              <a:t>	governments and empowering people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/>
          </a:p>
        </p:txBody>
      </p:sp>
      <p:pic>
        <p:nvPicPr>
          <p:cNvPr id="11268" name="Picture 4" descr="C:\WINDOWS\Desktop\0416-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71" y="1828800"/>
            <a:ext cx="152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D:\scan\!trade3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571" y="4191000"/>
            <a:ext cx="198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/>
          <a:p>
            <a:pPr>
              <a:defRPr/>
            </a:pPr>
            <a:fld id="{ADEA06FA-FE2C-4BBB-9B11-021391EE67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1288</TotalTime>
  <Words>1599</Words>
  <Application>Microsoft Office PowerPoint</Application>
  <PresentationFormat>On-screen Show (4:3)</PresentationFormat>
  <Paragraphs>261</Paragraphs>
  <Slides>26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Layers</vt:lpstr>
      <vt:lpstr>CorelDRAW</vt:lpstr>
      <vt:lpstr>A Presentation on CUTS Centre for International Trade, Economics &amp; Environment</vt:lpstr>
      <vt:lpstr>Content</vt:lpstr>
      <vt:lpstr>A Brief History of CUTS</vt:lpstr>
      <vt:lpstr>An Overview of CUTS</vt:lpstr>
      <vt:lpstr>An Overview of CUTS</vt:lpstr>
      <vt:lpstr>A Brief History of CUTS CITEE</vt:lpstr>
      <vt:lpstr>A Brief History of CUTS CITEE</vt:lpstr>
      <vt:lpstr>Some Major Achievements of CUTS CITEE</vt:lpstr>
      <vt:lpstr>Vision &amp; Mission</vt:lpstr>
      <vt:lpstr>Goals of CUTS CITEE</vt:lpstr>
      <vt:lpstr>Applied/Action Research Objectives</vt:lpstr>
      <vt:lpstr>PowerPoint Presentation</vt:lpstr>
      <vt:lpstr>Advocacy, Networking &amp; Capacity Building Objectives</vt:lpstr>
      <vt:lpstr>Strengths</vt:lpstr>
      <vt:lpstr>Limitations</vt:lpstr>
      <vt:lpstr>Opportunities</vt:lpstr>
      <vt:lpstr>Threats</vt:lpstr>
      <vt:lpstr>Milestones</vt:lpstr>
      <vt:lpstr>Future Programme</vt:lpstr>
      <vt:lpstr>Future Programme</vt:lpstr>
      <vt:lpstr>Future Strategy</vt:lpstr>
      <vt:lpstr>Future Strategy</vt:lpstr>
      <vt:lpstr>Future Strategy</vt:lpstr>
      <vt:lpstr>Human Resource Development/Management</vt:lpstr>
      <vt:lpstr>Human Resource Development/Management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CUTS Centre for International Trade, Economics &amp; Environment</dc:title>
  <dc:creator>pk</dc:creator>
  <cp:lastModifiedBy>Madhuri Vasnani</cp:lastModifiedBy>
  <cp:revision>325</cp:revision>
  <cp:lastPrinted>2013-01-02T12:35:27Z</cp:lastPrinted>
  <dcterms:created xsi:type="dcterms:W3CDTF">2006-12-11T05:39:08Z</dcterms:created>
  <dcterms:modified xsi:type="dcterms:W3CDTF">2013-01-12T10:48:32Z</dcterms:modified>
</cp:coreProperties>
</file>